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69" r:id="rId7"/>
    <p:sldId id="270" r:id="rId8"/>
    <p:sldId id="271"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1" d="100"/>
          <a:sy n="101" d="100"/>
        </p:scale>
        <p:origin x="533" y="8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8/31/2016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8/31/2016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Weather</a:t>
            </a:r>
            <a:r>
              <a:rPr lang="en-US" baseline="0" dirty="0" smtClean="0"/>
              <a:t> 5/12/2015 at 11:00 was mild again this year.  </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3</a:t>
            </a:fld>
            <a:endParaRPr lang="en-US"/>
          </a:p>
        </p:txBody>
      </p:sp>
    </p:spTree>
    <p:extLst>
      <p:ext uri="{BB962C8B-B14F-4D97-AF65-F5344CB8AC3E}">
        <p14:creationId xmlns:p14="http://schemas.microsoft.com/office/powerpoint/2010/main" val="2478025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334000" cy="2646878"/>
          </a:xfrm>
          <a:prstGeom prst="rect">
            <a:avLst/>
          </a:prstGeom>
          <a:noFill/>
        </p:spPr>
        <p:txBody>
          <a:bodyPr wrap="square" rtlCol="0">
            <a:spAutoFit/>
          </a:bodyPr>
          <a:lstStyle/>
          <a:p>
            <a:r>
              <a:rPr lang="en-US" sz="2000" b="1" dirty="0"/>
              <a:t>ERCOT Update on UFLS Annual Survey with TSP/DSP</a:t>
            </a:r>
          </a:p>
          <a:p>
            <a:endParaRPr lang="en-US" dirty="0" smtClean="0"/>
          </a:p>
          <a:p>
            <a:endParaRPr lang="en-US" dirty="0" smtClean="0"/>
          </a:p>
          <a:p>
            <a:endParaRPr lang="en-US" dirty="0"/>
          </a:p>
          <a:p>
            <a:r>
              <a:rPr lang="en-US" dirty="0" smtClean="0"/>
              <a:t>Gene Lowrie</a:t>
            </a:r>
          </a:p>
          <a:p>
            <a:r>
              <a:rPr lang="en-US" dirty="0" smtClean="0"/>
              <a:t>Reliability &amp; Compliance Eng Sr. </a:t>
            </a:r>
          </a:p>
          <a:p>
            <a:endParaRPr lang="en-US" dirty="0"/>
          </a:p>
          <a:p>
            <a:r>
              <a:rPr lang="en-US" dirty="0" smtClean="0"/>
              <a:t>July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000" dirty="0" smtClean="0"/>
              <a:t>Background on UFLS Survey Requirement</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69" y="2429443"/>
            <a:ext cx="8037322" cy="2412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1"/>
          <p:cNvSpPr>
            <a:spLocks noGrp="1"/>
          </p:cNvSpPr>
          <p:nvPr>
            <p:ph idx="1"/>
          </p:nvPr>
        </p:nvSpPr>
        <p:spPr/>
        <p:txBody>
          <a:bodyPr>
            <a:normAutofit fontScale="92500" lnSpcReduction="10000"/>
          </a:bodyPr>
          <a:lstStyle/>
          <a:p>
            <a:r>
              <a:rPr lang="en-US" sz="1800" dirty="0" smtClean="0"/>
              <a:t>ERCOT </a:t>
            </a:r>
            <a:r>
              <a:rPr lang="en-US" sz="1800" dirty="0"/>
              <a:t>coordinated and conducted an annual survey on May </a:t>
            </a:r>
            <a:r>
              <a:rPr lang="en-US" sz="1800" dirty="0" smtClean="0"/>
              <a:t>12, 2016 </a:t>
            </a:r>
            <a:r>
              <a:rPr lang="en-US" sz="1800" dirty="0"/>
              <a:t>with the TSPs and DSPs to ensure that the required automatic under-frequency load shed circuits were configured to provide the appropriate load relief in an under-frequency event as required by table below from Operating Guides 2.6.1(1</a:t>
            </a:r>
            <a:r>
              <a:rPr lang="en-US" sz="1800" dirty="0" smtClean="0"/>
              <a:t>) </a:t>
            </a:r>
            <a:r>
              <a:rPr lang="en-US" sz="1800" dirty="0"/>
              <a:t>Requirements for Under-Frequency Load </a:t>
            </a:r>
            <a:r>
              <a:rPr lang="en-US" sz="1800" dirty="0" smtClean="0"/>
              <a:t>Shedding:</a:t>
            </a:r>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r>
              <a:rPr lang="en-US" sz="1800" dirty="0" smtClean="0"/>
              <a:t>Operating Guide 2.6.1 (2) </a:t>
            </a:r>
            <a:r>
              <a:rPr lang="en-US" sz="1800" dirty="0"/>
              <a:t>ERCOT will prior to the peak each year, survey each Distribution Service Provider’s (DSP’s) compliance with the automatic Load shedding steps above, and report its findings to the Technical Advisory Committee (TAC).</a:t>
            </a:r>
          </a:p>
          <a:p>
            <a:endParaRPr lang="en-US" sz="1800" dirty="0" smtClean="0"/>
          </a:p>
          <a:p>
            <a:endParaRPr lang="en-US" sz="2600" dirty="0" smtClean="0"/>
          </a:p>
        </p:txBody>
      </p:sp>
    </p:spTree>
    <p:extLst>
      <p:ext uri="{BB962C8B-B14F-4D97-AF65-F5344CB8AC3E}">
        <p14:creationId xmlns:p14="http://schemas.microsoft.com/office/powerpoint/2010/main" val="3077575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8758" y="842014"/>
            <a:ext cx="8450982" cy="3937804"/>
          </a:xfrm>
        </p:spPr>
        <p:txBody>
          <a:bodyPr>
            <a:normAutofit lnSpcReduction="10000"/>
          </a:bodyPr>
          <a:lstStyle/>
          <a:p>
            <a:pPr marL="0" indent="0">
              <a:buNone/>
            </a:pPr>
            <a:r>
              <a:rPr lang="en-US" sz="1800" dirty="0"/>
              <a:t>Below is a list of dates and activities reflecting the timeline and coordination of this survey</a:t>
            </a:r>
            <a:r>
              <a:rPr lang="en-US" sz="1800" dirty="0" smtClean="0"/>
              <a:t>:</a:t>
            </a:r>
          </a:p>
          <a:p>
            <a:pPr marL="0" indent="0">
              <a:buNone/>
            </a:pPr>
            <a:endParaRPr lang="en-US" sz="1800" dirty="0"/>
          </a:p>
          <a:p>
            <a:pPr lvl="0"/>
            <a:r>
              <a:rPr lang="en-US" sz="1800" dirty="0" smtClean="0"/>
              <a:t>03/24/2016 </a:t>
            </a:r>
            <a:r>
              <a:rPr lang="en-US" sz="1800" dirty="0"/>
              <a:t>- </a:t>
            </a:r>
            <a:r>
              <a:rPr lang="en-US" sz="1800" dirty="0" smtClean="0"/>
              <a:t> ERCOT </a:t>
            </a:r>
            <a:r>
              <a:rPr lang="en-US" sz="1800" dirty="0"/>
              <a:t>announcement of survey timeline and effort to OWG </a:t>
            </a:r>
          </a:p>
          <a:p>
            <a:pPr lvl="0"/>
            <a:endParaRPr lang="en-US" sz="1800" dirty="0" smtClean="0"/>
          </a:p>
          <a:p>
            <a:pPr lvl="0"/>
            <a:r>
              <a:rPr lang="en-US" sz="1800" dirty="0" smtClean="0"/>
              <a:t>04/01/2016 </a:t>
            </a:r>
            <a:r>
              <a:rPr lang="en-US" sz="1800" dirty="0"/>
              <a:t>-  ERCOT email notification sent by Client Services to TSP/DSP Authorized Representatives</a:t>
            </a:r>
          </a:p>
          <a:p>
            <a:pPr lvl="0"/>
            <a:endParaRPr lang="en-US" sz="1800" dirty="0" smtClean="0"/>
          </a:p>
          <a:p>
            <a:pPr lvl="0"/>
            <a:r>
              <a:rPr lang="en-US" sz="1800" dirty="0" smtClean="0"/>
              <a:t>05/12/2016 @ 11:00 AM-</a:t>
            </a:r>
            <a:r>
              <a:rPr lang="en-US" sz="1800" dirty="0"/>
              <a:t>  </a:t>
            </a:r>
            <a:r>
              <a:rPr lang="en-US" sz="1800" dirty="0" smtClean="0"/>
              <a:t>Date and time of the Survey </a:t>
            </a:r>
            <a:endParaRPr lang="en-US" sz="1800" dirty="0"/>
          </a:p>
          <a:p>
            <a:pPr lvl="0"/>
            <a:endParaRPr lang="en-US" sz="1800" dirty="0" smtClean="0"/>
          </a:p>
          <a:p>
            <a:pPr lvl="0"/>
            <a:r>
              <a:rPr lang="en-US" sz="1800" dirty="0" smtClean="0"/>
              <a:t>06/12/2016 </a:t>
            </a:r>
            <a:r>
              <a:rPr lang="en-US" sz="1800" dirty="0"/>
              <a:t>-  Survey results due back to ERCOT </a:t>
            </a:r>
          </a:p>
          <a:p>
            <a:pPr lvl="0"/>
            <a:endParaRPr lang="en-US" sz="1800" dirty="0" smtClean="0"/>
          </a:p>
          <a:p>
            <a:pPr lvl="0"/>
            <a:r>
              <a:rPr lang="en-US" sz="1800" dirty="0" smtClean="0"/>
              <a:t>August/September  -</a:t>
            </a:r>
            <a:r>
              <a:rPr lang="en-US" sz="1800" dirty="0"/>
              <a:t>  Results </a:t>
            </a:r>
            <a:r>
              <a:rPr lang="en-US" sz="1800" dirty="0" smtClean="0"/>
              <a:t>compiled and being reported </a:t>
            </a:r>
            <a:r>
              <a:rPr lang="en-US" sz="1800" dirty="0"/>
              <a:t>to </a:t>
            </a:r>
            <a:r>
              <a:rPr lang="en-US" sz="1800" dirty="0" smtClean="0"/>
              <a:t>OWG/ROS/TAC</a:t>
            </a:r>
            <a:endParaRPr lang="en-US" sz="1800" dirty="0"/>
          </a:p>
        </p:txBody>
      </p:sp>
      <p:sp>
        <p:nvSpPr>
          <p:cNvPr id="3" name="Title 2"/>
          <p:cNvSpPr>
            <a:spLocks noGrp="1"/>
          </p:cNvSpPr>
          <p:nvPr>
            <p:ph type="title"/>
          </p:nvPr>
        </p:nvSpPr>
        <p:spPr/>
        <p:txBody>
          <a:bodyPr/>
          <a:lstStyle/>
          <a:p>
            <a:r>
              <a:rPr lang="en-US" sz="2000" dirty="0" smtClean="0"/>
              <a:t>Results of UFLS Survey Requirement</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06543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rmAutofit/>
          </a:bodyPr>
          <a:lstStyle/>
          <a:p>
            <a:pPr marL="0" indent="0">
              <a:buNone/>
            </a:pPr>
            <a:r>
              <a:rPr lang="en-US" sz="1800" dirty="0" smtClean="0"/>
              <a:t>The results of </a:t>
            </a:r>
            <a:r>
              <a:rPr lang="en-US" sz="1800" smtClean="0"/>
              <a:t>the 2016 </a:t>
            </a:r>
            <a:r>
              <a:rPr lang="en-US" sz="1800" dirty="0" smtClean="0"/>
              <a:t>requirement were successful and are reflected below:</a:t>
            </a:r>
          </a:p>
        </p:txBody>
      </p:sp>
      <p:sp>
        <p:nvSpPr>
          <p:cNvPr id="3" name="Title 2"/>
          <p:cNvSpPr>
            <a:spLocks noGrp="1"/>
          </p:cNvSpPr>
          <p:nvPr>
            <p:ph type="title"/>
          </p:nvPr>
        </p:nvSpPr>
        <p:spPr/>
        <p:txBody>
          <a:bodyPr/>
          <a:lstStyle/>
          <a:p>
            <a:r>
              <a:rPr lang="en-US" sz="2000" dirty="0" smtClean="0"/>
              <a:t>Execution of UFLS Survey Requirement</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15804011"/>
              </p:ext>
            </p:extLst>
          </p:nvPr>
        </p:nvGraphicFramePr>
        <p:xfrm>
          <a:off x="1513554" y="1649691"/>
          <a:ext cx="5968795" cy="2037406"/>
        </p:xfrm>
        <a:graphic>
          <a:graphicData uri="http://schemas.openxmlformats.org/drawingml/2006/table">
            <a:tbl>
              <a:tblPr>
                <a:tableStyleId>{5C22544A-7EE6-4342-B048-85BDC9FD1C3A}</a:tableStyleId>
              </a:tblPr>
              <a:tblGrid>
                <a:gridCol w="2505641"/>
                <a:gridCol w="1758423"/>
                <a:gridCol w="1704731"/>
              </a:tblGrid>
              <a:tr h="679134">
                <a:tc>
                  <a:txBody>
                    <a:bodyPr/>
                    <a:lstStyle/>
                    <a:p>
                      <a:pPr algn="ctr" fontAlgn="b"/>
                      <a:r>
                        <a:rPr lang="en-US" sz="1400" b="1" u="none" strike="noStrike" dirty="0">
                          <a:effectLst/>
                        </a:rPr>
                        <a:t>Frequency response block </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a:effectLst/>
                        </a:rPr>
                        <a:t>Minimum Requirement</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b="1" u="none" strike="noStrike">
                          <a:effectLst/>
                        </a:rPr>
                        <a:t> Survey measurement</a:t>
                      </a:r>
                      <a:endParaRPr lang="en-US" sz="1400" b="1" i="0" u="none" strike="noStrike">
                        <a:solidFill>
                          <a:srgbClr val="000000"/>
                        </a:solidFill>
                        <a:effectLst/>
                        <a:latin typeface="Calibri"/>
                      </a:endParaRPr>
                    </a:p>
                  </a:txBody>
                  <a:tcPr marL="9525" marR="9525" marT="9525" marB="0" anchor="b"/>
                </a:tc>
              </a:tr>
              <a:tr h="339568">
                <a:tc>
                  <a:txBody>
                    <a:bodyPr/>
                    <a:lstStyle/>
                    <a:p>
                      <a:pPr algn="ctr" fontAlgn="b"/>
                      <a:r>
                        <a:rPr lang="en-US" sz="1400" b="1" u="none" strike="noStrike" dirty="0">
                          <a:effectLst/>
                        </a:rPr>
                        <a:t>Block 1 response at 59.3</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5%</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smtClean="0">
                          <a:effectLst/>
                        </a:rPr>
                        <a:t>7.2%</a:t>
                      </a:r>
                      <a:endParaRPr lang="en-US" sz="1400" b="1" i="0" u="none" strike="noStrike" dirty="0">
                        <a:solidFill>
                          <a:srgbClr val="000000"/>
                        </a:solidFill>
                        <a:effectLst/>
                        <a:latin typeface="Calibri"/>
                      </a:endParaRPr>
                    </a:p>
                  </a:txBody>
                  <a:tcPr marL="9525" marR="9525" marT="9525" marB="0" anchor="b"/>
                </a:tc>
              </a:tr>
              <a:tr h="339568">
                <a:tc>
                  <a:txBody>
                    <a:bodyPr/>
                    <a:lstStyle/>
                    <a:p>
                      <a:pPr algn="ctr" fontAlgn="b"/>
                      <a:r>
                        <a:rPr lang="en-US" sz="1400" b="1" u="none" strike="noStrike" dirty="0">
                          <a:effectLst/>
                        </a:rPr>
                        <a:t>Block 2 response at 58.9  </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10%</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smtClean="0">
                          <a:effectLst/>
                        </a:rPr>
                        <a:t>12.2%</a:t>
                      </a:r>
                      <a:endParaRPr lang="en-US" sz="1400" b="1" i="0" u="none" strike="noStrike" dirty="0">
                        <a:solidFill>
                          <a:srgbClr val="000000"/>
                        </a:solidFill>
                        <a:effectLst/>
                        <a:latin typeface="Calibri"/>
                      </a:endParaRPr>
                    </a:p>
                  </a:txBody>
                  <a:tcPr marL="9525" marR="9525" marT="9525" marB="0" anchor="b"/>
                </a:tc>
              </a:tr>
              <a:tr h="339568">
                <a:tc>
                  <a:txBody>
                    <a:bodyPr/>
                    <a:lstStyle/>
                    <a:p>
                      <a:pPr algn="ctr" fontAlgn="b"/>
                      <a:r>
                        <a:rPr lang="en-US" sz="1400" b="1" u="none" strike="noStrike">
                          <a:effectLst/>
                        </a:rPr>
                        <a:t>Block 3 response at 58.5 </a:t>
                      </a:r>
                      <a:endParaRPr lang="en-US" sz="1400" b="1" i="0" u="none" strike="noStrike">
                        <a:solidFill>
                          <a:srgbClr val="000000"/>
                        </a:solidFill>
                        <a:effectLst/>
                        <a:latin typeface="Calibri"/>
                      </a:endParaRPr>
                    </a:p>
                  </a:txBody>
                  <a:tcPr marL="9525" marR="9525" marT="9525" marB="0" anchor="b"/>
                </a:tc>
                <a:tc>
                  <a:txBody>
                    <a:bodyPr/>
                    <a:lstStyle/>
                    <a:p>
                      <a:pPr algn="ctr" fontAlgn="b"/>
                      <a:r>
                        <a:rPr lang="en-US" sz="1400" b="1" u="none" strike="noStrike" dirty="0">
                          <a:effectLst/>
                        </a:rPr>
                        <a:t>10%</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smtClean="0">
                          <a:effectLst/>
                        </a:rPr>
                        <a:t>12.6%</a:t>
                      </a:r>
                      <a:endParaRPr lang="en-US" sz="1400" b="1" i="0" u="none" strike="noStrike" dirty="0">
                        <a:solidFill>
                          <a:srgbClr val="000000"/>
                        </a:solidFill>
                        <a:effectLst/>
                        <a:latin typeface="Calibri"/>
                      </a:endParaRPr>
                    </a:p>
                  </a:txBody>
                  <a:tcPr marL="9525" marR="9525" marT="9525" marB="0" anchor="b"/>
                </a:tc>
              </a:tr>
              <a:tr h="339568">
                <a:tc>
                  <a:txBody>
                    <a:bodyPr/>
                    <a:lstStyle/>
                    <a:p>
                      <a:pPr algn="r" fontAlgn="b"/>
                      <a:r>
                        <a:rPr lang="en-US" sz="1400" b="1" u="none" strike="noStrike" dirty="0">
                          <a:effectLst/>
                        </a:rPr>
                        <a:t>Total</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smtClean="0">
                          <a:effectLst/>
                        </a:rPr>
                        <a:t>31.9%</a:t>
                      </a:r>
                      <a:endParaRPr lang="en-US" sz="1400" b="1" i="0" u="none" strike="noStrike" dirty="0">
                        <a:solidFill>
                          <a:srgbClr val="000000"/>
                        </a:solidFill>
                        <a:effectLst/>
                        <a:latin typeface="Calibri"/>
                      </a:endParaRPr>
                    </a:p>
                  </a:txBody>
                  <a:tcPr marL="9525" marR="9525" marT="9525" marB="0" anchor="b"/>
                </a:tc>
              </a:tr>
            </a:tbl>
          </a:graphicData>
        </a:graphic>
      </p:graphicFrame>
      <p:sp>
        <p:nvSpPr>
          <p:cNvPr id="7" name="Content Placeholder 1"/>
          <p:cNvSpPr txBox="1">
            <a:spLocks/>
          </p:cNvSpPr>
          <p:nvPr/>
        </p:nvSpPr>
        <p:spPr>
          <a:xfrm>
            <a:off x="328088" y="4357047"/>
            <a:ext cx="8450982" cy="1096985"/>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800" dirty="0" smtClean="0"/>
              <a:t>Two participants that did not meet their 5%, 10%, 10% breakdown, one due to outage on the relay equipment, the </a:t>
            </a:r>
            <a:r>
              <a:rPr lang="en-US" sz="1800" dirty="0"/>
              <a:t>other </a:t>
            </a:r>
            <a:r>
              <a:rPr lang="en-US" sz="1800" dirty="0" smtClean="0"/>
              <a:t>is in the </a:t>
            </a:r>
            <a:r>
              <a:rPr lang="en-US" sz="1800" dirty="0"/>
              <a:t>process of revising its UFLS </a:t>
            </a:r>
            <a:r>
              <a:rPr lang="en-US" sz="1800" dirty="0" smtClean="0"/>
              <a:t>Program. All participants met the 25% total. </a:t>
            </a:r>
          </a:p>
          <a:p>
            <a:pPr marL="0" indent="0">
              <a:buNone/>
            </a:pPr>
            <a:r>
              <a:rPr lang="en-US" sz="1800" dirty="0" smtClean="0"/>
              <a:t>In reference last year’s(2015) 25% total was 31.23% </a:t>
            </a:r>
          </a:p>
        </p:txBody>
      </p:sp>
    </p:spTree>
    <p:extLst>
      <p:ext uri="{BB962C8B-B14F-4D97-AF65-F5344CB8AC3E}">
        <p14:creationId xmlns:p14="http://schemas.microsoft.com/office/powerpoint/2010/main" val="2565199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purl.org/dc/dcmitype/"/>
    <ds:schemaRef ds:uri="http://schemas.microsoft.com/office/infopath/2007/PartnerControls"/>
    <ds:schemaRef ds:uri="http://schemas.openxmlformats.org/package/2006/metadata/core-properties"/>
    <ds:schemaRef ds:uri="http://purl.org/dc/terms/"/>
    <ds:schemaRef ds:uri="http://schemas.microsoft.com/office/2006/documentManagement/types"/>
    <ds:schemaRef ds:uri="c34af464-7aa1-4edd-9be4-83dffc1cb92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232</TotalTime>
  <Words>281</Words>
  <Application>Microsoft Office PowerPoint</Application>
  <PresentationFormat>On-screen Show (4:3)</PresentationFormat>
  <Paragraphs>53</Paragraphs>
  <Slides>4</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UFLS Survey Requirement</vt:lpstr>
      <vt:lpstr>Results of UFLS Survey Requirement</vt:lpstr>
      <vt:lpstr>Execution of UFLS Survey Requirement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Lowrie, Gene</cp:lastModifiedBy>
  <cp:revision>28</cp:revision>
  <cp:lastPrinted>2016-01-21T20:53:15Z</cp:lastPrinted>
  <dcterms:created xsi:type="dcterms:W3CDTF">2016-01-21T15:20:31Z</dcterms:created>
  <dcterms:modified xsi:type="dcterms:W3CDTF">2016-08-31T14:32:15Z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