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63" r:id="rId5"/>
    <p:sldId id="259" r:id="rId6"/>
    <p:sldId id="260" r:id="rId7"/>
    <p:sldId id="262" r:id="rId8"/>
    <p:sldId id="265"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30" y="9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155480-11AD-43EA-9271-D8AF036EC8F2}"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00987-3861-49BE-A4D2-87434FD6F22D}" type="slidenum">
              <a:rPr lang="en-US" smtClean="0"/>
              <a:t>‹#›</a:t>
            </a:fld>
            <a:endParaRPr lang="en-US"/>
          </a:p>
        </p:txBody>
      </p:sp>
    </p:spTree>
    <p:extLst>
      <p:ext uri="{BB962C8B-B14F-4D97-AF65-F5344CB8AC3E}">
        <p14:creationId xmlns:p14="http://schemas.microsoft.com/office/powerpoint/2010/main" val="1943738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155480-11AD-43EA-9271-D8AF036EC8F2}"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00987-3861-49BE-A4D2-87434FD6F22D}" type="slidenum">
              <a:rPr lang="en-US" smtClean="0"/>
              <a:t>‹#›</a:t>
            </a:fld>
            <a:endParaRPr lang="en-US"/>
          </a:p>
        </p:txBody>
      </p:sp>
    </p:spTree>
    <p:extLst>
      <p:ext uri="{BB962C8B-B14F-4D97-AF65-F5344CB8AC3E}">
        <p14:creationId xmlns:p14="http://schemas.microsoft.com/office/powerpoint/2010/main" val="824007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155480-11AD-43EA-9271-D8AF036EC8F2}"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00987-3861-49BE-A4D2-87434FD6F22D}" type="slidenum">
              <a:rPr lang="en-US" smtClean="0"/>
              <a:t>‹#›</a:t>
            </a:fld>
            <a:endParaRPr lang="en-US"/>
          </a:p>
        </p:txBody>
      </p:sp>
    </p:spTree>
    <p:extLst>
      <p:ext uri="{BB962C8B-B14F-4D97-AF65-F5344CB8AC3E}">
        <p14:creationId xmlns:p14="http://schemas.microsoft.com/office/powerpoint/2010/main" val="252689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155480-11AD-43EA-9271-D8AF036EC8F2}"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00987-3861-49BE-A4D2-87434FD6F22D}" type="slidenum">
              <a:rPr lang="en-US" smtClean="0"/>
              <a:t>‹#›</a:t>
            </a:fld>
            <a:endParaRPr lang="en-US"/>
          </a:p>
        </p:txBody>
      </p:sp>
    </p:spTree>
    <p:extLst>
      <p:ext uri="{BB962C8B-B14F-4D97-AF65-F5344CB8AC3E}">
        <p14:creationId xmlns:p14="http://schemas.microsoft.com/office/powerpoint/2010/main" val="2141298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155480-11AD-43EA-9271-D8AF036EC8F2}"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600987-3861-49BE-A4D2-87434FD6F22D}" type="slidenum">
              <a:rPr lang="en-US" smtClean="0"/>
              <a:t>‹#›</a:t>
            </a:fld>
            <a:endParaRPr lang="en-US"/>
          </a:p>
        </p:txBody>
      </p:sp>
    </p:spTree>
    <p:extLst>
      <p:ext uri="{BB962C8B-B14F-4D97-AF65-F5344CB8AC3E}">
        <p14:creationId xmlns:p14="http://schemas.microsoft.com/office/powerpoint/2010/main" val="2515597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155480-11AD-43EA-9271-D8AF036EC8F2}" type="datetimeFigureOut">
              <a:rPr lang="en-US" smtClean="0"/>
              <a:t>8/30/2016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600987-3861-49BE-A4D2-87434FD6F22D}" type="slidenum">
              <a:rPr lang="en-US" smtClean="0"/>
              <a:t>‹#›</a:t>
            </a:fld>
            <a:endParaRPr lang="en-US"/>
          </a:p>
        </p:txBody>
      </p:sp>
    </p:spTree>
    <p:extLst>
      <p:ext uri="{BB962C8B-B14F-4D97-AF65-F5344CB8AC3E}">
        <p14:creationId xmlns:p14="http://schemas.microsoft.com/office/powerpoint/2010/main" val="103739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155480-11AD-43EA-9271-D8AF036EC8F2}" type="datetimeFigureOut">
              <a:rPr lang="en-US" smtClean="0"/>
              <a:t>8/30/2016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600987-3861-49BE-A4D2-87434FD6F22D}" type="slidenum">
              <a:rPr lang="en-US" smtClean="0"/>
              <a:t>‹#›</a:t>
            </a:fld>
            <a:endParaRPr lang="en-US"/>
          </a:p>
        </p:txBody>
      </p:sp>
    </p:spTree>
    <p:extLst>
      <p:ext uri="{BB962C8B-B14F-4D97-AF65-F5344CB8AC3E}">
        <p14:creationId xmlns:p14="http://schemas.microsoft.com/office/powerpoint/2010/main" val="1731868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155480-11AD-43EA-9271-D8AF036EC8F2}" type="datetimeFigureOut">
              <a:rPr lang="en-US" smtClean="0"/>
              <a:t>8/30/2016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600987-3861-49BE-A4D2-87434FD6F22D}" type="slidenum">
              <a:rPr lang="en-US" smtClean="0"/>
              <a:t>‹#›</a:t>
            </a:fld>
            <a:endParaRPr lang="en-US"/>
          </a:p>
        </p:txBody>
      </p:sp>
    </p:spTree>
    <p:extLst>
      <p:ext uri="{BB962C8B-B14F-4D97-AF65-F5344CB8AC3E}">
        <p14:creationId xmlns:p14="http://schemas.microsoft.com/office/powerpoint/2010/main" val="2696065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155480-11AD-43EA-9271-D8AF036EC8F2}" type="datetimeFigureOut">
              <a:rPr lang="en-US" smtClean="0"/>
              <a:t>8/30/2016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600987-3861-49BE-A4D2-87434FD6F22D}" type="slidenum">
              <a:rPr lang="en-US" smtClean="0"/>
              <a:t>‹#›</a:t>
            </a:fld>
            <a:endParaRPr lang="en-US"/>
          </a:p>
        </p:txBody>
      </p:sp>
    </p:spTree>
    <p:extLst>
      <p:ext uri="{BB962C8B-B14F-4D97-AF65-F5344CB8AC3E}">
        <p14:creationId xmlns:p14="http://schemas.microsoft.com/office/powerpoint/2010/main" val="1047832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155480-11AD-43EA-9271-D8AF036EC8F2}" type="datetimeFigureOut">
              <a:rPr lang="en-US" smtClean="0"/>
              <a:t>8/30/2016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600987-3861-49BE-A4D2-87434FD6F22D}" type="slidenum">
              <a:rPr lang="en-US" smtClean="0"/>
              <a:t>‹#›</a:t>
            </a:fld>
            <a:endParaRPr lang="en-US"/>
          </a:p>
        </p:txBody>
      </p:sp>
    </p:spTree>
    <p:extLst>
      <p:ext uri="{BB962C8B-B14F-4D97-AF65-F5344CB8AC3E}">
        <p14:creationId xmlns:p14="http://schemas.microsoft.com/office/powerpoint/2010/main" val="3971443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155480-11AD-43EA-9271-D8AF036EC8F2}" type="datetimeFigureOut">
              <a:rPr lang="en-US" smtClean="0"/>
              <a:t>8/30/2016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600987-3861-49BE-A4D2-87434FD6F22D}" type="slidenum">
              <a:rPr lang="en-US" smtClean="0"/>
              <a:t>‹#›</a:t>
            </a:fld>
            <a:endParaRPr lang="en-US"/>
          </a:p>
        </p:txBody>
      </p:sp>
    </p:spTree>
    <p:extLst>
      <p:ext uri="{BB962C8B-B14F-4D97-AF65-F5344CB8AC3E}">
        <p14:creationId xmlns:p14="http://schemas.microsoft.com/office/powerpoint/2010/main" val="3776945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55480-11AD-43EA-9271-D8AF036EC8F2}" type="datetimeFigureOut">
              <a:rPr lang="en-US" smtClean="0"/>
              <a:t>8/30/2016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600987-3861-49BE-A4D2-87434FD6F22D}" type="slidenum">
              <a:rPr lang="en-US" smtClean="0"/>
              <a:t>‹#›</a:t>
            </a:fld>
            <a:endParaRPr lang="en-US"/>
          </a:p>
        </p:txBody>
      </p:sp>
    </p:spTree>
    <p:extLst>
      <p:ext uri="{BB962C8B-B14F-4D97-AF65-F5344CB8AC3E}">
        <p14:creationId xmlns:p14="http://schemas.microsoft.com/office/powerpoint/2010/main" val="3062159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Potential incremental costs associated with an involuntary grid-switch</a:t>
            </a:r>
            <a:endParaRPr lang="en-US" dirty="0"/>
          </a:p>
        </p:txBody>
      </p:sp>
      <p:sp>
        <p:nvSpPr>
          <p:cNvPr id="3" name="Content Placeholder 2"/>
          <p:cNvSpPr>
            <a:spLocks noGrp="1"/>
          </p:cNvSpPr>
          <p:nvPr>
            <p:ph idx="1"/>
          </p:nvPr>
        </p:nvSpPr>
        <p:spPr/>
        <p:txBody>
          <a:bodyPr/>
          <a:lstStyle/>
          <a:p>
            <a:r>
              <a:rPr lang="en-US" dirty="0" smtClean="0"/>
              <a:t>Capacity Penalties </a:t>
            </a:r>
          </a:p>
          <a:p>
            <a:r>
              <a:rPr lang="en-US" dirty="0" smtClean="0"/>
              <a:t>Incremental Start Cost / Trip Risk</a:t>
            </a:r>
          </a:p>
          <a:p>
            <a:r>
              <a:rPr lang="en-US" dirty="0" smtClean="0"/>
              <a:t>Gas Penalties</a:t>
            </a:r>
          </a:p>
          <a:p>
            <a:r>
              <a:rPr lang="en-US" dirty="0" smtClean="0"/>
              <a:t>Breach of Bilateral Obligations / Liquidated Damages</a:t>
            </a:r>
          </a:p>
          <a:p>
            <a:r>
              <a:rPr lang="en-US" dirty="0" smtClean="0"/>
              <a:t>Right of Private Action Exemption (SPP)</a:t>
            </a:r>
          </a:p>
          <a:p>
            <a:pPr marL="0" indent="0">
              <a:buNone/>
            </a:pPr>
            <a:endParaRPr lang="en-US" dirty="0"/>
          </a:p>
        </p:txBody>
      </p:sp>
    </p:spTree>
    <p:extLst>
      <p:ext uri="{BB962C8B-B14F-4D97-AF65-F5344CB8AC3E}">
        <p14:creationId xmlns:p14="http://schemas.microsoft.com/office/powerpoint/2010/main" val="3730295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Capacity Example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 switchable resource may be obligated to offer into a neighboring grid (must-offer obligation) as a consequence of a successful offer into an organized capacity market.  </a:t>
            </a:r>
          </a:p>
          <a:p>
            <a:pPr marL="0" indent="0">
              <a:buNone/>
            </a:pPr>
            <a:r>
              <a:rPr lang="en-US" i="1" dirty="0" smtClean="0"/>
              <a:t>Worst-case scenario:  </a:t>
            </a:r>
          </a:p>
          <a:p>
            <a:pPr marL="0" indent="0">
              <a:buNone/>
            </a:pPr>
            <a:r>
              <a:rPr lang="en-US" i="1" dirty="0" smtClean="0"/>
              <a:t>Entity is deficient to its capacity obligation,  pays MISO ZRC for the entirety of its plant capacity plus LMP for replaced energy and potentially loses the ability to participate in future capacity auctions.   </a:t>
            </a:r>
          </a:p>
          <a:p>
            <a:pPr marL="0" indent="0">
              <a:buNone/>
            </a:pPr>
            <a:r>
              <a:rPr lang="en-US" i="1" dirty="0" smtClean="0"/>
              <a:t>= $251*800MW*1 day = $200k of lost revenue</a:t>
            </a:r>
          </a:p>
          <a:p>
            <a:pPr marL="0" indent="0">
              <a:buNone/>
            </a:pPr>
            <a:r>
              <a:rPr lang="en-US" i="1" dirty="0" smtClean="0"/>
              <a:t>= $50LMP*800MW*1 day </a:t>
            </a:r>
            <a:r>
              <a:rPr lang="en-US" i="1" smtClean="0"/>
              <a:t>= $1M </a:t>
            </a:r>
            <a:r>
              <a:rPr lang="en-US" i="1" dirty="0" smtClean="0"/>
              <a:t>of lost revenue </a:t>
            </a:r>
            <a:endParaRPr lang="en-US" i="1" dirty="0"/>
          </a:p>
        </p:txBody>
      </p:sp>
    </p:spTree>
    <p:extLst>
      <p:ext uri="{BB962C8B-B14F-4D97-AF65-F5344CB8AC3E}">
        <p14:creationId xmlns:p14="http://schemas.microsoft.com/office/powerpoint/2010/main" val="4081694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Incremental Trip Risk</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Grid switching, when scheduled, is likely performed with the resource off-line (in between daily schedules.)</a:t>
            </a:r>
            <a:endParaRPr lang="en-US" dirty="0"/>
          </a:p>
          <a:p>
            <a:pPr marL="0" indent="0">
              <a:buNone/>
            </a:pPr>
            <a:endParaRPr lang="en-US" dirty="0" smtClean="0"/>
          </a:p>
          <a:p>
            <a:pPr marL="0" indent="0">
              <a:buNone/>
            </a:pPr>
            <a:r>
              <a:rPr lang="en-US" dirty="0" smtClean="0"/>
              <a:t>A mandated grid switch would require an “online switch” where the resource reduces to no load, synchronous speed.  (followed by an open breaker - SPP / closed breaker - ERCOT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03588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Incremental Trip Risk</a:t>
            </a:r>
            <a:endParaRPr lang="en-US" dirty="0"/>
          </a:p>
        </p:txBody>
      </p:sp>
      <p:sp>
        <p:nvSpPr>
          <p:cNvPr id="3" name="Content Placeholder 2"/>
          <p:cNvSpPr>
            <a:spLocks noGrp="1"/>
          </p:cNvSpPr>
          <p:nvPr>
            <p:ph idx="1"/>
          </p:nvPr>
        </p:nvSpPr>
        <p:spPr/>
        <p:txBody>
          <a:bodyPr/>
          <a:lstStyle/>
          <a:p>
            <a:pPr marL="0" indent="0">
              <a:buNone/>
            </a:pPr>
            <a:r>
              <a:rPr lang="en-US" dirty="0" smtClean="0"/>
              <a:t>While an online switching procedure is achievable, the probability of a trip is elevated.  The resource entity may be subject to incremental start costs as a consequence of the switching operation.  </a:t>
            </a:r>
            <a:endParaRPr lang="en-US" dirty="0"/>
          </a:p>
        </p:txBody>
      </p:sp>
    </p:spTree>
    <p:extLst>
      <p:ext uri="{BB962C8B-B14F-4D97-AF65-F5344CB8AC3E}">
        <p14:creationId xmlns:p14="http://schemas.microsoft.com/office/powerpoint/2010/main" val="1036846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 Penalties</a:t>
            </a:r>
            <a:endParaRPr lang="en-US" dirty="0"/>
          </a:p>
        </p:txBody>
      </p:sp>
      <p:sp>
        <p:nvSpPr>
          <p:cNvPr id="3" name="Content Placeholder 2"/>
          <p:cNvSpPr>
            <a:spLocks noGrp="1"/>
          </p:cNvSpPr>
          <p:nvPr>
            <p:ph idx="1"/>
          </p:nvPr>
        </p:nvSpPr>
        <p:spPr/>
        <p:txBody>
          <a:bodyPr/>
          <a:lstStyle/>
          <a:p>
            <a:pPr marL="0" indent="0">
              <a:buNone/>
            </a:pPr>
            <a:r>
              <a:rPr lang="en-US" dirty="0" smtClean="0"/>
              <a:t>A switchable generator may miss its scheduled gas burn (long or short) as a consequence of a mandatory switch instruction.  (A switch operation requires the generator to reduce to no-load – online status for up to an Hour)</a:t>
            </a:r>
            <a:endParaRPr lang="en-US" dirty="0"/>
          </a:p>
        </p:txBody>
      </p:sp>
    </p:spTree>
    <p:extLst>
      <p:ext uri="{BB962C8B-B14F-4D97-AF65-F5344CB8AC3E}">
        <p14:creationId xmlns:p14="http://schemas.microsoft.com/office/powerpoint/2010/main" val="1076207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 Penalties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Intra-day purchases (or storage) can be very illiquid and  volatile.  If the pipeline is operating under an Operational Alert, fines (up to $50/MMBTU) can be levied to the Resource entity that is off schedule.   </a:t>
            </a:r>
          </a:p>
          <a:p>
            <a:pPr marL="0" indent="0">
              <a:buNone/>
            </a:pPr>
            <a:endParaRPr lang="en-US" dirty="0"/>
          </a:p>
          <a:p>
            <a:pPr marL="0" indent="0">
              <a:buNone/>
            </a:pPr>
            <a:r>
              <a:rPr lang="en-US" dirty="0" smtClean="0"/>
              <a:t>Worst-case scenario:  </a:t>
            </a:r>
          </a:p>
          <a:p>
            <a:pPr marL="0" indent="0">
              <a:buNone/>
            </a:pPr>
            <a:r>
              <a:rPr lang="en-US" dirty="0" smtClean="0"/>
              <a:t>4500 MMBTU/</a:t>
            </a:r>
            <a:r>
              <a:rPr lang="en-US" dirty="0" err="1" smtClean="0"/>
              <a:t>Hr</a:t>
            </a:r>
            <a:r>
              <a:rPr lang="en-US" dirty="0" smtClean="0"/>
              <a:t>*$50/MMBTU = $225,000 per hour not within 100MMBTU of schedule</a:t>
            </a:r>
          </a:p>
          <a:p>
            <a:pPr marL="0" indent="0">
              <a:buNone/>
            </a:pPr>
            <a:endParaRPr lang="en-US" dirty="0" smtClean="0"/>
          </a:p>
        </p:txBody>
      </p:sp>
    </p:spTree>
    <p:extLst>
      <p:ext uri="{BB962C8B-B14F-4D97-AF65-F5344CB8AC3E}">
        <p14:creationId xmlns:p14="http://schemas.microsoft.com/office/powerpoint/2010/main" val="631027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Liquidated Damages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If a switchable resource hedges bilaterally, with a firm / liquidated damages contract, then that Resource Entity owes their counterparty “replacement cost” of power on the amount of firm capacity sold, but not delivered from the switchable resource.  </a:t>
            </a:r>
          </a:p>
          <a:p>
            <a:pPr marL="0" indent="0">
              <a:buNone/>
            </a:pPr>
            <a:r>
              <a:rPr lang="en-US" dirty="0" smtClean="0"/>
              <a:t>Example:  </a:t>
            </a:r>
          </a:p>
          <a:p>
            <a:pPr marL="0" indent="0">
              <a:buNone/>
            </a:pPr>
            <a:r>
              <a:rPr lang="en-US" dirty="0" smtClean="0"/>
              <a:t>($1000/</a:t>
            </a:r>
            <a:r>
              <a:rPr lang="en-US" dirty="0" err="1" smtClean="0"/>
              <a:t>MWhr</a:t>
            </a:r>
            <a:r>
              <a:rPr lang="en-US" dirty="0" smtClean="0"/>
              <a:t> (Real-time Price) – Contracted Price $35 / </a:t>
            </a:r>
            <a:r>
              <a:rPr lang="en-US" dirty="0" err="1" smtClean="0"/>
              <a:t>MWHr</a:t>
            </a:r>
            <a:r>
              <a:rPr lang="en-US" dirty="0" smtClean="0"/>
              <a:t> *800) (capacity of the plant) </a:t>
            </a:r>
          </a:p>
          <a:p>
            <a:pPr marL="0" indent="0">
              <a:buNone/>
            </a:pPr>
            <a:r>
              <a:rPr lang="en-US" dirty="0" smtClean="0"/>
              <a:t>= $772,000 per hour</a:t>
            </a:r>
            <a:endParaRPr lang="en-US" dirty="0"/>
          </a:p>
          <a:p>
            <a:pPr marL="0" indent="0">
              <a:buNone/>
            </a:pPr>
            <a:endParaRPr lang="en-US" dirty="0"/>
          </a:p>
        </p:txBody>
      </p:sp>
    </p:spTree>
    <p:extLst>
      <p:ext uri="{BB962C8B-B14F-4D97-AF65-F5344CB8AC3E}">
        <p14:creationId xmlns:p14="http://schemas.microsoft.com/office/powerpoint/2010/main" val="723442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 of Private Action</a:t>
            </a:r>
            <a:endParaRPr lang="en-US" dirty="0"/>
          </a:p>
        </p:txBody>
      </p:sp>
      <p:sp>
        <p:nvSpPr>
          <p:cNvPr id="3" name="Content Placeholder 2"/>
          <p:cNvSpPr>
            <a:spLocks noGrp="1"/>
          </p:cNvSpPr>
          <p:nvPr>
            <p:ph idx="1"/>
          </p:nvPr>
        </p:nvSpPr>
        <p:spPr/>
        <p:txBody>
          <a:bodyPr/>
          <a:lstStyle/>
          <a:p>
            <a:pPr marL="0" indent="0">
              <a:buNone/>
            </a:pPr>
            <a:r>
              <a:rPr lang="en-US" i="1" dirty="0" smtClean="0"/>
              <a:t>It is currently ambiguous if market participants will have the ability to sue an individual counterparty whose actions (potentially those actions facilitating a switch operation) for harm.  </a:t>
            </a:r>
          </a:p>
          <a:p>
            <a:pPr marL="0" indent="0">
              <a:buNone/>
            </a:pPr>
            <a:endParaRPr lang="en-US" i="1" dirty="0"/>
          </a:p>
          <a:p>
            <a:pPr marL="0" indent="0">
              <a:buNone/>
            </a:pPr>
            <a:r>
              <a:rPr lang="en-US" i="1" dirty="0" smtClean="0"/>
              <a:t>If so, the Resource Entity obeying the switch instruction could demonstrate harm as a consequence of the switch.  </a:t>
            </a:r>
            <a:endParaRPr lang="en-US" i="1" dirty="0"/>
          </a:p>
        </p:txBody>
      </p:sp>
    </p:spTree>
    <p:extLst>
      <p:ext uri="{BB962C8B-B14F-4D97-AF65-F5344CB8AC3E}">
        <p14:creationId xmlns:p14="http://schemas.microsoft.com/office/powerpoint/2010/main" val="2222494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really bad day…</a:t>
            </a:r>
            <a:endParaRPr lang="en-US" dirty="0"/>
          </a:p>
        </p:txBody>
      </p:sp>
      <p:sp>
        <p:nvSpPr>
          <p:cNvPr id="3" name="Content Placeholder 2"/>
          <p:cNvSpPr>
            <a:spLocks noGrp="1"/>
          </p:cNvSpPr>
          <p:nvPr>
            <p:ph idx="1"/>
          </p:nvPr>
        </p:nvSpPr>
        <p:spPr/>
        <p:txBody>
          <a:bodyPr/>
          <a:lstStyle/>
          <a:p>
            <a:pPr marL="0" indent="0">
              <a:buNone/>
            </a:pPr>
            <a:r>
              <a:rPr lang="en-US" dirty="0" smtClean="0"/>
              <a:t>Unlikely, but possible:  </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694591"/>
            <a:ext cx="6143980" cy="20000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936116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462</Words>
  <Application>Microsoft Office PowerPoint</Application>
  <PresentationFormat>On-screen Show (4:3)</PresentationFormat>
  <Paragraphs>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Potential incremental costs associated with an involuntary grid-switch</vt:lpstr>
      <vt:lpstr>Capacity Example</vt:lpstr>
      <vt:lpstr>Incremental Trip Risk</vt:lpstr>
      <vt:lpstr>Incremental Trip Risk</vt:lpstr>
      <vt:lpstr>Gas Penalties</vt:lpstr>
      <vt:lpstr>Gas Penalties</vt:lpstr>
      <vt:lpstr>Liquidated Damages</vt:lpstr>
      <vt:lpstr>Right of Private Action</vt:lpstr>
      <vt:lpstr>A really bad day…</vt:lpstr>
    </vt:vector>
  </TitlesOfParts>
  <Company>Shell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Thurnher, Gregory A SENA-STE/7</dc:creator>
  <cp:lastModifiedBy>Thurnher, Gregory A SENA-STE/7</cp:lastModifiedBy>
  <cp:revision>10</cp:revision>
  <dcterms:created xsi:type="dcterms:W3CDTF">2016-08-23T17:48:35Z</dcterms:created>
  <dcterms:modified xsi:type="dcterms:W3CDTF">2016-08-30T14:25:59Z</dcterms:modified>
</cp:coreProperties>
</file>