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44"/>
  </p:notesMasterIdLst>
  <p:handoutMasterIdLst>
    <p:handoutMasterId r:id="rId45"/>
  </p:handoutMasterIdLst>
  <p:sldIdLst>
    <p:sldId id="260" r:id="rId7"/>
    <p:sldId id="406" r:id="rId8"/>
    <p:sldId id="429" r:id="rId9"/>
    <p:sldId id="297" r:id="rId10"/>
    <p:sldId id="364" r:id="rId11"/>
    <p:sldId id="415" r:id="rId12"/>
    <p:sldId id="416" r:id="rId13"/>
    <p:sldId id="417" r:id="rId14"/>
    <p:sldId id="418" r:id="rId15"/>
    <p:sldId id="419" r:id="rId16"/>
    <p:sldId id="420" r:id="rId17"/>
    <p:sldId id="421" r:id="rId18"/>
    <p:sldId id="422" r:id="rId19"/>
    <p:sldId id="423" r:id="rId20"/>
    <p:sldId id="424" r:id="rId21"/>
    <p:sldId id="425" r:id="rId22"/>
    <p:sldId id="426" r:id="rId23"/>
    <p:sldId id="427" r:id="rId24"/>
    <p:sldId id="428" r:id="rId25"/>
    <p:sldId id="413" r:id="rId26"/>
    <p:sldId id="407" r:id="rId27"/>
    <p:sldId id="324" r:id="rId28"/>
    <p:sldId id="329" r:id="rId29"/>
    <p:sldId id="334" r:id="rId30"/>
    <p:sldId id="339" r:id="rId31"/>
    <p:sldId id="344" r:id="rId32"/>
    <p:sldId id="349" r:id="rId33"/>
    <p:sldId id="430" r:id="rId34"/>
    <p:sldId id="414" r:id="rId35"/>
    <p:sldId id="389" r:id="rId36"/>
    <p:sldId id="390" r:id="rId37"/>
    <p:sldId id="391" r:id="rId38"/>
    <p:sldId id="392" r:id="rId39"/>
    <p:sldId id="393" r:id="rId40"/>
    <p:sldId id="394" r:id="rId41"/>
    <p:sldId id="403" r:id="rId42"/>
    <p:sldId id="352" r:id="rId4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2D48F897-9111-4BBF-9A46-3EDE4FCFEE41}">
          <p14:sldIdLst>
            <p14:sldId id="260"/>
            <p14:sldId id="406"/>
            <p14:sldId id="429"/>
          </p14:sldIdLst>
        </p14:section>
        <p14:section name="Reg" id="{1B44D38E-382D-4532-8E00-130C27045FA8}">
          <p14:sldIdLst>
            <p14:sldId id="297"/>
            <p14:sldId id="364"/>
            <p14:sldId id="415"/>
            <p14:sldId id="416"/>
            <p14:sldId id="417"/>
            <p14:sldId id="418"/>
            <p14:sldId id="419"/>
            <p14:sldId id="420"/>
            <p14:sldId id="421"/>
            <p14:sldId id="422"/>
            <p14:sldId id="423"/>
            <p14:sldId id="424"/>
            <p14:sldId id="425"/>
            <p14:sldId id="426"/>
            <p14:sldId id="427"/>
            <p14:sldId id="428"/>
            <p14:sldId id="413"/>
          </p14:sldIdLst>
        </p14:section>
        <p14:section name="RRS" id="{D94F9175-9BD6-4C10-8344-D58AD5F2095D}">
          <p14:sldIdLst>
            <p14:sldId id="407"/>
            <p14:sldId id="324"/>
            <p14:sldId id="329"/>
            <p14:sldId id="334"/>
            <p14:sldId id="339"/>
            <p14:sldId id="344"/>
            <p14:sldId id="349"/>
            <p14:sldId id="430"/>
          </p14:sldIdLst>
        </p14:section>
        <p14:section name="NSRS" id="{D2AEFB41-5F05-4B3B-A032-A6521EFB2F93}">
          <p14:sldIdLst>
            <p14:sldId id="414"/>
            <p14:sldId id="389"/>
            <p14:sldId id="390"/>
            <p14:sldId id="391"/>
            <p14:sldId id="392"/>
            <p14:sldId id="393"/>
            <p14:sldId id="394"/>
            <p14:sldId id="403"/>
          </p14:sldIdLst>
        </p14:section>
        <p14:section name="The End" id="{4E6D3082-1967-421D-AFB1-0ADD19E46787}">
          <p14:sldIdLst>
            <p14:sldId id="35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evosjana, Julia" initials="MJ" lastIdx="6" clrIdx="0">
    <p:extLst>
      <p:ext uri="{19B8F6BF-5375-455C-9EA6-DF929625EA0E}">
        <p15:presenceInfo xmlns:p15="http://schemas.microsoft.com/office/powerpoint/2012/main" userId="S-1-5-21-639947351-343809578-3807592339-33567" providerId="AD"/>
      </p:ext>
    </p:extLst>
  </p:cmAuthor>
  <p:cmAuthor id="2" name="Mago, Nitika" initials="NVM" lastIdx="7" clrIdx="1">
    <p:extLst>
      <p:ext uri="{19B8F6BF-5375-455C-9EA6-DF929625EA0E}">
        <p15:presenceInfo xmlns:p15="http://schemas.microsoft.com/office/powerpoint/2012/main" userId="Mago, Nitik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1" autoAdjust="0"/>
  </p:normalViewPr>
  <p:slideViewPr>
    <p:cSldViewPr showGuides="1">
      <p:cViewPr varScale="1">
        <p:scale>
          <a:sx n="103" d="100"/>
          <a:sy n="103" d="100"/>
        </p:scale>
        <p:origin x="234" y="102"/>
      </p:cViewPr>
      <p:guideLst>
        <p:guide orient="horz" pos="2160"/>
        <p:guide pos="2880"/>
      </p:guideLst>
    </p:cSldViewPr>
  </p:slideViewPr>
  <p:outlineViewPr>
    <p:cViewPr>
      <p:scale>
        <a:sx n="33" d="100"/>
        <a:sy n="33" d="100"/>
      </p:scale>
      <p:origin x="0" y="-294"/>
    </p:cViewPr>
  </p:outlineViewPr>
  <p:notesTextViewPr>
    <p:cViewPr>
      <p:scale>
        <a:sx n="3" d="2"/>
        <a:sy n="3" d="2"/>
      </p:scale>
      <p:origin x="0" y="0"/>
    </p:cViewPr>
  </p:notesTextViewPr>
  <p:sorterViewPr>
    <p:cViewPr>
      <p:scale>
        <a:sx n="100" d="100"/>
        <a:sy n="100" d="100"/>
      </p:scale>
      <p:origin x="0" y="-9534"/>
    </p:cViewPr>
  </p:sorter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viewProps" Target="viewProps.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8/29/2016</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8/29/2016</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3.16 Standards for Determining Ancillary Service Quantities</a:t>
            </a:r>
          </a:p>
          <a:p>
            <a:endParaRPr lang="en-US" sz="1200" dirty="0" smtClean="0"/>
          </a:p>
          <a:p>
            <a:r>
              <a:rPr lang="en-US" sz="1200" dirty="0" smtClean="0"/>
              <a:t>The ERCOT Board shall review and approve ERCOT's methodology for determining the minimum Ancillary Service requirements, the monthly percentage of Load Resources, Controllable Load Resources and DC Ties allowed to provide RRS, and the maximum amount of Reg-Up and Reg-Down that can be provided by Resources providing FRRS-Up and FRRS-Down.</a:t>
            </a:r>
          </a:p>
          <a:p>
            <a:endParaRPr lang="en-US" dirty="0" smtClean="0"/>
          </a:p>
          <a:p>
            <a:r>
              <a:rPr lang="en-US" dirty="0" smtClean="0"/>
              <a:t>Last done by BOD Dec 2014.</a:t>
            </a:r>
            <a:endParaRPr lang="en-US" dirty="0"/>
          </a:p>
        </p:txBody>
      </p:sp>
      <p:sp>
        <p:nvSpPr>
          <p:cNvPr id="4" name="Slide Number Placeholder 3"/>
          <p:cNvSpPr>
            <a:spLocks noGrp="1"/>
          </p:cNvSpPr>
          <p:nvPr>
            <p:ph type="sldNum" sz="quarter" idx="10"/>
          </p:nvPr>
        </p:nvSpPr>
        <p:spPr/>
        <p:txBody>
          <a:bodyPr/>
          <a:lstStyle/>
          <a:p>
            <a:fld id="{E1B448F6-F934-40E4-A423-FCE05A474972}" type="slidenum">
              <a:rPr lang="en-US" smtClean="0"/>
              <a:pPr/>
              <a:t>2</a:t>
            </a:fld>
            <a:endParaRPr lang="en-US" dirty="0"/>
          </a:p>
        </p:txBody>
      </p:sp>
    </p:spTree>
    <p:extLst>
      <p:ext uri="{BB962C8B-B14F-4D97-AF65-F5344CB8AC3E}">
        <p14:creationId xmlns:p14="http://schemas.microsoft.com/office/powerpoint/2010/main" val="1435668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Footer text goes here.</a:t>
            </a:r>
            <a:endParaRPr lang="en-US" dirty="0"/>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smtClean="0"/>
              <a:t>Footer text goes here.</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057400"/>
            <a:ext cx="5181600" cy="1384995"/>
          </a:xfrm>
          <a:prstGeom prst="rect">
            <a:avLst/>
          </a:prstGeom>
          <a:noFill/>
        </p:spPr>
        <p:txBody>
          <a:bodyPr wrap="square" rtlCol="0">
            <a:spAutoFit/>
          </a:bodyPr>
          <a:lstStyle/>
          <a:p>
            <a:r>
              <a:rPr lang="en-US" sz="2800" b="1" dirty="0" smtClean="0"/>
              <a:t>Preliminary</a:t>
            </a:r>
            <a:r>
              <a:rPr lang="en-US" sz="2800" b="1" dirty="0" smtClean="0">
                <a:solidFill>
                  <a:srgbClr val="FF0000"/>
                </a:solidFill>
              </a:rPr>
              <a:t> </a:t>
            </a:r>
            <a:r>
              <a:rPr lang="en-US" sz="2800" b="1" dirty="0" smtClean="0"/>
              <a:t>Ancillary Service Quantities for 2017 using Current Methodology</a:t>
            </a:r>
            <a:endParaRPr lang="en-US" sz="2800" dirty="0"/>
          </a:p>
        </p:txBody>
      </p:sp>
      <p:sp>
        <p:nvSpPr>
          <p:cNvPr id="2" name="Rectangle 1"/>
          <p:cNvSpPr/>
          <p:nvPr/>
        </p:nvSpPr>
        <p:spPr>
          <a:xfrm>
            <a:off x="3810000" y="4419600"/>
            <a:ext cx="2340705" cy="523220"/>
          </a:xfrm>
          <a:prstGeom prst="rect">
            <a:avLst/>
          </a:prstGeom>
        </p:spPr>
        <p:txBody>
          <a:bodyPr wrap="none">
            <a:spAutoFit/>
          </a:bodyPr>
          <a:lstStyle/>
          <a:p>
            <a:r>
              <a:rPr lang="en-US" sz="2800" b="1" dirty="0" smtClean="0"/>
              <a:t>ERCOT Staff</a:t>
            </a:r>
            <a:endParaRPr lang="en-US" sz="2800"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(May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3" name="Picture 2"/>
          <p:cNvPicPr>
            <a:picLocks noChangeAspect="1"/>
          </p:cNvPicPr>
          <p:nvPr/>
        </p:nvPicPr>
        <p:blipFill>
          <a:blip r:embed="rId2"/>
          <a:stretch>
            <a:fillRect/>
          </a:stretch>
        </p:blipFill>
        <p:spPr>
          <a:xfrm>
            <a:off x="319671" y="1459821"/>
            <a:ext cx="8504657" cy="3938357"/>
          </a:xfrm>
          <a:prstGeom prst="rect">
            <a:avLst/>
          </a:prstGeom>
        </p:spPr>
      </p:pic>
    </p:spTree>
    <p:extLst>
      <p:ext uri="{BB962C8B-B14F-4D97-AF65-F5344CB8AC3E}">
        <p14:creationId xmlns:p14="http://schemas.microsoft.com/office/powerpoint/2010/main" val="28741588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(June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3" name="Picture 2"/>
          <p:cNvPicPr>
            <a:picLocks noChangeAspect="1"/>
          </p:cNvPicPr>
          <p:nvPr/>
        </p:nvPicPr>
        <p:blipFill>
          <a:blip r:embed="rId2"/>
          <a:stretch>
            <a:fillRect/>
          </a:stretch>
        </p:blipFill>
        <p:spPr>
          <a:xfrm>
            <a:off x="145920" y="1554317"/>
            <a:ext cx="8852159" cy="3749365"/>
          </a:xfrm>
          <a:prstGeom prst="rect">
            <a:avLst/>
          </a:prstGeom>
        </p:spPr>
      </p:pic>
    </p:spTree>
    <p:extLst>
      <p:ext uri="{BB962C8B-B14F-4D97-AF65-F5344CB8AC3E}">
        <p14:creationId xmlns:p14="http://schemas.microsoft.com/office/powerpoint/2010/main" val="4968735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a:t>
            </a:r>
            <a:r>
              <a:rPr lang="en-US" dirty="0" smtClean="0"/>
              <a:t>July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dirty="0"/>
          </a:p>
        </p:txBody>
      </p:sp>
      <p:pic>
        <p:nvPicPr>
          <p:cNvPr id="5" name="Picture 4"/>
          <p:cNvPicPr>
            <a:picLocks noChangeAspect="1"/>
          </p:cNvPicPr>
          <p:nvPr/>
        </p:nvPicPr>
        <p:blipFill>
          <a:blip r:embed="rId2"/>
          <a:stretch>
            <a:fillRect/>
          </a:stretch>
        </p:blipFill>
        <p:spPr>
          <a:xfrm>
            <a:off x="145920" y="1228153"/>
            <a:ext cx="8852159" cy="4401693"/>
          </a:xfrm>
          <a:prstGeom prst="rect">
            <a:avLst/>
          </a:prstGeom>
        </p:spPr>
      </p:pic>
    </p:spTree>
    <p:extLst>
      <p:ext uri="{BB962C8B-B14F-4D97-AF65-F5344CB8AC3E}">
        <p14:creationId xmlns:p14="http://schemas.microsoft.com/office/powerpoint/2010/main" val="37833859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13</a:t>
            </a:fld>
            <a:endParaRPr lang="en-US" dirty="0"/>
          </a:p>
        </p:txBody>
      </p:sp>
      <p:pic>
        <p:nvPicPr>
          <p:cNvPr id="3" name="Picture 2"/>
          <p:cNvPicPr>
            <a:picLocks noChangeAspect="1"/>
          </p:cNvPicPr>
          <p:nvPr/>
        </p:nvPicPr>
        <p:blipFill>
          <a:blip r:embed="rId2"/>
          <a:stretch>
            <a:fillRect/>
          </a:stretch>
        </p:blipFill>
        <p:spPr>
          <a:xfrm>
            <a:off x="523905" y="1408001"/>
            <a:ext cx="8096190" cy="4041998"/>
          </a:xfrm>
          <a:prstGeom prst="rect">
            <a:avLst/>
          </a:prstGeom>
        </p:spPr>
      </p:pic>
    </p:spTree>
    <p:extLst>
      <p:ext uri="{BB962C8B-B14F-4D97-AF65-F5344CB8AC3E}">
        <p14:creationId xmlns:p14="http://schemas.microsoft.com/office/powerpoint/2010/main" val="34025136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(Feb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14</a:t>
            </a:fld>
            <a:endParaRPr lang="en-US" dirty="0"/>
          </a:p>
        </p:txBody>
      </p:sp>
      <p:pic>
        <p:nvPicPr>
          <p:cNvPr id="3" name="Picture 2"/>
          <p:cNvPicPr>
            <a:picLocks noChangeAspect="1"/>
          </p:cNvPicPr>
          <p:nvPr/>
        </p:nvPicPr>
        <p:blipFill>
          <a:blip r:embed="rId2"/>
          <a:stretch>
            <a:fillRect/>
          </a:stretch>
        </p:blipFill>
        <p:spPr>
          <a:xfrm>
            <a:off x="520857" y="1161091"/>
            <a:ext cx="8102286" cy="4535817"/>
          </a:xfrm>
          <a:prstGeom prst="rect">
            <a:avLst/>
          </a:prstGeom>
        </p:spPr>
      </p:pic>
    </p:spTree>
    <p:extLst>
      <p:ext uri="{BB962C8B-B14F-4D97-AF65-F5344CB8AC3E}">
        <p14:creationId xmlns:p14="http://schemas.microsoft.com/office/powerpoint/2010/main" val="25412666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15</a:t>
            </a:fld>
            <a:endParaRPr lang="en-US" dirty="0"/>
          </a:p>
        </p:txBody>
      </p:sp>
      <p:pic>
        <p:nvPicPr>
          <p:cNvPr id="5" name="Picture 4"/>
          <p:cNvPicPr>
            <a:picLocks noChangeAspect="1"/>
          </p:cNvPicPr>
          <p:nvPr/>
        </p:nvPicPr>
        <p:blipFill>
          <a:blip r:embed="rId2"/>
          <a:stretch>
            <a:fillRect/>
          </a:stretch>
        </p:blipFill>
        <p:spPr>
          <a:xfrm>
            <a:off x="523905" y="1408001"/>
            <a:ext cx="8096190" cy="4041998"/>
          </a:xfrm>
          <a:prstGeom prst="rect">
            <a:avLst/>
          </a:prstGeom>
        </p:spPr>
      </p:pic>
    </p:spTree>
    <p:extLst>
      <p:ext uri="{BB962C8B-B14F-4D97-AF65-F5344CB8AC3E}">
        <p14:creationId xmlns:p14="http://schemas.microsoft.com/office/powerpoint/2010/main" val="8391995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(Apr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pic>
        <p:nvPicPr>
          <p:cNvPr id="3" name="Picture 2"/>
          <p:cNvPicPr>
            <a:picLocks noChangeAspect="1"/>
          </p:cNvPicPr>
          <p:nvPr/>
        </p:nvPicPr>
        <p:blipFill>
          <a:blip r:embed="rId2"/>
          <a:stretch>
            <a:fillRect/>
          </a:stretch>
        </p:blipFill>
        <p:spPr>
          <a:xfrm>
            <a:off x="523905" y="1164139"/>
            <a:ext cx="8096190" cy="4529721"/>
          </a:xfrm>
          <a:prstGeom prst="rect">
            <a:avLst/>
          </a:prstGeom>
        </p:spPr>
      </p:pic>
    </p:spTree>
    <p:extLst>
      <p:ext uri="{BB962C8B-B14F-4D97-AF65-F5344CB8AC3E}">
        <p14:creationId xmlns:p14="http://schemas.microsoft.com/office/powerpoint/2010/main" val="4794370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Reg-down </a:t>
            </a:r>
            <a:r>
              <a:rPr lang="en-US" dirty="0" smtClean="0"/>
              <a:t>(May 2017</a:t>
            </a:r>
            <a:r>
              <a:rPr lang="en-US" dirty="0"/>
              <a:t>)</a:t>
            </a:r>
          </a:p>
        </p:txBody>
      </p:sp>
      <p:sp>
        <p:nvSpPr>
          <p:cNvPr id="4" name="Slide Number Placeholder 3"/>
          <p:cNvSpPr>
            <a:spLocks noGrp="1"/>
          </p:cNvSpPr>
          <p:nvPr>
            <p:ph type="sldNum" sz="quarter" idx="4"/>
          </p:nvPr>
        </p:nvSpPr>
        <p:spPr/>
        <p:txBody>
          <a:bodyPr/>
          <a:lstStyle/>
          <a:p>
            <a:fld id="{1D93BD3E-1E9A-4970-A6F7-E7AC52762E0C}" type="slidenum">
              <a:rPr lang="en-US" smtClean="0"/>
              <a:pPr/>
              <a:t>17</a:t>
            </a:fld>
            <a:endParaRPr lang="en-US" dirty="0"/>
          </a:p>
        </p:txBody>
      </p:sp>
      <p:pic>
        <p:nvPicPr>
          <p:cNvPr id="3" name="Picture 2"/>
          <p:cNvPicPr>
            <a:picLocks noChangeAspect="1"/>
          </p:cNvPicPr>
          <p:nvPr/>
        </p:nvPicPr>
        <p:blipFill>
          <a:blip r:embed="rId2"/>
          <a:stretch>
            <a:fillRect/>
          </a:stretch>
        </p:blipFill>
        <p:spPr>
          <a:xfrm>
            <a:off x="523905" y="1411049"/>
            <a:ext cx="8096190" cy="4035902"/>
          </a:xfrm>
          <a:prstGeom prst="rect">
            <a:avLst/>
          </a:prstGeom>
        </p:spPr>
      </p:pic>
    </p:spTree>
    <p:extLst>
      <p:ext uri="{BB962C8B-B14F-4D97-AF65-F5344CB8AC3E}">
        <p14:creationId xmlns:p14="http://schemas.microsoft.com/office/powerpoint/2010/main" val="38544277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a:t>
            </a:r>
            <a:r>
              <a:rPr lang="en-US" dirty="0" smtClean="0"/>
              <a:t>Jun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3" name="Picture 2"/>
          <p:cNvPicPr>
            <a:picLocks noChangeAspect="1"/>
          </p:cNvPicPr>
          <p:nvPr/>
        </p:nvPicPr>
        <p:blipFill>
          <a:blip r:embed="rId2"/>
          <a:stretch>
            <a:fillRect/>
          </a:stretch>
        </p:blipFill>
        <p:spPr>
          <a:xfrm>
            <a:off x="523905" y="1158043"/>
            <a:ext cx="8096190" cy="4541914"/>
          </a:xfrm>
          <a:prstGeom prst="rect">
            <a:avLst/>
          </a:prstGeom>
        </p:spPr>
      </p:pic>
    </p:spTree>
    <p:extLst>
      <p:ext uri="{BB962C8B-B14F-4D97-AF65-F5344CB8AC3E}">
        <p14:creationId xmlns:p14="http://schemas.microsoft.com/office/powerpoint/2010/main" val="19604431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Reg-Down </a:t>
            </a:r>
            <a:r>
              <a:rPr lang="en-US" dirty="0"/>
              <a:t>(</a:t>
            </a:r>
            <a:r>
              <a:rPr lang="en-US" dirty="0" smtClean="0"/>
              <a:t>Jul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19</a:t>
            </a:fld>
            <a:endParaRPr lang="en-US" dirty="0"/>
          </a:p>
        </p:txBody>
      </p:sp>
      <p:pic>
        <p:nvPicPr>
          <p:cNvPr id="5" name="Picture 4"/>
          <p:cNvPicPr>
            <a:picLocks noChangeAspect="1"/>
          </p:cNvPicPr>
          <p:nvPr/>
        </p:nvPicPr>
        <p:blipFill>
          <a:blip r:embed="rId2"/>
          <a:stretch>
            <a:fillRect/>
          </a:stretch>
        </p:blipFill>
        <p:spPr>
          <a:xfrm>
            <a:off x="523905" y="1154995"/>
            <a:ext cx="8096190" cy="4548010"/>
          </a:xfrm>
          <a:prstGeom prst="rect">
            <a:avLst/>
          </a:prstGeom>
        </p:spPr>
      </p:pic>
    </p:spTree>
    <p:extLst>
      <p:ext uri="{BB962C8B-B14F-4D97-AF65-F5344CB8AC3E}">
        <p14:creationId xmlns:p14="http://schemas.microsoft.com/office/powerpoint/2010/main" val="34980383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2800" dirty="0" smtClean="0"/>
              <a:t>Schedule for </a:t>
            </a:r>
            <a:r>
              <a:rPr lang="en-US" dirty="0" smtClean="0"/>
              <a:t>Stakeholder discussion</a:t>
            </a:r>
            <a:endParaRPr lang="en-US" sz="2800" dirty="0"/>
          </a:p>
        </p:txBody>
      </p:sp>
      <p:sp>
        <p:nvSpPr>
          <p:cNvPr id="4" name="Content Placeholder 1"/>
          <p:cNvSpPr>
            <a:spLocks noGrp="1"/>
          </p:cNvSpPr>
          <p:nvPr>
            <p:ph idx="1"/>
          </p:nvPr>
        </p:nvSpPr>
        <p:spPr>
          <a:xfrm>
            <a:off x="304800" y="838200"/>
            <a:ext cx="8458200" cy="5081833"/>
          </a:xfrm>
        </p:spPr>
        <p:txBody>
          <a:bodyPr/>
          <a:lstStyle/>
          <a:p>
            <a:r>
              <a:rPr lang="en-US" sz="2400" dirty="0" smtClean="0"/>
              <a:t>Aug 30, </a:t>
            </a:r>
            <a:r>
              <a:rPr lang="en-US" sz="2400" dirty="0"/>
              <a:t>2016 – QMWG </a:t>
            </a:r>
            <a:r>
              <a:rPr lang="en-US" sz="2400" dirty="0" smtClean="0"/>
              <a:t>(w Current Methodology)</a:t>
            </a:r>
          </a:p>
          <a:p>
            <a:endParaRPr lang="en-US" sz="2400" dirty="0" smtClean="0"/>
          </a:p>
          <a:p>
            <a:r>
              <a:rPr lang="en-US" sz="2400" dirty="0" smtClean="0"/>
              <a:t>Sep 19, 2016</a:t>
            </a:r>
            <a:r>
              <a:rPr lang="en-US" sz="2400" dirty="0"/>
              <a:t> – </a:t>
            </a:r>
            <a:r>
              <a:rPr lang="en-US" sz="2400" dirty="0" smtClean="0"/>
              <a:t>QMWG (w Proposed Methodology)</a:t>
            </a:r>
          </a:p>
          <a:p>
            <a:r>
              <a:rPr lang="en-US" sz="2400" dirty="0" smtClean="0"/>
              <a:t>Sep 22, 2016 – OWG</a:t>
            </a:r>
          </a:p>
          <a:p>
            <a:pPr marL="0" indent="0">
              <a:buNone/>
            </a:pPr>
            <a:endParaRPr lang="en-US" sz="2400" dirty="0" smtClean="0"/>
          </a:p>
          <a:p>
            <a:r>
              <a:rPr lang="en-US" sz="2400" dirty="0" smtClean="0"/>
              <a:t>Oct 6, 2016 – ROS</a:t>
            </a:r>
          </a:p>
          <a:p>
            <a:r>
              <a:rPr lang="en-US" sz="2400" dirty="0" smtClean="0"/>
              <a:t>Oct 17, 2016 – WMS</a:t>
            </a:r>
          </a:p>
          <a:p>
            <a:r>
              <a:rPr lang="en-US" sz="2400" dirty="0" smtClean="0"/>
              <a:t>Oct 27, 2016 – TAC</a:t>
            </a:r>
          </a:p>
          <a:p>
            <a:endParaRPr lang="en-US" sz="2400" dirty="0" smtClean="0"/>
          </a:p>
          <a:p>
            <a:r>
              <a:rPr lang="en-US" sz="2400" dirty="0" smtClean="0"/>
              <a:t>Dec 13, 2016</a:t>
            </a:r>
            <a:r>
              <a:rPr lang="en-US" sz="2400" dirty="0"/>
              <a:t> – </a:t>
            </a:r>
            <a:r>
              <a:rPr lang="en-US" sz="2400" dirty="0" smtClean="0"/>
              <a:t>BOD</a:t>
            </a:r>
            <a:endParaRPr lang="en-US" sz="2400" dirty="0"/>
          </a:p>
          <a:p>
            <a:endParaRPr lang="en-US" sz="2400" dirty="0" smtClean="0"/>
          </a:p>
          <a:p>
            <a:pPr marL="0" indent="0">
              <a:buNone/>
            </a:pPr>
            <a:endParaRPr lang="en-US" dirty="0" smtClean="0"/>
          </a:p>
        </p:txBody>
      </p:sp>
    </p:spTree>
    <p:extLst>
      <p:ext uri="{BB962C8B-B14F-4D97-AF65-F5344CB8AC3E}">
        <p14:creationId xmlns:p14="http://schemas.microsoft.com/office/powerpoint/2010/main" val="3988914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20</a:t>
            </a:fld>
            <a:endParaRPr lang="en-US" dirty="0"/>
          </a:p>
        </p:txBody>
      </p:sp>
      <p:sp>
        <p:nvSpPr>
          <p:cNvPr id="2" name="Content Placeholder 1"/>
          <p:cNvSpPr>
            <a:spLocks noGrp="1"/>
          </p:cNvSpPr>
          <p:nvPr>
            <p:ph idx="1"/>
          </p:nvPr>
        </p:nvSpPr>
        <p:spPr>
          <a:xfrm>
            <a:off x="304800" y="914400"/>
            <a:ext cx="8458200" cy="5181600"/>
          </a:xfrm>
        </p:spPr>
        <p:txBody>
          <a:bodyPr/>
          <a:lstStyle/>
          <a:p>
            <a:pPr algn="just"/>
            <a:r>
              <a:rPr lang="en-US" sz="2400" dirty="0" smtClean="0"/>
              <a:t>ERCOT is </a:t>
            </a:r>
            <a:r>
              <a:rPr lang="en-US" sz="2400" dirty="0"/>
              <a:t>contemplating </a:t>
            </a:r>
            <a:r>
              <a:rPr lang="en-US" sz="2400" dirty="0" smtClean="0"/>
              <a:t>the following </a:t>
            </a:r>
            <a:r>
              <a:rPr lang="en-US" sz="2400" dirty="0"/>
              <a:t>changes </a:t>
            </a:r>
            <a:r>
              <a:rPr lang="en-US" sz="2400" dirty="0" smtClean="0"/>
              <a:t>to the 2017 Regulation Service Methodology,</a:t>
            </a:r>
          </a:p>
          <a:p>
            <a:pPr marL="914400" lvl="1" indent="-514350" algn="just">
              <a:buFont typeface="+mj-lt"/>
              <a:buAutoNum type="arabicPeriod"/>
            </a:pPr>
            <a:r>
              <a:rPr lang="en-US" sz="2400" dirty="0" smtClean="0"/>
              <a:t>Remove exhaustion rate feedback from the regulation procurement analysis</a:t>
            </a:r>
          </a:p>
          <a:p>
            <a:pPr marL="914400" lvl="1" indent="-514350" algn="just">
              <a:buFont typeface="+mj-lt"/>
              <a:buAutoNum type="arabicPeriod"/>
            </a:pPr>
            <a:r>
              <a:rPr lang="en-US" sz="2400" dirty="0" smtClean="0"/>
              <a:t>Estimate 5-minute net load variability by including Solar generation (consistent with process to adjust for annual wind generation increase). </a:t>
            </a:r>
          </a:p>
          <a:p>
            <a:pPr algn="just"/>
            <a:r>
              <a:rPr lang="en-US" sz="2400" dirty="0" smtClean="0"/>
              <a:t>ERCOT will share the revised Regulation Service quantities computed using </a:t>
            </a:r>
            <a:r>
              <a:rPr lang="en-US" sz="2400" dirty="0"/>
              <a:t>the </a:t>
            </a:r>
            <a:r>
              <a:rPr lang="en-US" sz="2400" dirty="0" smtClean="0"/>
              <a:t>above changes prior </a:t>
            </a:r>
            <a:r>
              <a:rPr lang="en-US" sz="2400" dirty="0"/>
              <a:t>to the September </a:t>
            </a:r>
            <a:r>
              <a:rPr lang="en-US" sz="2400" dirty="0" smtClean="0"/>
              <a:t>7</a:t>
            </a:r>
            <a:r>
              <a:rPr lang="en-US" sz="2400" baseline="30000" dirty="0" smtClean="0"/>
              <a:t>th</a:t>
            </a:r>
            <a:r>
              <a:rPr lang="en-US" sz="2400" dirty="0" smtClean="0"/>
              <a:t> QMWG meeting.</a:t>
            </a:r>
            <a:endParaRPr lang="en-US" sz="2400" dirty="0"/>
          </a:p>
        </p:txBody>
      </p:sp>
      <p:sp>
        <p:nvSpPr>
          <p:cNvPr id="7" name="Title 1"/>
          <p:cNvSpPr>
            <a:spLocks noGrp="1"/>
          </p:cNvSpPr>
          <p:nvPr>
            <p:ph type="title"/>
          </p:nvPr>
        </p:nvSpPr>
        <p:spPr>
          <a:xfrm>
            <a:off x="381000" y="243682"/>
            <a:ext cx="8458200" cy="594518"/>
          </a:xfrm>
        </p:spPr>
        <p:txBody>
          <a:bodyPr/>
          <a:lstStyle/>
          <a:p>
            <a:r>
              <a:rPr lang="en-US" dirty="0" smtClean="0"/>
              <a:t>Regulation Service Methodology Changes</a:t>
            </a:r>
            <a:endParaRPr lang="en-US" dirty="0"/>
          </a:p>
        </p:txBody>
      </p:sp>
    </p:spTree>
    <p:extLst>
      <p:ext uri="{BB962C8B-B14F-4D97-AF65-F5344CB8AC3E}">
        <p14:creationId xmlns:p14="http://schemas.microsoft.com/office/powerpoint/2010/main" val="28626715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21</a:t>
            </a:fld>
            <a:endParaRPr lang="en-US" dirty="0"/>
          </a:p>
        </p:txBody>
      </p:sp>
      <p:sp>
        <p:nvSpPr>
          <p:cNvPr id="2" name="Content Placeholder 1"/>
          <p:cNvSpPr>
            <a:spLocks noGrp="1"/>
          </p:cNvSpPr>
          <p:nvPr>
            <p:ph idx="1"/>
          </p:nvPr>
        </p:nvSpPr>
        <p:spPr>
          <a:xfrm>
            <a:off x="304800" y="914400"/>
            <a:ext cx="8458200" cy="4876799"/>
          </a:xfrm>
        </p:spPr>
        <p:txBody>
          <a:bodyPr/>
          <a:lstStyle/>
          <a:p>
            <a:pPr algn="just"/>
            <a:r>
              <a:rPr lang="en-US" sz="2400" dirty="0" smtClean="0"/>
              <a:t>The </a:t>
            </a:r>
            <a:r>
              <a:rPr lang="en-US" sz="2400" b="1" u="sng" dirty="0" smtClean="0"/>
              <a:t>preliminary</a:t>
            </a:r>
            <a:r>
              <a:rPr lang="en-US" sz="2400" dirty="0" smtClean="0"/>
              <a:t> RRS quantities in subsequent slides for January through July of 2017 are based on historical (2015 and 2016) inertia data using </a:t>
            </a:r>
            <a:r>
              <a:rPr lang="en-US" sz="2400" b="1" u="sng" dirty="0" smtClean="0"/>
              <a:t>current methodology</a:t>
            </a:r>
            <a:r>
              <a:rPr lang="en-US" sz="2400" dirty="0" smtClean="0"/>
              <a:t>.</a:t>
            </a:r>
          </a:p>
          <a:p>
            <a:pPr algn="just"/>
            <a:r>
              <a:rPr lang="en-US" sz="2400" dirty="0" smtClean="0"/>
              <a:t>2017 </a:t>
            </a:r>
            <a:r>
              <a:rPr lang="en-US" sz="2400" dirty="0"/>
              <a:t>RRS quantities </a:t>
            </a:r>
            <a:r>
              <a:rPr lang="en-US" sz="2400" dirty="0" smtClean="0"/>
              <a:t>reflect system inertia based on Gross MW telemetry in comparison to the net MW telemetry.  </a:t>
            </a:r>
          </a:p>
          <a:p>
            <a:pPr algn="just"/>
            <a:r>
              <a:rPr lang="en-US" sz="2400" dirty="0"/>
              <a:t>Note that, if RDF is not removed, then the amounts to be procured for HE 15 through HE 18 in the months of July and August in 2017 would be </a:t>
            </a:r>
            <a:r>
              <a:rPr lang="en-US" sz="2400" dirty="0" smtClean="0"/>
              <a:t>increased </a:t>
            </a:r>
            <a:r>
              <a:rPr lang="en-US" sz="2400" dirty="0"/>
              <a:t>by 200 MW. </a:t>
            </a:r>
          </a:p>
        </p:txBody>
      </p:sp>
      <p:sp>
        <p:nvSpPr>
          <p:cNvPr id="7" name="Title 1"/>
          <p:cNvSpPr>
            <a:spLocks noGrp="1"/>
          </p:cNvSpPr>
          <p:nvPr>
            <p:ph type="title"/>
          </p:nvPr>
        </p:nvSpPr>
        <p:spPr>
          <a:xfrm>
            <a:off x="381000" y="243682"/>
            <a:ext cx="8458200" cy="1143000"/>
          </a:xfrm>
        </p:spPr>
        <p:txBody>
          <a:bodyPr/>
          <a:lstStyle/>
          <a:p>
            <a:r>
              <a:rPr lang="en-US" dirty="0" smtClean="0"/>
              <a:t>Responsive Reserve Service (RRS)</a:t>
            </a:r>
            <a:endParaRPr lang="en-US" dirty="0"/>
          </a:p>
        </p:txBody>
      </p:sp>
    </p:spTree>
    <p:extLst>
      <p:ext uri="{BB962C8B-B14F-4D97-AF65-F5344CB8AC3E}">
        <p14:creationId xmlns:p14="http://schemas.microsoft.com/office/powerpoint/2010/main" val="24196304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22</a:t>
            </a:fld>
            <a:endParaRPr lang="en-US" dirty="0"/>
          </a:p>
        </p:txBody>
      </p:sp>
      <p:pic>
        <p:nvPicPr>
          <p:cNvPr id="3" name="Picture 2"/>
          <p:cNvPicPr>
            <a:picLocks noChangeAspect="1"/>
          </p:cNvPicPr>
          <p:nvPr/>
        </p:nvPicPr>
        <p:blipFill>
          <a:blip r:embed="rId2"/>
          <a:stretch>
            <a:fillRect/>
          </a:stretch>
        </p:blipFill>
        <p:spPr>
          <a:xfrm>
            <a:off x="486779" y="1066800"/>
            <a:ext cx="8123821" cy="4876800"/>
          </a:xfrm>
          <a:prstGeom prst="rect">
            <a:avLst/>
          </a:prstGeom>
        </p:spPr>
      </p:pic>
    </p:spTree>
    <p:extLst>
      <p:ext uri="{BB962C8B-B14F-4D97-AF65-F5344CB8AC3E}">
        <p14:creationId xmlns:p14="http://schemas.microsoft.com/office/powerpoint/2010/main" val="665660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(Feb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23</a:t>
            </a:fld>
            <a:endParaRPr lang="en-US" dirty="0"/>
          </a:p>
        </p:txBody>
      </p:sp>
      <p:pic>
        <p:nvPicPr>
          <p:cNvPr id="3" name="Picture 2"/>
          <p:cNvPicPr>
            <a:picLocks noChangeAspect="1"/>
          </p:cNvPicPr>
          <p:nvPr/>
        </p:nvPicPr>
        <p:blipFill>
          <a:blip r:embed="rId2"/>
          <a:stretch>
            <a:fillRect/>
          </a:stretch>
        </p:blipFill>
        <p:spPr>
          <a:xfrm>
            <a:off x="666072" y="990600"/>
            <a:ext cx="7954297" cy="4419600"/>
          </a:xfrm>
          <a:prstGeom prst="rect">
            <a:avLst/>
          </a:prstGeom>
        </p:spPr>
      </p:pic>
    </p:spTree>
    <p:extLst>
      <p:ext uri="{BB962C8B-B14F-4D97-AF65-F5344CB8AC3E}">
        <p14:creationId xmlns:p14="http://schemas.microsoft.com/office/powerpoint/2010/main" val="33275651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(Mar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24</a:t>
            </a:fld>
            <a:endParaRPr lang="en-US" dirty="0"/>
          </a:p>
        </p:txBody>
      </p:sp>
      <p:pic>
        <p:nvPicPr>
          <p:cNvPr id="3" name="Picture 2"/>
          <p:cNvPicPr>
            <a:picLocks/>
          </p:cNvPicPr>
          <p:nvPr/>
        </p:nvPicPr>
        <p:blipFill>
          <a:blip r:embed="rId2"/>
          <a:stretch>
            <a:fillRect/>
          </a:stretch>
        </p:blipFill>
        <p:spPr>
          <a:xfrm>
            <a:off x="632460" y="1600200"/>
            <a:ext cx="7955280" cy="3657600"/>
          </a:xfrm>
          <a:prstGeom prst="rect">
            <a:avLst/>
          </a:prstGeom>
        </p:spPr>
      </p:pic>
    </p:spTree>
    <p:extLst>
      <p:ext uri="{BB962C8B-B14F-4D97-AF65-F5344CB8AC3E}">
        <p14:creationId xmlns:p14="http://schemas.microsoft.com/office/powerpoint/2010/main" val="9331215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(Apr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25</a:t>
            </a:fld>
            <a:endParaRPr lang="en-US" dirty="0"/>
          </a:p>
        </p:txBody>
      </p:sp>
      <p:pic>
        <p:nvPicPr>
          <p:cNvPr id="3" name="Picture 2"/>
          <p:cNvPicPr>
            <a:picLocks/>
          </p:cNvPicPr>
          <p:nvPr/>
        </p:nvPicPr>
        <p:blipFill>
          <a:blip r:embed="rId2"/>
          <a:stretch>
            <a:fillRect/>
          </a:stretch>
        </p:blipFill>
        <p:spPr>
          <a:xfrm>
            <a:off x="533400" y="1405672"/>
            <a:ext cx="7955280" cy="3657600"/>
          </a:xfrm>
          <a:prstGeom prst="rect">
            <a:avLst/>
          </a:prstGeom>
        </p:spPr>
      </p:pic>
    </p:spTree>
    <p:extLst>
      <p:ext uri="{BB962C8B-B14F-4D97-AF65-F5344CB8AC3E}">
        <p14:creationId xmlns:p14="http://schemas.microsoft.com/office/powerpoint/2010/main" val="20645278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(May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26</a:t>
            </a:fld>
            <a:endParaRPr lang="en-US" dirty="0"/>
          </a:p>
        </p:txBody>
      </p:sp>
      <p:pic>
        <p:nvPicPr>
          <p:cNvPr id="7" name="Picture 6"/>
          <p:cNvPicPr>
            <a:picLocks/>
          </p:cNvPicPr>
          <p:nvPr/>
        </p:nvPicPr>
        <p:blipFill>
          <a:blip r:embed="rId2"/>
          <a:stretch>
            <a:fillRect/>
          </a:stretch>
        </p:blipFill>
        <p:spPr>
          <a:xfrm>
            <a:off x="533400" y="1600200"/>
            <a:ext cx="7955280" cy="3657600"/>
          </a:xfrm>
          <a:prstGeom prst="rect">
            <a:avLst/>
          </a:prstGeom>
        </p:spPr>
      </p:pic>
    </p:spTree>
    <p:extLst>
      <p:ext uri="{BB962C8B-B14F-4D97-AF65-F5344CB8AC3E}">
        <p14:creationId xmlns:p14="http://schemas.microsoft.com/office/powerpoint/2010/main" val="23815321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Jun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27</a:t>
            </a:fld>
            <a:endParaRPr lang="en-US" dirty="0"/>
          </a:p>
        </p:txBody>
      </p:sp>
      <p:pic>
        <p:nvPicPr>
          <p:cNvPr id="7" name="Picture 6"/>
          <p:cNvPicPr>
            <a:picLocks/>
          </p:cNvPicPr>
          <p:nvPr/>
        </p:nvPicPr>
        <p:blipFill>
          <a:blip r:embed="rId2"/>
          <a:stretch>
            <a:fillRect/>
          </a:stretch>
        </p:blipFill>
        <p:spPr>
          <a:xfrm>
            <a:off x="655320" y="1386682"/>
            <a:ext cx="7955280" cy="3657600"/>
          </a:xfrm>
          <a:prstGeom prst="rect">
            <a:avLst/>
          </a:prstGeom>
        </p:spPr>
      </p:pic>
    </p:spTree>
    <p:extLst>
      <p:ext uri="{BB962C8B-B14F-4D97-AF65-F5344CB8AC3E}">
        <p14:creationId xmlns:p14="http://schemas.microsoft.com/office/powerpoint/2010/main" val="30716279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RRS (</a:t>
            </a:r>
            <a:r>
              <a:rPr lang="en-US" dirty="0" smtClean="0"/>
              <a:t>Jul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28</a:t>
            </a:fld>
            <a:endParaRPr lang="en-US" dirty="0"/>
          </a:p>
        </p:txBody>
      </p:sp>
      <p:pic>
        <p:nvPicPr>
          <p:cNvPr id="3" name="Picture 2"/>
          <p:cNvPicPr>
            <a:picLocks noChangeAspect="1"/>
          </p:cNvPicPr>
          <p:nvPr/>
        </p:nvPicPr>
        <p:blipFill>
          <a:blip r:embed="rId2"/>
          <a:stretch>
            <a:fillRect/>
          </a:stretch>
        </p:blipFill>
        <p:spPr>
          <a:xfrm>
            <a:off x="313575" y="990600"/>
            <a:ext cx="8516850" cy="4456351"/>
          </a:xfrm>
          <a:prstGeom prst="rect">
            <a:avLst/>
          </a:prstGeom>
        </p:spPr>
      </p:pic>
    </p:spTree>
    <p:extLst>
      <p:ext uri="{BB962C8B-B14F-4D97-AF65-F5344CB8AC3E}">
        <p14:creationId xmlns:p14="http://schemas.microsoft.com/office/powerpoint/2010/main" val="9239393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29</a:t>
            </a:fld>
            <a:endParaRPr lang="en-US" dirty="0"/>
          </a:p>
        </p:txBody>
      </p:sp>
      <p:sp>
        <p:nvSpPr>
          <p:cNvPr id="2" name="Content Placeholder 1"/>
          <p:cNvSpPr>
            <a:spLocks noGrp="1"/>
          </p:cNvSpPr>
          <p:nvPr>
            <p:ph idx="1"/>
          </p:nvPr>
        </p:nvSpPr>
        <p:spPr>
          <a:xfrm>
            <a:off x="304800" y="914400"/>
            <a:ext cx="8458200" cy="5005633"/>
          </a:xfrm>
        </p:spPr>
        <p:txBody>
          <a:bodyPr/>
          <a:lstStyle/>
          <a:p>
            <a:pPr algn="just"/>
            <a:r>
              <a:rPr lang="en-US" sz="2400" dirty="0" smtClean="0"/>
              <a:t>The </a:t>
            </a:r>
            <a:r>
              <a:rPr lang="en-US" sz="2400" b="1" u="sng" dirty="0" smtClean="0"/>
              <a:t>preliminary</a:t>
            </a:r>
            <a:r>
              <a:rPr lang="en-US" sz="2400" dirty="0" smtClean="0"/>
              <a:t> NSRS quantities in subsequent slides for January through July of 2017 are based on historical (2014, 2015 and 2016) net forecast error data </a:t>
            </a:r>
            <a:r>
              <a:rPr lang="en-US" sz="2400" b="1" u="sng" dirty="0" smtClean="0"/>
              <a:t>using the current methodology</a:t>
            </a:r>
            <a:r>
              <a:rPr lang="en-US" sz="2400" dirty="0" smtClean="0"/>
              <a:t>.</a:t>
            </a:r>
          </a:p>
        </p:txBody>
      </p:sp>
      <p:sp>
        <p:nvSpPr>
          <p:cNvPr id="7" name="Title 1"/>
          <p:cNvSpPr>
            <a:spLocks noGrp="1"/>
          </p:cNvSpPr>
          <p:nvPr>
            <p:ph type="title"/>
          </p:nvPr>
        </p:nvSpPr>
        <p:spPr>
          <a:xfrm>
            <a:off x="381000" y="243682"/>
            <a:ext cx="8458200" cy="670718"/>
          </a:xfrm>
        </p:spPr>
        <p:txBody>
          <a:bodyPr/>
          <a:lstStyle/>
          <a:p>
            <a:r>
              <a:rPr lang="en-US" dirty="0" smtClean="0"/>
              <a:t>Non-Spin Reserve Service (NSRS)</a:t>
            </a:r>
            <a:endParaRPr lang="en-US" dirty="0"/>
          </a:p>
        </p:txBody>
      </p:sp>
    </p:spTree>
    <p:extLst>
      <p:ext uri="{BB962C8B-B14F-4D97-AF65-F5344CB8AC3E}">
        <p14:creationId xmlns:p14="http://schemas.microsoft.com/office/powerpoint/2010/main" val="22310960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a:xfrm>
            <a:off x="304800" y="914400"/>
            <a:ext cx="8534400" cy="5005633"/>
          </a:xfrm>
        </p:spPr>
        <p:txBody>
          <a:bodyPr/>
          <a:lstStyle/>
          <a:p>
            <a:pPr algn="just"/>
            <a:r>
              <a:rPr lang="en-US" sz="2400" dirty="0" smtClean="0"/>
              <a:t>The values of Ancillary Services (AS) quantities for 2017 contained in this presentation are based on the same methodology that was approved in June 2016. The quantities for 2017 simply reflects moving forward the historic data on which quantities are based, </a:t>
            </a:r>
            <a:r>
              <a:rPr lang="en-US" sz="2400" u="sng" dirty="0" smtClean="0"/>
              <a:t>unless otherwise noted</a:t>
            </a:r>
            <a:r>
              <a:rPr lang="en-US" sz="2400" dirty="0" smtClean="0"/>
              <a:t>.</a:t>
            </a:r>
          </a:p>
          <a:p>
            <a:pPr algn="just"/>
            <a:r>
              <a:rPr lang="en-US" sz="2400" dirty="0" smtClean="0"/>
              <a:t>ERCOT is seeking feedback, based on this analysis, of whether or not any changes are needed to the 2017 AS Methodology.</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34530560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NSRS (Jan 2017)</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30</a:t>
            </a:fld>
            <a:endParaRPr lang="en-US" dirty="0"/>
          </a:p>
        </p:txBody>
      </p:sp>
      <p:pic>
        <p:nvPicPr>
          <p:cNvPr id="6" name="Picture 5"/>
          <p:cNvPicPr>
            <a:picLocks noChangeAspect="1"/>
          </p:cNvPicPr>
          <p:nvPr/>
        </p:nvPicPr>
        <p:blipFill>
          <a:blip r:embed="rId2"/>
          <a:stretch>
            <a:fillRect/>
          </a:stretch>
        </p:blipFill>
        <p:spPr>
          <a:xfrm>
            <a:off x="385188" y="1219200"/>
            <a:ext cx="7969708" cy="4206413"/>
          </a:xfrm>
          <a:prstGeom prst="rect">
            <a:avLst/>
          </a:prstGeom>
        </p:spPr>
      </p:pic>
    </p:spTree>
    <p:extLst>
      <p:ext uri="{BB962C8B-B14F-4D97-AF65-F5344CB8AC3E}">
        <p14:creationId xmlns:p14="http://schemas.microsoft.com/office/powerpoint/2010/main" val="40401662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(Feb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31</a:t>
            </a:fld>
            <a:endParaRPr lang="en-US" dirty="0"/>
          </a:p>
        </p:txBody>
      </p:sp>
      <p:pic>
        <p:nvPicPr>
          <p:cNvPr id="3" name="Picture 2"/>
          <p:cNvPicPr>
            <a:picLocks noChangeAspect="1"/>
          </p:cNvPicPr>
          <p:nvPr/>
        </p:nvPicPr>
        <p:blipFill>
          <a:blip r:embed="rId2"/>
          <a:stretch>
            <a:fillRect/>
          </a:stretch>
        </p:blipFill>
        <p:spPr>
          <a:xfrm>
            <a:off x="789104" y="1432387"/>
            <a:ext cx="7565792" cy="3993226"/>
          </a:xfrm>
          <a:prstGeom prst="rect">
            <a:avLst/>
          </a:prstGeom>
        </p:spPr>
      </p:pic>
    </p:spTree>
    <p:extLst>
      <p:ext uri="{BB962C8B-B14F-4D97-AF65-F5344CB8AC3E}">
        <p14:creationId xmlns:p14="http://schemas.microsoft.com/office/powerpoint/2010/main" val="272970117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(Mar </a:t>
            </a:r>
            <a:r>
              <a:rPr lang="en-US" dirty="0"/>
              <a:t>2017)</a:t>
            </a:r>
            <a:endParaRPr lang="en-US" b="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32</a:t>
            </a:fld>
            <a:endParaRPr lang="en-US" dirty="0"/>
          </a:p>
        </p:txBody>
      </p:sp>
      <p:pic>
        <p:nvPicPr>
          <p:cNvPr id="3" name="Picture 2"/>
          <p:cNvPicPr>
            <a:picLocks noChangeAspect="1"/>
          </p:cNvPicPr>
          <p:nvPr/>
        </p:nvPicPr>
        <p:blipFill>
          <a:blip r:embed="rId2"/>
          <a:stretch>
            <a:fillRect/>
          </a:stretch>
        </p:blipFill>
        <p:spPr>
          <a:xfrm>
            <a:off x="789104" y="1432387"/>
            <a:ext cx="7565792" cy="3993226"/>
          </a:xfrm>
          <a:prstGeom prst="rect">
            <a:avLst/>
          </a:prstGeom>
        </p:spPr>
      </p:pic>
    </p:spTree>
    <p:extLst>
      <p:ext uri="{BB962C8B-B14F-4D97-AF65-F5344CB8AC3E}">
        <p14:creationId xmlns:p14="http://schemas.microsoft.com/office/powerpoint/2010/main" val="25834391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(Apr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33</a:t>
            </a:fld>
            <a:endParaRPr lang="en-US" dirty="0"/>
          </a:p>
        </p:txBody>
      </p:sp>
      <p:pic>
        <p:nvPicPr>
          <p:cNvPr id="3" name="Picture 2"/>
          <p:cNvPicPr>
            <a:picLocks noChangeAspect="1"/>
          </p:cNvPicPr>
          <p:nvPr/>
        </p:nvPicPr>
        <p:blipFill>
          <a:blip r:embed="rId2"/>
          <a:stretch>
            <a:fillRect/>
          </a:stretch>
        </p:blipFill>
        <p:spPr>
          <a:xfrm>
            <a:off x="789104" y="1432387"/>
            <a:ext cx="7565792" cy="3993226"/>
          </a:xfrm>
          <a:prstGeom prst="rect">
            <a:avLst/>
          </a:prstGeom>
        </p:spPr>
      </p:pic>
    </p:spTree>
    <p:extLst>
      <p:ext uri="{BB962C8B-B14F-4D97-AF65-F5344CB8AC3E}">
        <p14:creationId xmlns:p14="http://schemas.microsoft.com/office/powerpoint/2010/main" val="293163069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(May </a:t>
            </a:r>
            <a:r>
              <a:rPr lang="en-US" dirty="0"/>
              <a:t>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34</a:t>
            </a:fld>
            <a:endParaRPr lang="en-US" dirty="0"/>
          </a:p>
        </p:txBody>
      </p:sp>
      <p:pic>
        <p:nvPicPr>
          <p:cNvPr id="3" name="Picture 2"/>
          <p:cNvPicPr>
            <a:picLocks noChangeAspect="1"/>
          </p:cNvPicPr>
          <p:nvPr/>
        </p:nvPicPr>
        <p:blipFill>
          <a:blip r:embed="rId2"/>
          <a:stretch>
            <a:fillRect/>
          </a:stretch>
        </p:blipFill>
        <p:spPr>
          <a:xfrm>
            <a:off x="789104" y="1432387"/>
            <a:ext cx="7565792" cy="3993226"/>
          </a:xfrm>
          <a:prstGeom prst="rect">
            <a:avLst/>
          </a:prstGeom>
        </p:spPr>
      </p:pic>
    </p:spTree>
    <p:extLst>
      <p:ext uri="{BB962C8B-B14F-4D97-AF65-F5344CB8AC3E}">
        <p14:creationId xmlns:p14="http://schemas.microsoft.com/office/powerpoint/2010/main" val="2541740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NSRS (</a:t>
            </a:r>
            <a:r>
              <a:rPr lang="en-US" dirty="0" smtClean="0"/>
              <a:t>Jun </a:t>
            </a:r>
            <a:r>
              <a:rPr lang="en-US" dirty="0"/>
              <a:t>2017)</a:t>
            </a:r>
            <a:endParaRPr lang="en-US" b="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35</a:t>
            </a:fld>
            <a:endParaRPr lang="en-US" dirty="0"/>
          </a:p>
        </p:txBody>
      </p:sp>
      <p:pic>
        <p:nvPicPr>
          <p:cNvPr id="6" name="Picture 5"/>
          <p:cNvPicPr>
            <a:picLocks noChangeAspect="1"/>
          </p:cNvPicPr>
          <p:nvPr/>
        </p:nvPicPr>
        <p:blipFill>
          <a:blip r:embed="rId2"/>
          <a:stretch>
            <a:fillRect/>
          </a:stretch>
        </p:blipFill>
        <p:spPr>
          <a:xfrm>
            <a:off x="789104" y="1432387"/>
            <a:ext cx="7565792" cy="3993226"/>
          </a:xfrm>
          <a:prstGeom prst="rect">
            <a:avLst/>
          </a:prstGeom>
        </p:spPr>
      </p:pic>
    </p:spTree>
    <p:extLst>
      <p:ext uri="{BB962C8B-B14F-4D97-AF65-F5344CB8AC3E}">
        <p14:creationId xmlns:p14="http://schemas.microsoft.com/office/powerpoint/2010/main" val="33659612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746918"/>
          </a:xfrm>
        </p:spPr>
        <p:txBody>
          <a:bodyPr/>
          <a:lstStyle/>
          <a:p>
            <a:r>
              <a:rPr lang="en-US" dirty="0"/>
              <a:t>NSRS (</a:t>
            </a:r>
            <a:r>
              <a:rPr lang="en-US" dirty="0" smtClean="0"/>
              <a:t>Jul </a:t>
            </a:r>
            <a:r>
              <a:rPr lang="en-US" dirty="0"/>
              <a:t>2017)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36</a:t>
            </a:fld>
            <a:endParaRPr lang="en-US" dirty="0"/>
          </a:p>
        </p:txBody>
      </p:sp>
      <p:pic>
        <p:nvPicPr>
          <p:cNvPr id="3" name="Picture 2"/>
          <p:cNvPicPr>
            <a:picLocks noChangeAspect="1"/>
          </p:cNvPicPr>
          <p:nvPr/>
        </p:nvPicPr>
        <p:blipFill>
          <a:blip r:embed="rId2"/>
          <a:stretch>
            <a:fillRect/>
          </a:stretch>
        </p:blipFill>
        <p:spPr>
          <a:xfrm>
            <a:off x="457200" y="990600"/>
            <a:ext cx="8305800" cy="4435013"/>
          </a:xfrm>
          <a:prstGeom prst="rect">
            <a:avLst/>
          </a:prstGeom>
        </p:spPr>
      </p:pic>
    </p:spTree>
    <p:extLst>
      <p:ext uri="{BB962C8B-B14F-4D97-AF65-F5344CB8AC3E}">
        <p14:creationId xmlns:p14="http://schemas.microsoft.com/office/powerpoint/2010/main" val="26413333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37</a:t>
            </a:fld>
            <a:endParaRPr lang="en-US" dirty="0"/>
          </a:p>
        </p:txBody>
      </p:sp>
      <p:sp>
        <p:nvSpPr>
          <p:cNvPr id="5" name="Title 1"/>
          <p:cNvSpPr>
            <a:spLocks noGrp="1"/>
          </p:cNvSpPr>
          <p:nvPr>
            <p:ph type="title"/>
          </p:nvPr>
        </p:nvSpPr>
        <p:spPr>
          <a:xfrm>
            <a:off x="381000" y="243682"/>
            <a:ext cx="8458200" cy="1143000"/>
          </a:xfrm>
        </p:spPr>
        <p:txBody>
          <a:bodyPr/>
          <a:lstStyle/>
          <a:p>
            <a:r>
              <a:rPr lang="en-US" dirty="0" smtClean="0"/>
              <a:t>Questions and Answers</a:t>
            </a:r>
            <a:endParaRPr lang="en-US" dirty="0"/>
          </a:p>
        </p:txBody>
      </p:sp>
      <p:pic>
        <p:nvPicPr>
          <p:cNvPr id="6" name="Picture 2" descr="Question Mark - W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396999"/>
            <a:ext cx="2162626" cy="2980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3705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2" name="Content Placeholder 1"/>
          <p:cNvSpPr>
            <a:spLocks noGrp="1"/>
          </p:cNvSpPr>
          <p:nvPr>
            <p:ph idx="1"/>
          </p:nvPr>
        </p:nvSpPr>
        <p:spPr>
          <a:xfrm>
            <a:off x="304800" y="838200"/>
            <a:ext cx="8458200" cy="5081833"/>
          </a:xfrm>
        </p:spPr>
        <p:txBody>
          <a:bodyPr/>
          <a:lstStyle/>
          <a:p>
            <a:pPr algn="just"/>
            <a:r>
              <a:rPr lang="en-US" sz="2400" dirty="0" smtClean="0"/>
              <a:t>The </a:t>
            </a:r>
            <a:r>
              <a:rPr lang="en-US" sz="2400" b="1" u="sng" dirty="0"/>
              <a:t>preliminary</a:t>
            </a:r>
            <a:r>
              <a:rPr lang="en-US" sz="2400" dirty="0"/>
              <a:t> </a:t>
            </a:r>
            <a:r>
              <a:rPr lang="en-US" sz="2400" dirty="0" smtClean="0"/>
              <a:t>Regulation </a:t>
            </a:r>
            <a:r>
              <a:rPr lang="en-US" sz="2400" dirty="0"/>
              <a:t>quantities in subsequent slides for January through July of 2017 </a:t>
            </a:r>
            <a:r>
              <a:rPr lang="en-US" sz="2400" dirty="0" smtClean="0"/>
              <a:t>are </a:t>
            </a:r>
            <a:r>
              <a:rPr lang="en-US" sz="2400" dirty="0"/>
              <a:t>based on historical (2015 and 2016) </a:t>
            </a:r>
            <a:r>
              <a:rPr lang="en-US" sz="2400" dirty="0" smtClean="0"/>
              <a:t>five-minute net load variability data</a:t>
            </a:r>
            <a:r>
              <a:rPr lang="en-US" sz="2400" dirty="0"/>
              <a:t> </a:t>
            </a:r>
            <a:r>
              <a:rPr lang="en-US" sz="2400" b="1" u="sng" dirty="0"/>
              <a:t>using the current methodology</a:t>
            </a:r>
            <a:r>
              <a:rPr lang="en-US" sz="2400" dirty="0" smtClean="0"/>
              <a:t>.</a:t>
            </a:r>
          </a:p>
          <a:p>
            <a:pPr algn="just"/>
            <a:r>
              <a:rPr lang="en-US" sz="2400" dirty="0" smtClean="0"/>
              <a:t>There will be an additional adjustments to the regulation quantities for 2017, once the updates to the GE Tables are completed.</a:t>
            </a:r>
            <a:endParaRPr lang="en-US" sz="2400" dirty="0"/>
          </a:p>
          <a:p>
            <a:pPr marL="0" indent="0">
              <a:buNone/>
            </a:pPr>
            <a:endParaRPr lang="en-US" dirty="0" smtClean="0"/>
          </a:p>
          <a:p>
            <a:pPr marL="0" indent="0">
              <a:buNone/>
            </a:pPr>
            <a:endParaRPr lang="en-US" dirty="0" smtClean="0"/>
          </a:p>
        </p:txBody>
      </p:sp>
      <p:sp>
        <p:nvSpPr>
          <p:cNvPr id="7" name="Title 1"/>
          <p:cNvSpPr>
            <a:spLocks noGrp="1"/>
          </p:cNvSpPr>
          <p:nvPr>
            <p:ph type="title"/>
          </p:nvPr>
        </p:nvSpPr>
        <p:spPr>
          <a:xfrm>
            <a:off x="381000" y="243682"/>
            <a:ext cx="8458200" cy="1143000"/>
          </a:xfrm>
        </p:spPr>
        <p:txBody>
          <a:bodyPr/>
          <a:lstStyle/>
          <a:p>
            <a:r>
              <a:rPr lang="en-US" dirty="0" smtClean="0"/>
              <a:t>Regulation Service</a:t>
            </a:r>
            <a:endParaRPr lang="en-US" dirty="0"/>
          </a:p>
        </p:txBody>
      </p:sp>
    </p:spTree>
    <p:extLst>
      <p:ext uri="{BB962C8B-B14F-4D97-AF65-F5344CB8AC3E}">
        <p14:creationId xmlns:p14="http://schemas.microsoft.com/office/powerpoint/2010/main" val="11805315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CPS1</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pic>
        <p:nvPicPr>
          <p:cNvPr id="5" name="Content Placeholder 8"/>
          <p:cNvPicPr>
            <a:picLocks noChangeAspect="1"/>
          </p:cNvPicPr>
          <p:nvPr/>
        </p:nvPicPr>
        <p:blipFill>
          <a:blip r:embed="rId2"/>
          <a:stretch>
            <a:fillRect/>
          </a:stretch>
        </p:blipFill>
        <p:spPr>
          <a:xfrm>
            <a:off x="228600" y="815182"/>
            <a:ext cx="8534400" cy="5166308"/>
          </a:xfrm>
          <a:prstGeom prst="rect">
            <a:avLst/>
          </a:prstGeom>
        </p:spPr>
      </p:pic>
    </p:spTree>
    <p:extLst>
      <p:ext uri="{BB962C8B-B14F-4D97-AF65-F5344CB8AC3E}">
        <p14:creationId xmlns:p14="http://schemas.microsoft.com/office/powerpoint/2010/main" val="4058499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(Jan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pic>
        <p:nvPicPr>
          <p:cNvPr id="3" name="Picture 2"/>
          <p:cNvPicPr>
            <a:picLocks noChangeAspect="1"/>
          </p:cNvPicPr>
          <p:nvPr/>
        </p:nvPicPr>
        <p:blipFill>
          <a:blip r:embed="rId2"/>
          <a:stretch>
            <a:fillRect/>
          </a:stretch>
        </p:blipFill>
        <p:spPr>
          <a:xfrm>
            <a:off x="523905" y="1209863"/>
            <a:ext cx="8096190" cy="4438273"/>
          </a:xfrm>
          <a:prstGeom prst="rect">
            <a:avLst/>
          </a:prstGeom>
        </p:spPr>
      </p:pic>
    </p:spTree>
    <p:extLst>
      <p:ext uri="{BB962C8B-B14F-4D97-AF65-F5344CB8AC3E}">
        <p14:creationId xmlns:p14="http://schemas.microsoft.com/office/powerpoint/2010/main" val="3527096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(Feb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pic>
        <p:nvPicPr>
          <p:cNvPr id="3" name="Picture 2"/>
          <p:cNvPicPr>
            <a:picLocks noChangeAspect="1"/>
          </p:cNvPicPr>
          <p:nvPr/>
        </p:nvPicPr>
        <p:blipFill>
          <a:blip r:embed="rId2"/>
          <a:stretch>
            <a:fillRect/>
          </a:stretch>
        </p:blipFill>
        <p:spPr>
          <a:xfrm>
            <a:off x="280044" y="1347035"/>
            <a:ext cx="8583912" cy="4163929"/>
          </a:xfrm>
          <a:prstGeom prst="rect">
            <a:avLst/>
          </a:prstGeom>
        </p:spPr>
      </p:pic>
    </p:spTree>
    <p:extLst>
      <p:ext uri="{BB962C8B-B14F-4D97-AF65-F5344CB8AC3E}">
        <p14:creationId xmlns:p14="http://schemas.microsoft.com/office/powerpoint/2010/main" val="36094259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(March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pic>
        <p:nvPicPr>
          <p:cNvPr id="3" name="Picture 2"/>
          <p:cNvPicPr>
            <a:picLocks noChangeAspect="1"/>
          </p:cNvPicPr>
          <p:nvPr/>
        </p:nvPicPr>
        <p:blipFill>
          <a:blip r:embed="rId2"/>
          <a:stretch>
            <a:fillRect/>
          </a:stretch>
        </p:blipFill>
        <p:spPr>
          <a:xfrm>
            <a:off x="280044" y="1347035"/>
            <a:ext cx="8583912" cy="4163929"/>
          </a:xfrm>
          <a:prstGeom prst="rect">
            <a:avLst/>
          </a:prstGeom>
        </p:spPr>
      </p:pic>
    </p:spTree>
    <p:extLst>
      <p:ext uri="{BB962C8B-B14F-4D97-AF65-F5344CB8AC3E}">
        <p14:creationId xmlns:p14="http://schemas.microsoft.com/office/powerpoint/2010/main" val="212937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Reg-Up </a:t>
            </a:r>
            <a:r>
              <a:rPr lang="en-US" dirty="0"/>
              <a:t>(April 2017)</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pic>
        <p:nvPicPr>
          <p:cNvPr id="3" name="Picture 2"/>
          <p:cNvPicPr>
            <a:picLocks noChangeAspect="1"/>
          </p:cNvPicPr>
          <p:nvPr/>
        </p:nvPicPr>
        <p:blipFill>
          <a:blip r:embed="rId2"/>
          <a:stretch>
            <a:fillRect/>
          </a:stretch>
        </p:blipFill>
        <p:spPr>
          <a:xfrm>
            <a:off x="298333" y="1371421"/>
            <a:ext cx="8547333" cy="4115157"/>
          </a:xfrm>
          <a:prstGeom prst="rect">
            <a:avLst/>
          </a:prstGeom>
        </p:spPr>
      </p:pic>
    </p:spTree>
    <p:extLst>
      <p:ext uri="{BB962C8B-B14F-4D97-AF65-F5344CB8AC3E}">
        <p14:creationId xmlns:p14="http://schemas.microsoft.com/office/powerpoint/2010/main" val="3198751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dcmitype/"/>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http://purl.org/dc/terms/"/>
    <ds:schemaRef ds:uri="c34af464-7aa1-4edd-9be4-83dffc1cb926"/>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7147</TotalTime>
  <Words>644</Words>
  <Application>Microsoft Office PowerPoint</Application>
  <PresentationFormat>On-screen Show (4:3)</PresentationFormat>
  <Paragraphs>101</Paragraphs>
  <Slides>37</Slides>
  <Notes>1</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37</vt:i4>
      </vt:variant>
    </vt:vector>
  </HeadingPairs>
  <TitlesOfParts>
    <vt:vector size="42" baseType="lpstr">
      <vt:lpstr>Arial</vt:lpstr>
      <vt:lpstr>Calibri</vt:lpstr>
      <vt:lpstr>1_Custom Design</vt:lpstr>
      <vt:lpstr>Office Theme</vt:lpstr>
      <vt:lpstr>Custom Design</vt:lpstr>
      <vt:lpstr>PowerPoint Presentation</vt:lpstr>
      <vt:lpstr>Schedule for Stakeholder discussion</vt:lpstr>
      <vt:lpstr>Scope</vt:lpstr>
      <vt:lpstr>Regulation Service</vt:lpstr>
      <vt:lpstr>ERCOT CPS1</vt:lpstr>
      <vt:lpstr>Reg-Up (Jan 2017)</vt:lpstr>
      <vt:lpstr>Reg-Up (Feb 2017)</vt:lpstr>
      <vt:lpstr>Reg-Up (March 2017)</vt:lpstr>
      <vt:lpstr>Reg-Up (April 2017)</vt:lpstr>
      <vt:lpstr>Reg-Up (May 2017)</vt:lpstr>
      <vt:lpstr>Reg-Up (June 2017)</vt:lpstr>
      <vt:lpstr>Reg-Up (July 2017)</vt:lpstr>
      <vt:lpstr>Reg-Down (Jan 2017)</vt:lpstr>
      <vt:lpstr>Reg-Down (Feb 2017)</vt:lpstr>
      <vt:lpstr>Reg-Down (Mar 2017)</vt:lpstr>
      <vt:lpstr>Reg-Down (Apr 2017)</vt:lpstr>
      <vt:lpstr>Reg-down (May 2017)</vt:lpstr>
      <vt:lpstr>Reg-Down (Jun 2017)</vt:lpstr>
      <vt:lpstr>Reg-Down (Jul 2017)</vt:lpstr>
      <vt:lpstr>Regulation Service Methodology Changes</vt:lpstr>
      <vt:lpstr>Responsive Reserve Service (RRS)</vt:lpstr>
      <vt:lpstr>RRS (Jan 2017)</vt:lpstr>
      <vt:lpstr>RRS (Feb 2017)</vt:lpstr>
      <vt:lpstr>RRS (Mar 2017)</vt:lpstr>
      <vt:lpstr>RRS (Apr 2017)</vt:lpstr>
      <vt:lpstr>RRS (May 2017)</vt:lpstr>
      <vt:lpstr>RRS (Jun 2017)</vt:lpstr>
      <vt:lpstr>RRS (Jul 2017)</vt:lpstr>
      <vt:lpstr>Non-Spin Reserve Service (NSRS)</vt:lpstr>
      <vt:lpstr>NSRS (Jan 2017)</vt:lpstr>
      <vt:lpstr>NSRS (Feb 2017)</vt:lpstr>
      <vt:lpstr>NSRS (Mar 2017)</vt:lpstr>
      <vt:lpstr>NSRS (Apr 2017)</vt:lpstr>
      <vt:lpstr>NSRS (May 2017)</vt:lpstr>
      <vt:lpstr>NSRS (Jun 2017)</vt:lpstr>
      <vt:lpstr>NSRS (Jul 2017) </vt:lpstr>
      <vt:lpstr>Questions and Answers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SS</cp:lastModifiedBy>
  <cp:revision>307</cp:revision>
  <cp:lastPrinted>2016-02-12T20:51:30Z</cp:lastPrinted>
  <dcterms:created xsi:type="dcterms:W3CDTF">2016-01-21T15:20:31Z</dcterms:created>
  <dcterms:modified xsi:type="dcterms:W3CDTF">2016-08-29T19:23:23Z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