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7" r:id="rId7"/>
    <p:sldId id="282" r:id="rId8"/>
    <p:sldId id="279" r:id="rId9"/>
    <p:sldId id="278" r:id="rId10"/>
    <p:sldId id="257" r:id="rId11"/>
    <p:sldId id="273" r:id="rId12"/>
    <p:sldId id="276" r:id="rId13"/>
    <p:sldId id="275" r:id="rId14"/>
    <p:sldId id="280" r:id="rId15"/>
    <p:sldId id="28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99" autoAdjust="0"/>
  </p:normalViewPr>
  <p:slideViewPr>
    <p:cSldViewPr showGuides="1">
      <p:cViewPr varScale="1">
        <p:scale>
          <a:sx n="92" d="100"/>
          <a:sy n="92" d="100"/>
        </p:scale>
        <p:origin x="45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5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78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14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2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8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9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32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50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804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Report Notification Proposal</a:t>
            </a:r>
            <a:endParaRPr lang="en-US" sz="2000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Brian Brandaw</a:t>
            </a:r>
            <a:endParaRPr lang="en-US" dirty="0"/>
          </a:p>
          <a:p>
            <a:r>
              <a:rPr lang="en-US" dirty="0" smtClean="0"/>
              <a:t>Manager of Common Platforms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July 13,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System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47414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984065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28" name="Straight Arrow Connector 27"/>
          <p:cNvCxnSpPr>
            <a:stCxn id="26" idx="1"/>
          </p:cNvCxnSpPr>
          <p:nvPr/>
        </p:nvCxnSpPr>
        <p:spPr>
          <a:xfrm flipH="1" flipV="1">
            <a:off x="2203996" y="4828863"/>
            <a:ext cx="1049788" cy="7597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384073" y="5572934"/>
            <a:ext cx="1692710" cy="1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cxnSp>
        <p:nvCxnSpPr>
          <p:cNvPr id="35" name="Straight Arrow Connector 34"/>
          <p:cNvCxnSpPr>
            <a:endCxn id="34" idx="1"/>
          </p:cNvCxnSpPr>
          <p:nvPr/>
        </p:nvCxnSpPr>
        <p:spPr>
          <a:xfrm flipV="1">
            <a:off x="2286303" y="3628318"/>
            <a:ext cx="973659" cy="632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3"/>
          </p:cNvCxnSpPr>
          <p:nvPr/>
        </p:nvCxnSpPr>
        <p:spPr>
          <a:xfrm>
            <a:off x="4377071" y="3628318"/>
            <a:ext cx="1346110" cy="45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9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9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Continue presentations across Subcommittees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Draft SCR and seek support to move forward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dialog with Market via MDWG to explore future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Discussions at MDWG around changes to ERCOT’s Web Services have been ongoing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Wide ranging ideas from the simple to fanciful have been evaluated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MDWG provided feedback thru multiple technical workshops 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Discussion topics were prioritized based on useful changes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Ultimately, notification of report availability became the highest priority </a:t>
            </a: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5744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Context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ERCOT’s External Web Services (EWS)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Product of the Nodal Program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Provides interfaces to a variety of ERCOT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Initial target was the Market System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A</a:t>
            </a:r>
            <a:r>
              <a:rPr lang="en-US" sz="1600" dirty="0" smtClean="0"/>
              <a:t>ll submissions pass thru EWS regardless of the method of entry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Report retrieval quickly became the highest volume service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Metrics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Averaging 1,000,000 requests/day across all transaction types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75% of all traffic is requests for reports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3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5" name="Rounded Rectangle 14"/>
          <p:cNvSpPr/>
          <p:nvPr/>
        </p:nvSpPr>
        <p:spPr>
          <a:xfrm>
            <a:off x="3259962" y="3357098"/>
            <a:ext cx="1117109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External Web Services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315188"/>
            <a:ext cx="1730362" cy="48570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Source Systems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360887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5731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>
            <a:off x="7115828" y="2416265"/>
            <a:ext cx="910149" cy="2158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906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5" idx="1"/>
          </p:cNvCxnSpPr>
          <p:nvPr/>
        </p:nvCxnSpPr>
        <p:spPr>
          <a:xfrm flipV="1">
            <a:off x="2203996" y="3628318"/>
            <a:ext cx="1055966" cy="6805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5" idx="3"/>
          </p:cNvCxnSpPr>
          <p:nvPr/>
        </p:nvCxnSpPr>
        <p:spPr>
          <a:xfrm>
            <a:off x="4377071" y="3628318"/>
            <a:ext cx="13461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2" idx="2"/>
            <a:endCxn id="37" idx="3"/>
          </p:cNvCxnSpPr>
          <p:nvPr/>
        </p:nvCxnSpPr>
        <p:spPr>
          <a:xfrm flipH="1">
            <a:off x="4383250" y="5572934"/>
            <a:ext cx="1693533" cy="156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08702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53784" y="5317360"/>
            <a:ext cx="1129466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Notifications</a:t>
            </a:r>
            <a:endParaRPr lang="en-US" sz="11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243835" y="4800600"/>
            <a:ext cx="1049788" cy="7879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6076783" y="5259284"/>
            <a:ext cx="1043312" cy="627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Alerts/ Notices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045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Today, machine to machine access to reports relies on “pull” model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Parties interested in content ask for the most recent </a:t>
            </a:r>
            <a:r>
              <a:rPr lang="en-US" sz="1600" dirty="0" smtClean="0"/>
              <a:t>copy using Web Services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While the frequency of report creation is published, the actual creation time is not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results in high frequency requests for the same content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Very inefficient for everyone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Excess load on systems at both ends of the transaction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Repetitive downloads of reports consume bandwidth yet add no value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Proposal supported by MDWG is the first step towards a “push”model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Receiving notification that a report is available is less disruptive than pushing the actual content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Positions us well to push content in addition to notifications in the future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Proposed Scope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Create a new infrastructure to support “Opt-In” by DUNS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Considering a new Administration page on MIS available to a MP’s USA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Select which Report ID’s should </a:t>
            </a:r>
            <a:r>
              <a:rPr lang="en-US" sz="1600" dirty="0" smtClean="0"/>
              <a:t>be included for notification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Create a new notification channel for Report Availability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This was important so we do not generate noise on the existing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Websockets is the likely transport for this new messaging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SDK and/or API will be more easily implemented than existing service clients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Provides modern solution to which existing processes can be migrated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Generate a notification whenever a report is published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Notification to include the MIS URL to retrieve the report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Basic metadata about the report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Scope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Evaluate each report publication event for notification actions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Cross-reference DocID to ReportID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Evaluate the Opt-In information to determine if the candidate MP’s have “opted-in”  for notifications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Send the event to the appropriate destinations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Receive a delivery confirmation from the MP’s system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Objective is to get positive feedback to ensure delivery of the message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Ensure that logging is sufficient to validate delivery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and Opt-In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259962" y="1285045"/>
            <a:ext cx="1079007" cy="187529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MIS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848954" y="2046933"/>
            <a:ext cx="123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8969" y="2222692"/>
            <a:ext cx="13842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4" idx="1"/>
          </p:cNvCxnSpPr>
          <p:nvPr/>
        </p:nvCxnSpPr>
        <p:spPr>
          <a:xfrm>
            <a:off x="2203996" y="2222692"/>
            <a:ext cx="105596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38912" y="1012051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99250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6" name="Straight Arrow Connector 65"/>
          <p:cNvCxnSpPr>
            <a:endCxn id="47" idx="1"/>
          </p:cNvCxnSpPr>
          <p:nvPr/>
        </p:nvCxnSpPr>
        <p:spPr>
          <a:xfrm flipV="1">
            <a:off x="7453543" y="3470470"/>
            <a:ext cx="572434" cy="1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757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Notification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723181" y="1285044"/>
            <a:ext cx="1730362" cy="488715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8025977" y="1285045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Report Sources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8025977" y="2200119"/>
            <a:ext cx="875654" cy="5424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Report Repository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70023" y="4372977"/>
            <a:ext cx="1389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EWS User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4" idx="6"/>
            <a:endCxn id="18" idx="1"/>
          </p:cNvCxnSpPr>
          <p:nvPr/>
        </p:nvCxnSpPr>
        <p:spPr>
          <a:xfrm>
            <a:off x="7120095" y="2258729"/>
            <a:ext cx="905882" cy="2126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7" idx="1"/>
          </p:cNvCxnSpPr>
          <p:nvPr/>
        </p:nvCxnSpPr>
        <p:spPr>
          <a:xfrm flipH="1">
            <a:off x="7019960" y="1556265"/>
            <a:ext cx="1006017" cy="442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43949" y="964638"/>
            <a:ext cx="8989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Integration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3247908" y="4286423"/>
            <a:ext cx="1129466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Websocket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025977" y="3159573"/>
            <a:ext cx="875654" cy="542440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Opt-In DB</a:t>
            </a:r>
            <a:endParaRPr lang="en-US" sz="1100" dirty="0"/>
          </a:p>
        </p:txBody>
      </p:sp>
      <p:cxnSp>
        <p:nvCxnSpPr>
          <p:cNvPr id="64" name="Straight Arrow Connector 63"/>
          <p:cNvCxnSpPr>
            <a:stCxn id="24" idx="4"/>
          </p:cNvCxnSpPr>
          <p:nvPr/>
        </p:nvCxnSpPr>
        <p:spPr>
          <a:xfrm flipH="1">
            <a:off x="6588362" y="2572378"/>
            <a:ext cx="10077" cy="5621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7" idx="1"/>
          </p:cNvCxnSpPr>
          <p:nvPr/>
        </p:nvCxnSpPr>
        <p:spPr>
          <a:xfrm>
            <a:off x="7115828" y="3427873"/>
            <a:ext cx="910149" cy="2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578832" y="3747832"/>
            <a:ext cx="7154" cy="49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7" idx="2"/>
            <a:endCxn id="37" idx="3"/>
          </p:cNvCxnSpPr>
          <p:nvPr/>
        </p:nvCxnSpPr>
        <p:spPr>
          <a:xfrm flipH="1" flipV="1">
            <a:off x="4377374" y="4557643"/>
            <a:ext cx="1694370" cy="2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7" idx="1"/>
          </p:cNvCxnSpPr>
          <p:nvPr/>
        </p:nvCxnSpPr>
        <p:spPr>
          <a:xfrm flipH="1">
            <a:off x="2286303" y="4557643"/>
            <a:ext cx="961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5486400"/>
            <a:ext cx="11430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New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381000" y="5792488"/>
            <a:ext cx="1143000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Modified</a:t>
            </a: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076783" y="1945079"/>
            <a:ext cx="1043312" cy="62729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048853" y="3120533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Rules Eval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6071744" y="4246231"/>
            <a:ext cx="1043312" cy="6272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Notify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3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34af464-7aa1-4edd-9be4-83dffc1cb926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533</Words>
  <Application>Microsoft Office PowerPoint</Application>
  <PresentationFormat>On-screen Show (4:3)</PresentationFormat>
  <Paragraphs>121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Background</vt:lpstr>
      <vt:lpstr>Context</vt:lpstr>
      <vt:lpstr>Current State</vt:lpstr>
      <vt:lpstr>Problem Statement</vt:lpstr>
      <vt:lpstr>Proposed Scope</vt:lpstr>
      <vt:lpstr>Scope (continued)</vt:lpstr>
      <vt:lpstr>Administration and Opt-In</vt:lpstr>
      <vt:lpstr>Event Notification</vt:lpstr>
      <vt:lpstr>Proposed System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Brandaw, Brian</dc:creator>
  <cp:lastModifiedBy>Brandaw, Brian</cp:lastModifiedBy>
  <cp:revision>61</cp:revision>
  <cp:lastPrinted>2016-01-21T20:53:15Z</cp:lastPrinted>
  <dcterms:created xsi:type="dcterms:W3CDTF">2016-01-21T15:20:31Z</dcterms:created>
  <dcterms:modified xsi:type="dcterms:W3CDTF">2016-08-30T17:48:35Z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