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0"/>
  </p:notesMasterIdLst>
  <p:handoutMasterIdLst>
    <p:handoutMasterId r:id="rId11"/>
  </p:handoutMasterIdLst>
  <p:sldIdLst>
    <p:sldId id="260" r:id="rId6"/>
    <p:sldId id="300" r:id="rId7"/>
    <p:sldId id="298" r:id="rId8"/>
    <p:sldId id="296" r:id="rId9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9" autoAdjust="0"/>
    <p:restoredTop sz="94609" autoAdjust="0"/>
  </p:normalViewPr>
  <p:slideViewPr>
    <p:cSldViewPr snapToGrid="0" snapToObjects="1">
      <p:cViewPr varScale="1">
        <p:scale>
          <a:sx n="131" d="100"/>
          <a:sy n="131" d="100"/>
        </p:scale>
        <p:origin x="-228" y="-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8/16/2016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200"/>
            <a:chOff x="787400" y="1852613"/>
            <a:chExt cx="7543800" cy="261797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Alan Bern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513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 August 25, 2016 </a:t>
            </a:r>
            <a:r>
              <a:rPr lang="en-US" altLang="en-US" sz="1000" dirty="0" smtClean="0">
                <a:solidFill>
                  <a:schemeClr val="tx1"/>
                </a:solidFill>
              </a:rPr>
              <a:t>TAC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lvl="1"/>
            <a:endParaRPr lang="en-US" sz="1600" dirty="0" smtClean="0"/>
          </a:p>
          <a:p>
            <a:pPr lvl="0"/>
            <a:r>
              <a:rPr lang="en-US" sz="2000" b="1" dirty="0" smtClean="0"/>
              <a:t>NOGRR158, </a:t>
            </a:r>
            <a:r>
              <a:rPr lang="en-US" sz="2000" b="1" dirty="0"/>
              <a:t>Alignment with </a:t>
            </a:r>
            <a:r>
              <a:rPr lang="en-US" sz="2000" b="1" dirty="0" smtClean="0"/>
              <a:t>Protocol Limits on RRS Provided by Hydro Resources</a:t>
            </a:r>
            <a:endParaRPr lang="en-US" sz="2000" b="1" dirty="0"/>
          </a:p>
          <a:p>
            <a:pPr lvl="1"/>
            <a:r>
              <a:rPr lang="en-US" sz="1700" b="1" dirty="0" smtClean="0"/>
              <a:t>Recommended for approval </a:t>
            </a:r>
            <a:r>
              <a:rPr lang="en-US" sz="1700" b="1" dirty="0" smtClean="0"/>
              <a:t>at ROS (unanimous)</a:t>
            </a:r>
          </a:p>
          <a:p>
            <a:pPr lvl="0"/>
            <a:endParaRPr lang="en-US" sz="2000" b="1" dirty="0" smtClean="0"/>
          </a:p>
          <a:p>
            <a:pPr lvl="0"/>
            <a:endParaRPr lang="en-US" sz="2000" b="1" dirty="0"/>
          </a:p>
          <a:p>
            <a:pPr lvl="0"/>
            <a:r>
              <a:rPr lang="en-US" sz="2000" b="1" dirty="0" smtClean="0"/>
              <a:t>NOGRR159, Alignment with NPRR779, Clarifies References to Texas Reliability Entity and Independent Market Monitor</a:t>
            </a:r>
            <a:endParaRPr lang="en-US" sz="2000" b="1" dirty="0"/>
          </a:p>
          <a:p>
            <a:pPr lvl="1"/>
            <a:r>
              <a:rPr lang="en-US" sz="1700" b="1" dirty="0" smtClean="0"/>
              <a:t>Recommended for approval </a:t>
            </a:r>
            <a:r>
              <a:rPr lang="en-US" sz="1700" b="1" dirty="0"/>
              <a:t>at ROS (unanimous</a:t>
            </a:r>
            <a:r>
              <a:rPr lang="en-US" sz="1700" b="1" dirty="0" smtClean="0"/>
              <a:t>)</a:t>
            </a:r>
          </a:p>
          <a:p>
            <a:pPr lvl="1">
              <a:buNone/>
            </a:pPr>
            <a:endParaRPr lang="en-US" sz="1700" b="1" dirty="0" smtClean="0"/>
          </a:p>
          <a:p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450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August 25, 2016 TAC Meeting</a:t>
            </a:r>
          </a:p>
        </p:txBody>
      </p:sp>
    </p:spTree>
    <p:extLst>
      <p:ext uri="{BB962C8B-B14F-4D97-AF65-F5344CB8AC3E}">
        <p14:creationId xmlns:p14="http://schemas.microsoft.com/office/powerpoint/2010/main" xmlns="" val="2257900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lvl="1"/>
            <a:endParaRPr lang="en-US" sz="1600" dirty="0" smtClean="0"/>
          </a:p>
          <a:p>
            <a:pPr lvl="0"/>
            <a:r>
              <a:rPr lang="en-US" sz="2000" b="1" dirty="0" smtClean="0"/>
              <a:t>PGRR047,  FIS Department of Defense Declaration</a:t>
            </a:r>
            <a:endParaRPr lang="en-US" sz="2000" b="1" dirty="0" smtClean="0"/>
          </a:p>
          <a:p>
            <a:pPr lvl="1"/>
            <a:r>
              <a:rPr lang="en-US" sz="1700" b="1" dirty="0" smtClean="0"/>
              <a:t>Recommended for approval </a:t>
            </a:r>
            <a:r>
              <a:rPr lang="en-US" sz="1700" b="1" dirty="0" smtClean="0"/>
              <a:t>at ROS </a:t>
            </a:r>
            <a:r>
              <a:rPr lang="en-US" sz="1700" b="1" dirty="0" smtClean="0"/>
              <a:t>(unanimous)</a:t>
            </a:r>
            <a:endParaRPr lang="en-US" sz="1700" b="1" dirty="0"/>
          </a:p>
          <a:p>
            <a:endParaRPr lang="en-US" sz="2000" b="1" dirty="0" smtClean="0"/>
          </a:p>
          <a:p>
            <a:r>
              <a:rPr lang="en-US" sz="2000" b="1" dirty="0" smtClean="0"/>
              <a:t>PGRR048, Alignment with NPRR779, Clarifies References to Texas Reliability Entity and Independent Market Monitor</a:t>
            </a:r>
            <a:endParaRPr lang="en-US" sz="2000" b="1" dirty="0"/>
          </a:p>
          <a:p>
            <a:pPr lvl="1"/>
            <a:r>
              <a:rPr lang="en-US" sz="1700" b="1" dirty="0" smtClean="0"/>
              <a:t>Recommended for approval</a:t>
            </a:r>
            <a:r>
              <a:rPr lang="en-US" sz="1700" b="1" dirty="0" smtClean="0"/>
              <a:t> </a:t>
            </a:r>
            <a:r>
              <a:rPr lang="en-US" sz="1700" b="1" dirty="0"/>
              <a:t>at ROS </a:t>
            </a:r>
            <a:r>
              <a:rPr lang="en-US" sz="1700" b="1" dirty="0" smtClean="0"/>
              <a:t>(unanimous)</a:t>
            </a:r>
            <a:endParaRPr lang="en-US" sz="1700" b="1" dirty="0"/>
          </a:p>
          <a:p>
            <a:pPr lvl="1"/>
            <a:endParaRPr lang="en-US" altLang="en-US" sz="2000" b="1" dirty="0"/>
          </a:p>
          <a:p>
            <a:r>
              <a:rPr lang="en-US" sz="2000" b="1" dirty="0" smtClean="0"/>
              <a:t>PGRR049, GINR Application and Fee Submittal</a:t>
            </a:r>
            <a:endParaRPr lang="en-US" sz="2000" b="1" dirty="0" smtClean="0"/>
          </a:p>
          <a:p>
            <a:pPr lvl="1"/>
            <a:r>
              <a:rPr lang="en-US" sz="1700" b="1" dirty="0" smtClean="0"/>
              <a:t>Recommended for approval</a:t>
            </a:r>
            <a:r>
              <a:rPr lang="en-US" sz="1700" b="1" dirty="0" smtClean="0"/>
              <a:t> </a:t>
            </a:r>
            <a:r>
              <a:rPr lang="en-US" sz="1700" b="1" dirty="0" smtClean="0"/>
              <a:t>at ROS (unanimous)</a:t>
            </a:r>
          </a:p>
          <a:p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12775" y="6248400"/>
            <a:ext cx="46450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August 25, 2016 TAC Meeting</a:t>
            </a:r>
          </a:p>
        </p:txBody>
      </p:sp>
    </p:spTree>
    <p:extLst>
      <p:ext uri="{BB962C8B-B14F-4D97-AF65-F5344CB8AC3E}">
        <p14:creationId xmlns:p14="http://schemas.microsoft.com/office/powerpoint/2010/main" xmlns="" val="1736194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Non-Voting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lvl="1"/>
            <a:endParaRPr lang="en-US" sz="1600" dirty="0" smtClean="0"/>
          </a:p>
          <a:p>
            <a:r>
              <a:rPr lang="en-US" sz="2000" b="1" dirty="0" smtClean="0"/>
              <a:t>NPRR772, Clarification of Process for Transmission Outages Related to a Service Disconnection Request for Generation Resource</a:t>
            </a:r>
            <a:endParaRPr lang="en-US" sz="2000" b="1" dirty="0" smtClean="0"/>
          </a:p>
          <a:p>
            <a:pPr lvl="1"/>
            <a:r>
              <a:rPr lang="en-US" sz="1700" b="1" dirty="0" smtClean="0"/>
              <a:t>Currently tabled at PRS</a:t>
            </a:r>
          </a:p>
          <a:p>
            <a:pPr lvl="1"/>
            <a:r>
              <a:rPr lang="en-US" sz="1700" b="1" dirty="0" smtClean="0"/>
              <a:t>ROS endorsed as revised by ROS (unanimous)</a:t>
            </a:r>
            <a:endParaRPr lang="en-US" sz="1700" b="1" dirty="0" smtClean="0"/>
          </a:p>
          <a:p>
            <a:pPr marL="366713" lvl="1" indent="0">
              <a:buNone/>
            </a:pPr>
            <a:endParaRPr lang="en-US" sz="1700" b="1" dirty="0" smtClean="0"/>
          </a:p>
          <a:p>
            <a:r>
              <a:rPr lang="en-US" sz="2000" b="1" dirty="0" smtClean="0"/>
              <a:t>NOGRR154, Alignment with NPRR755 and Requirements for ERCOT WAN Installation and Exchange of Resource-Specific XML Data</a:t>
            </a:r>
            <a:endParaRPr lang="en-US" sz="2000" b="1" dirty="0" smtClean="0"/>
          </a:p>
          <a:p>
            <a:pPr lvl="1"/>
            <a:r>
              <a:rPr lang="en-US" sz="1700" b="1" dirty="0" smtClean="0"/>
              <a:t>Tabled (Tenaska has submitted comments for next ROS meeting)</a:t>
            </a:r>
            <a:endParaRPr lang="en-US" sz="17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ROS approved the OCITF Methodology to Develop the High Impact Transmission Elements (HITE) List (unanimous)</a:t>
            </a:r>
            <a:endParaRPr lang="en-US" sz="2000" b="1" dirty="0" smtClean="0"/>
          </a:p>
          <a:p>
            <a:endParaRPr lang="en-US" sz="2000" b="1" dirty="0" smtClean="0"/>
          </a:p>
          <a:p>
            <a:pPr>
              <a:buNone/>
            </a:pPr>
            <a:endParaRPr lang="en-US" sz="1600" dirty="0" smtClean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450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August 25, 2016 TAC Meeting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dcmitype/"/>
    <ds:schemaRef ds:uri="http://www.w3.org/XML/1998/namespace"/>
    <ds:schemaRef ds:uri="8b965130-e3da-4e6b-9b2e-40bd1204f29d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23477</TotalTime>
  <Words>221</Words>
  <Application>Microsoft Office PowerPoint</Application>
  <PresentationFormat>On-screen Show (4:3)</PresentationFormat>
  <Paragraphs>39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Custom Design</vt:lpstr>
      <vt:lpstr>Median</vt:lpstr>
      <vt:lpstr>1_Median</vt:lpstr>
      <vt:lpstr>Slide 1</vt:lpstr>
      <vt:lpstr>Voting Items</vt:lpstr>
      <vt:lpstr>Voting Items</vt:lpstr>
      <vt:lpstr>Non-Voting Items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Bern, Alan</cp:lastModifiedBy>
  <cp:revision>892</cp:revision>
  <cp:lastPrinted>2013-01-30T23:16:36Z</cp:lastPrinted>
  <dcterms:created xsi:type="dcterms:W3CDTF">2010-04-12T23:12:02Z</dcterms:created>
  <dcterms:modified xsi:type="dcterms:W3CDTF">2016-08-16T16:51:46Z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