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5" r:id="rId1"/>
  </p:sldMasterIdLst>
  <p:notesMasterIdLst>
    <p:notesMasterId r:id="rId17"/>
  </p:notesMasterIdLst>
  <p:sldIdLst>
    <p:sldId id="258" r:id="rId2"/>
    <p:sldId id="455" r:id="rId3"/>
    <p:sldId id="458" r:id="rId4"/>
    <p:sldId id="461" r:id="rId5"/>
    <p:sldId id="467" r:id="rId6"/>
    <p:sldId id="468" r:id="rId7"/>
    <p:sldId id="469" r:id="rId8"/>
    <p:sldId id="470" r:id="rId9"/>
    <p:sldId id="416" r:id="rId10"/>
    <p:sldId id="417" r:id="rId11"/>
    <p:sldId id="474" r:id="rId12"/>
    <p:sldId id="473" r:id="rId13"/>
    <p:sldId id="475" r:id="rId14"/>
    <p:sldId id="465" r:id="rId15"/>
    <p:sldId id="304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FF3300"/>
    <a:srgbClr val="DDDDDD"/>
    <a:srgbClr val="40949A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5" autoAdjust="0"/>
    <p:restoredTop sz="94676" autoAdjust="0"/>
  </p:normalViewPr>
  <p:slideViewPr>
    <p:cSldViewPr showGuides="1">
      <p:cViewPr varScale="1">
        <p:scale>
          <a:sx n="83" d="100"/>
          <a:sy n="83" d="100"/>
        </p:scale>
        <p:origin x="-1554" y="-8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4E3CE8-4033-4FB3-872A-AE66BC5F6535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336158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7E4152C-BCE4-4C2B-B015-02B2CA0B25FB}" type="slidenum">
              <a:rPr lang="en-US" altLang="en-US"/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18677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27F31CD-9DDE-4012-B101-740CEB1F0E58}" type="slidenum">
              <a:rPr lang="en-US" altLang="en-US"/>
              <a:pPr eaLnBrk="1" hangingPunct="1">
                <a:spcBef>
                  <a:spcPct val="0"/>
                </a:spcBef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80624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AD0CF1B-3B35-4AC6-8776-8AA98E92B92A}" type="slidenum">
              <a:rPr lang="en-US" altLang="en-US"/>
              <a:pPr eaLnBrk="1" hangingPunct="1">
                <a:spcBef>
                  <a:spcPct val="0"/>
                </a:spcBef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8502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35933D5-286A-4021-AA5A-1574C4DB4191}" type="slidenum">
              <a:rPr lang="en-US" altLang="en-US"/>
              <a:pPr eaLnBrk="1" hangingPunct="1">
                <a:spcBef>
                  <a:spcPct val="0"/>
                </a:spcBef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550036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49F71FA-9266-4DD0-8822-F62F9FACDDAE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861560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91C87C-3149-47AD-A368-1411C0D3BA0E}" type="slidenum">
              <a:rPr lang="en-US" altLang="en-US"/>
              <a:pPr eaLnBrk="1" hangingPunct="1">
                <a:spcBef>
                  <a:spcPct val="0"/>
                </a:spcBef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203959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7F7FDC7-B7A3-42E3-83D5-ED6409708ADA}" type="slidenum">
              <a:rPr lang="en-US" altLang="en-US"/>
              <a:pPr eaLnBrk="1" hangingPunct="1">
                <a:spcBef>
                  <a:spcPct val="0"/>
                </a:spcBef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129609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DB8B46B-9539-4C63-AE54-AF76EC833A2F}" type="slidenum">
              <a:rPr lang="en-US" altLang="en-US"/>
              <a:pPr eaLnBrk="1" hangingPunct="1">
                <a:spcBef>
                  <a:spcPct val="0"/>
                </a:spcBef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64227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/>
              <a:t>August 13, 2013</a:t>
            </a:r>
          </a:p>
        </p:txBody>
      </p:sp>
      <p:sp>
        <p:nvSpPr>
          <p:cNvPr id="8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/>
              <a:t>RMS Update to COPS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C9BA2-9D47-464A-85C7-CBCCBE51A98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08859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August 13, 2013</a:t>
            </a: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RMS Update to COPS</a:t>
            </a: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0A5C12-0F02-4C3A-A4B7-26E2BC330601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09760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August 13, 2013</a:t>
            </a: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RMS Update to COPS</a:t>
            </a: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740357-2A35-4723-A4F0-B162B9959117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0635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August 13, 2013</a:t>
            </a: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RMS Update to COPS</a:t>
            </a: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E35187-AE30-4B1A-A9E4-ACA2EC128117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6888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/>
              <a:t>August 13, 2013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/>
              <a:t>RMS Update to COPS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8D543E-D448-4C49-A31B-4CCC08FF85A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72404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August 13, 2013</a:t>
            </a: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RMS Update to COPS</a:t>
            </a:r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9194-54B6-458E-98E1-2F1C3699409E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48891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/>
              <a:t>August 13, 2013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/>
              <a:t>RMS Update to COPS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DFCC5B-595F-4C5C-BD0F-492DDF95D011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43929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August 13, 2013</a:t>
            </a:r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RMS Update to COPS</a:t>
            </a:r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538CC-5F89-40FB-83BD-1203A75CEAC3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46111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3" name="Rectangle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/>
              <a:t>August 13, 2013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/>
              <a:t>RMS Update to COPS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7BC3F4-B1C2-45D8-9EE5-BDB8A17AB71E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9086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/>
              <a:t>August 13, 2013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/>
              <a:t>RMS Update to COPS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47C88E-C928-457F-B515-7209C1712EDE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99247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 dirty="0">
              <a:latin typeface="+mn-lt"/>
            </a:endParaRPr>
          </a:p>
        </p:txBody>
      </p:sp>
      <p:sp>
        <p:nvSpPr>
          <p:cNvPr id="6" name="Flowchart: Process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7" name="Flowchart: Process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/>
              <a:t>August 13, 2013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/>
              <a:t>RMS Update to COPS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04F9E2-0576-4A5C-A9A8-02B9665339F1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01176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r>
              <a:rPr lang="en-US" dirty="0"/>
              <a:t>August 13, 2013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charset="0"/>
              </a:defRPr>
            </a:lvl1pPr>
            <a:extLst/>
          </a:lstStyle>
          <a:p>
            <a:pPr>
              <a:defRPr/>
            </a:pPr>
            <a:r>
              <a:rPr lang="en-US" dirty="0"/>
              <a:t>RMS Update to COPS</a:t>
            </a: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5A788"/>
                </a:solidFill>
              </a:defRPr>
            </a:lvl1pPr>
          </a:lstStyle>
          <a:p>
            <a:fld id="{EC8BAF10-2123-4D1C-B118-DD6DED2BC885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062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1039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40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506" r:id="rId1"/>
    <p:sldLayoutId id="2147488501" r:id="rId2"/>
    <p:sldLayoutId id="2147488507" r:id="rId3"/>
    <p:sldLayoutId id="2147488502" r:id="rId4"/>
    <p:sldLayoutId id="2147488508" r:id="rId5"/>
    <p:sldLayoutId id="2147488503" r:id="rId6"/>
    <p:sldLayoutId id="2147488509" r:id="rId7"/>
    <p:sldLayoutId id="2147488510" r:id="rId8"/>
    <p:sldLayoutId id="2147488511" r:id="rId9"/>
    <p:sldLayoutId id="2147488504" r:id="rId10"/>
    <p:sldLayoutId id="2147488505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ercot.com/calendar/2016/8/23/102265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ontent/wcm/key_documents_lists/102266/ERCOT__JDOA_Pros_and_Cons.docx" TargetMode="External"/><Relationship Id="rId2" Type="http://schemas.openxmlformats.org/officeDocument/2006/relationships/hyperlink" Target="http://ercot.com/content/wcm/key_documents_lists/102266/TDSP_and_SMT_Data_Flow_plus_Proposed_ERCOT_Option.xlsx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ontent/wcm/key_documents_lists/77544/09._AMWG_Working_Group_Procedures_040516__2_.doc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rcot.com/content/wcm/key_documents_lists/77544/09._AMWG_Change_Request_Form_2_Redline__Jan_2016.doc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ontent/wcm/key_documents_lists/77544/10._Retail_SLA_2016_Update_Draft_1.doc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ontent/wcm/key_documents_lists/81456/RMS_1Q_2016_PM_Comparison.ppt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PowerPoint_Presentation1.pptx"/><Relationship Id="rId5" Type="http://schemas.openxmlformats.org/officeDocument/2006/relationships/hyperlink" Target="http://ercot.com/content/wcm/key_documents_lists/77677/05._MarketContinuity_Issues_TAC052616_v3.pptx" TargetMode="External"/><Relationship Id="rId4" Type="http://schemas.openxmlformats.org/officeDocument/2006/relationships/hyperlink" Target="http://ercot.com/content/wcm/key_documents_lists/77544/14._RMS_Aug2016_PriceResponsiveLoadERCOT_Updated080216.pdf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286000" y="2114550"/>
            <a:ext cx="6657975" cy="12382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32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3200" b="1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3200" b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32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32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3200" b="1" dirty="0" smtClean="0">
                <a:solidFill>
                  <a:schemeClr val="tx2">
                    <a:satMod val="130000"/>
                  </a:schemeClr>
                </a:solidFill>
              </a:rPr>
              <a:t>August 2,  2016</a:t>
            </a:r>
            <a:r>
              <a:rPr lang="en-US" sz="3200" b="1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3200" b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3200" b="1" dirty="0" smtClean="0">
                <a:solidFill>
                  <a:schemeClr val="tx2">
                    <a:satMod val="130000"/>
                  </a:schemeClr>
                </a:solidFill>
              </a:rPr>
              <a:t>Retail Market Subcommittee (RMS)</a:t>
            </a:r>
            <a:br>
              <a:rPr lang="en-US" sz="32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3200" b="1" dirty="0" smtClean="0">
                <a:solidFill>
                  <a:schemeClr val="tx2">
                    <a:satMod val="130000"/>
                  </a:schemeClr>
                </a:solidFill>
              </a:rPr>
              <a:t>Update to TAC</a:t>
            </a:r>
          </a:p>
        </p:txBody>
      </p:sp>
      <p:sp>
        <p:nvSpPr>
          <p:cNvPr id="3077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3276600"/>
            <a:ext cx="634365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400" b="1" i="1" dirty="0" smtClean="0"/>
              <a:t>Kathy Scott </a:t>
            </a:r>
          </a:p>
        </p:txBody>
      </p:sp>
      <p:sp>
        <p:nvSpPr>
          <p:cNvPr id="8196" name="Rectangle 10"/>
          <p:cNvSpPr>
            <a:spLocks noGrp="1" noChangeArrowheads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C32D2E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dirty="0" smtClean="0">
                <a:latin typeface="Arial" panose="020B0604020202020204" pitchFamily="34" charset="0"/>
              </a:rPr>
              <a:t>August 25, 2016</a:t>
            </a:r>
          </a:p>
        </p:txBody>
      </p:sp>
      <p:sp>
        <p:nvSpPr>
          <p:cNvPr id="8197" name="Rectangle 15"/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C32D2E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dirty="0" smtClean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88C6611-F119-454A-BF95-4AFD26001475}" type="slidenum">
              <a:rPr lang="en-US" altLang="en-US">
                <a:solidFill>
                  <a:srgbClr val="B5A788"/>
                </a:solidFill>
              </a:rPr>
              <a:pPr eaLnBrk="1" hangingPunct="1"/>
              <a:t>1</a:t>
            </a:fld>
            <a:endParaRPr lang="en-US" altLang="en-US" dirty="0">
              <a:solidFill>
                <a:srgbClr val="B5A78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>
          <a:xfrm>
            <a:off x="1143000" y="914400"/>
            <a:ext cx="7986713" cy="5334000"/>
          </a:xfrm>
        </p:spPr>
        <p:txBody>
          <a:bodyPr/>
          <a:lstStyle/>
          <a:p>
            <a:pPr>
              <a:defRPr/>
            </a:pPr>
            <a:r>
              <a:rPr lang="en-US" altLang="en-US" sz="2700" b="1" i="1" dirty="0" smtClean="0"/>
              <a:t>Active</a:t>
            </a:r>
            <a:r>
              <a:rPr lang="en-US" altLang="en-US" sz="2700" dirty="0" smtClean="0"/>
              <a:t> Energy Data Agreements       </a:t>
            </a:r>
            <a:r>
              <a:rPr lang="en-US" altLang="en-US" sz="2700" b="1" dirty="0" smtClean="0"/>
              <a:t>1,733</a:t>
            </a:r>
            <a:r>
              <a:rPr lang="en-US" altLang="en-US" sz="2700" b="1" dirty="0" smtClean="0">
                <a:solidFill>
                  <a:srgbClr val="C00000"/>
                </a:solidFill>
              </a:rPr>
              <a:t> </a:t>
            </a:r>
            <a:r>
              <a:rPr lang="en-US" altLang="en-US" sz="2700" b="1" dirty="0" smtClean="0"/>
              <a:t>(7/1/16)</a:t>
            </a:r>
          </a:p>
          <a:p>
            <a:pPr>
              <a:tabLst>
                <a:tab pos="1201738" algn="l"/>
              </a:tabLst>
              <a:defRPr/>
            </a:pPr>
            <a:r>
              <a:rPr lang="en-US" altLang="en-US" sz="2700" b="1" i="1" dirty="0" smtClean="0"/>
              <a:t>*Total</a:t>
            </a:r>
            <a:r>
              <a:rPr lang="en-US" altLang="en-US" sz="2700" dirty="0" smtClean="0"/>
              <a:t> Energy Data Agreements       </a:t>
            </a:r>
            <a:r>
              <a:rPr lang="en-US" altLang="en-US" sz="2700" b="1" dirty="0" smtClean="0"/>
              <a:t>2,041 (+  92)</a:t>
            </a:r>
            <a:r>
              <a:rPr lang="en-US" altLang="en-US" sz="2700" b="1" dirty="0" smtClean="0">
                <a:solidFill>
                  <a:srgbClr val="C00000"/>
                </a:solidFill>
              </a:rPr>
              <a:t> </a:t>
            </a:r>
          </a:p>
          <a:p>
            <a:pPr marL="392113" lvl="1" indent="0">
              <a:buFont typeface="Verdana" panose="020B0604030504040204" pitchFamily="34" charset="0"/>
              <a:buNone/>
              <a:defRPr/>
            </a:pPr>
            <a:r>
              <a:rPr lang="en-US" altLang="en-US" sz="2200" dirty="0" smtClean="0"/>
              <a:t>*Active and Pending</a:t>
            </a:r>
          </a:p>
          <a:p>
            <a:pPr lvl="1">
              <a:defRPr/>
            </a:pPr>
            <a:r>
              <a:rPr lang="en-US" altLang="en-US" sz="2000" b="1" dirty="0" smtClean="0"/>
              <a:t>AEPN = 1;   CNP = 484;   Oncor = 1,556</a:t>
            </a:r>
          </a:p>
          <a:p>
            <a:pPr>
              <a:defRPr/>
            </a:pPr>
            <a:r>
              <a:rPr lang="en-US" altLang="en-US" sz="2700" dirty="0" smtClean="0"/>
              <a:t>HAN Device Agreements	            </a:t>
            </a:r>
            <a:r>
              <a:rPr lang="en-US" altLang="en-US" sz="2700" b="1" dirty="0" smtClean="0"/>
              <a:t>392   (+ 41)</a:t>
            </a:r>
          </a:p>
          <a:p>
            <a:pPr>
              <a:defRPr/>
            </a:pPr>
            <a:r>
              <a:rPr lang="en-US" altLang="en-US" sz="2700" dirty="0" smtClean="0"/>
              <a:t>HAN Devices		                    </a:t>
            </a:r>
            <a:r>
              <a:rPr lang="en-US" altLang="en-US" sz="2700" b="1" dirty="0" smtClean="0"/>
              <a:t>9,381  (</a:t>
            </a:r>
            <a:r>
              <a:rPr lang="en-US" altLang="en-US" sz="2700" b="1" dirty="0" smtClean="0">
                <a:solidFill>
                  <a:srgbClr val="C00000"/>
                </a:solidFill>
              </a:rPr>
              <a:t>-193</a:t>
            </a:r>
            <a:r>
              <a:rPr lang="en-US" altLang="en-US" sz="2700" b="1" dirty="0" smtClean="0"/>
              <a:t>)</a:t>
            </a:r>
          </a:p>
          <a:p>
            <a:pPr>
              <a:defRPr/>
            </a:pPr>
            <a:r>
              <a:rPr lang="en-US" altLang="en-US" sz="2700" dirty="0" smtClean="0"/>
              <a:t>3</a:t>
            </a:r>
            <a:r>
              <a:rPr lang="en-US" altLang="en-US" sz="2700" baseline="30000" dirty="0" smtClean="0"/>
              <a:t>rd</a:t>
            </a:r>
            <a:r>
              <a:rPr lang="en-US" altLang="en-US" sz="2700" dirty="0" smtClean="0"/>
              <a:t> Parties Registered @ SMT	               </a:t>
            </a:r>
            <a:r>
              <a:rPr lang="en-US" altLang="en-US" sz="2700" b="1" dirty="0" smtClean="0"/>
              <a:t>97   (+  9)</a:t>
            </a:r>
          </a:p>
          <a:p>
            <a:pPr>
              <a:defRPr/>
            </a:pPr>
            <a:r>
              <a:rPr lang="en-US" altLang="en-US" sz="2700" dirty="0" smtClean="0"/>
              <a:t>REPs Registered @ SMT		   </a:t>
            </a:r>
            <a:r>
              <a:rPr lang="en-US" altLang="en-US" sz="2700" b="1" dirty="0" smtClean="0"/>
              <a:t>110    (+ 1) </a:t>
            </a:r>
            <a:r>
              <a:rPr lang="en-US" altLang="en-US" sz="2700" dirty="0" smtClean="0"/>
              <a:t>On Demand Reads</a:t>
            </a:r>
          </a:p>
          <a:p>
            <a:pPr lvl="1">
              <a:defRPr/>
            </a:pPr>
            <a:r>
              <a:rPr lang="en-US" altLang="en-US" sz="2000" dirty="0" smtClean="0"/>
              <a:t>Customers			                      </a:t>
            </a:r>
            <a:r>
              <a:rPr lang="en-US" altLang="en-US" sz="2000" b="1" dirty="0" smtClean="0"/>
              <a:t>7,220</a:t>
            </a:r>
          </a:p>
          <a:p>
            <a:pPr lvl="1">
              <a:defRPr/>
            </a:pPr>
            <a:r>
              <a:rPr lang="en-US" altLang="en-US" sz="2000" dirty="0" smtClean="0"/>
              <a:t>REPs					  </a:t>
            </a:r>
            <a:r>
              <a:rPr lang="en-US" altLang="en-US" sz="2000" b="1" dirty="0" smtClean="0"/>
              <a:t>9</a:t>
            </a:r>
          </a:p>
          <a:p>
            <a:pPr lvl="1">
              <a:defRPr/>
            </a:pPr>
            <a:r>
              <a:rPr lang="en-US" altLang="en-US" sz="2000" dirty="0" smtClean="0"/>
              <a:t>3</a:t>
            </a:r>
            <a:r>
              <a:rPr lang="en-US" altLang="en-US" sz="2000" baseline="30000" dirty="0" smtClean="0"/>
              <a:t>rd</a:t>
            </a:r>
            <a:r>
              <a:rPr lang="en-US" altLang="en-US" sz="2000" dirty="0" smtClean="0"/>
              <a:t> Party					  </a:t>
            </a:r>
            <a:r>
              <a:rPr lang="en-US" altLang="en-US" sz="2000" b="1" dirty="0" smtClean="0"/>
              <a:t>1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0600" y="-228600"/>
            <a:ext cx="7943850" cy="1143000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SMT Statistics </a:t>
            </a:r>
            <a:r>
              <a:rPr lang="en-US" sz="3600" b="1" dirty="0" smtClean="0"/>
              <a:t>for June 2016</a:t>
            </a:r>
            <a:endParaRPr lang="en-US" sz="3600" dirty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C32D2E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5837279B-2469-429D-86D9-E0BBEBE8627A}" type="slidenum"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12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August 25, 2016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 smtClean="0"/>
              <a:t>RMS Update to TAC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-152400"/>
            <a:ext cx="8001000" cy="1143000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Retail Workshop</a:t>
            </a:r>
            <a:endParaRPr lang="en-US" sz="3600" dirty="0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1066800" y="762000"/>
            <a:ext cx="8077200" cy="5181600"/>
          </a:xfrm>
          <a:extLst/>
        </p:spPr>
        <p:txBody>
          <a:bodyPr/>
          <a:lstStyle/>
          <a:p>
            <a:pPr>
              <a:defRPr/>
            </a:pPr>
            <a:r>
              <a:rPr lang="en-US" altLang="en-US" sz="2800" b="1" dirty="0" smtClean="0"/>
              <a:t>ERCOT and SMT AMS Data Processes  </a:t>
            </a:r>
            <a:endParaRPr lang="en-US" altLang="en-US" sz="2800" dirty="0" smtClean="0"/>
          </a:p>
          <a:p>
            <a:pPr lvl="1">
              <a:defRPr/>
            </a:pPr>
            <a:r>
              <a:rPr lang="en-US" altLang="en-US" sz="2400" b="1" dirty="0" smtClean="0"/>
              <a:t>Workshop Ill</a:t>
            </a:r>
            <a:r>
              <a:rPr lang="en-US" altLang="en-US" sz="2400" dirty="0" smtClean="0"/>
              <a:t> –  </a:t>
            </a:r>
            <a:r>
              <a:rPr lang="en-US" altLang="en-US" sz="2400" b="1" dirty="0" smtClean="0"/>
              <a:t>Tuesday,  August 23, 2016 </a:t>
            </a:r>
          </a:p>
          <a:p>
            <a:pPr lvl="3">
              <a:defRPr/>
            </a:pPr>
            <a:r>
              <a:rPr lang="en-US" altLang="en-US" sz="1600" dirty="0">
                <a:hlinkClick r:id="rId2"/>
              </a:rPr>
              <a:t>http://</a:t>
            </a:r>
            <a:r>
              <a:rPr lang="en-US" altLang="en-US" sz="1600" dirty="0" smtClean="0">
                <a:hlinkClick r:id="rId2"/>
              </a:rPr>
              <a:t>ercot.com/calendar/2016/8/23/102265</a:t>
            </a:r>
            <a:r>
              <a:rPr lang="en-US" altLang="en-US" sz="1600" dirty="0" smtClean="0"/>
              <a:t> </a:t>
            </a:r>
          </a:p>
          <a:p>
            <a:pPr lvl="2">
              <a:defRPr/>
            </a:pPr>
            <a:r>
              <a:rPr lang="en-US" altLang="en-US" sz="2200" dirty="0" smtClean="0"/>
              <a:t>Update from Staff concerning New </a:t>
            </a:r>
            <a:r>
              <a:rPr lang="en-US" altLang="en-US" sz="2200" b="1" dirty="0" smtClean="0"/>
              <a:t>PUCT Project 46206 </a:t>
            </a:r>
            <a:r>
              <a:rPr lang="en-US" altLang="en-US" sz="2200" dirty="0" smtClean="0"/>
              <a:t>“</a:t>
            </a:r>
            <a:r>
              <a:rPr lang="en-US" altLang="en-US" sz="2200" i="1" dirty="0" smtClean="0"/>
              <a:t>Rulemaking Regarding Governance, Performance and Funding of Smart Meter Texas</a:t>
            </a:r>
            <a:r>
              <a:rPr lang="en-US" altLang="en-US" sz="2200" dirty="0" smtClean="0"/>
              <a:t>”</a:t>
            </a:r>
          </a:p>
          <a:p>
            <a:pPr lvl="3">
              <a:defRPr/>
            </a:pPr>
            <a:r>
              <a:rPr lang="en-US" altLang="en-US" sz="1800" dirty="0" smtClean="0"/>
              <a:t>Exploring Options where ERCOT would send AMS Usage Data to SMT Portal.    </a:t>
            </a:r>
          </a:p>
          <a:p>
            <a:pPr lvl="3">
              <a:defRPr/>
            </a:pPr>
            <a:r>
              <a:rPr lang="en-US" altLang="en-US" sz="1800" dirty="0" smtClean="0"/>
              <a:t>Staff plans meetings with Stakeholders mid-September to discuss MPs wish list for the future state of SMT as part of the project research. </a:t>
            </a:r>
          </a:p>
          <a:p>
            <a:pPr lvl="3">
              <a:defRPr/>
            </a:pPr>
            <a:r>
              <a:rPr lang="en-US" altLang="en-US" sz="1800" dirty="0" smtClean="0"/>
              <a:t>ERCOT currently developing a full Impact Analysis (IA) cost estimate that they plan to provide to market by the end of next week.  </a:t>
            </a:r>
          </a:p>
          <a:p>
            <a:pPr lvl="3">
              <a:defRPr/>
            </a:pPr>
            <a:endParaRPr lang="en-US" altLang="en-US" sz="1800" dirty="0" smtClean="0"/>
          </a:p>
          <a:p>
            <a:pPr lvl="2">
              <a:defRPr/>
            </a:pPr>
            <a:r>
              <a:rPr lang="en-US" altLang="en-US" sz="2200" dirty="0" smtClean="0"/>
              <a:t>New </a:t>
            </a:r>
            <a:r>
              <a:rPr lang="en-US" altLang="en-US" sz="2200" b="1" dirty="0" smtClean="0"/>
              <a:t>PUCT Project 46204  </a:t>
            </a:r>
            <a:r>
              <a:rPr lang="en-US" altLang="en-US" sz="2200" dirty="0" smtClean="0"/>
              <a:t>“</a:t>
            </a:r>
            <a:r>
              <a:rPr lang="en-US" altLang="en-US" sz="2200" i="1" dirty="0" smtClean="0"/>
              <a:t>Third Party Authorization to Access Smart Meter Texas Data</a:t>
            </a:r>
            <a:r>
              <a:rPr lang="en-US" altLang="en-US" sz="2200" dirty="0" smtClean="0"/>
              <a:t>” has been opened.   </a:t>
            </a:r>
          </a:p>
          <a:p>
            <a:pPr lvl="3">
              <a:defRPr/>
            </a:pPr>
            <a:endParaRPr lang="en-US" altLang="en-US" sz="1800" dirty="0" smtClean="0"/>
          </a:p>
          <a:p>
            <a:pPr lvl="3">
              <a:defRPr/>
            </a:pPr>
            <a:endParaRPr lang="en-US" altLang="en-US" sz="1800" dirty="0" smtClean="0"/>
          </a:p>
          <a:p>
            <a:pPr marL="1737360" lvl="7" indent="0">
              <a:buFont typeface="Wingdings 2"/>
              <a:buNone/>
              <a:defRPr/>
            </a:pP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August 25,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 smtClean="0"/>
              <a:t>RMS Update to TAC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08F4484-F50C-426A-8419-A17752758E4B}" type="slidenum">
              <a:rPr lang="en-US" altLang="en-US">
                <a:solidFill>
                  <a:srgbClr val="B5A788"/>
                </a:solidFill>
              </a:rPr>
              <a:pPr eaLnBrk="1" hangingPunct="1"/>
              <a:t>11</a:t>
            </a:fld>
            <a:endParaRPr lang="en-US" altLang="en-US" dirty="0">
              <a:solidFill>
                <a:srgbClr val="B5A788"/>
              </a:solidFill>
            </a:endParaRPr>
          </a:p>
        </p:txBody>
      </p:sp>
      <p:sp>
        <p:nvSpPr>
          <p:cNvPr id="18439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C32D2E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dirty="0">
              <a:latin typeface="Arial" panose="020B0604020202020204" pitchFamily="34" charset="0"/>
            </a:endParaRPr>
          </a:p>
        </p:txBody>
      </p:sp>
      <p:sp>
        <p:nvSpPr>
          <p:cNvPr id="18440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C32D2E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-152400"/>
            <a:ext cx="8001000" cy="1143000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Retail Workshop</a:t>
            </a:r>
            <a:endParaRPr lang="en-US" sz="3600" dirty="0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1066800" y="838200"/>
            <a:ext cx="8077200" cy="5181600"/>
          </a:xfrm>
          <a:extLst/>
        </p:spPr>
        <p:txBody>
          <a:bodyPr/>
          <a:lstStyle/>
          <a:p>
            <a:pPr>
              <a:defRPr/>
            </a:pPr>
            <a:r>
              <a:rPr lang="en-US" altLang="en-US" sz="2800" b="1" dirty="0" smtClean="0"/>
              <a:t>ERCOT and SMT AMS Data Processes III</a:t>
            </a:r>
            <a:endParaRPr lang="en-US" altLang="en-US" sz="2800" dirty="0" smtClean="0"/>
          </a:p>
          <a:p>
            <a:pPr lvl="1">
              <a:defRPr/>
            </a:pPr>
            <a:r>
              <a:rPr lang="en-US" altLang="en-US" sz="2000" b="1" dirty="0" smtClean="0"/>
              <a:t>Reviewed TDSP </a:t>
            </a:r>
            <a:r>
              <a:rPr lang="en-US" altLang="en-US" sz="2000" b="1" dirty="0"/>
              <a:t>and SMT Data Flow Plus Proposed ERCOT Option: </a:t>
            </a:r>
          </a:p>
          <a:p>
            <a:pPr lvl="2">
              <a:defRPr/>
            </a:pPr>
            <a:r>
              <a:rPr lang="en-US" altLang="en-US" sz="1800" dirty="0">
                <a:hlinkClick r:id="rId2"/>
              </a:rPr>
              <a:t>http://ercot.com/content/wcm/key_documents_lists/102266/TDSP_and_SMT_Data_Flow_plus_Proposed_ERCOT_Option.xlsx</a:t>
            </a:r>
            <a:endParaRPr lang="en-US" altLang="en-US" sz="1800" dirty="0"/>
          </a:p>
          <a:p>
            <a:pPr lvl="1">
              <a:defRPr/>
            </a:pPr>
            <a:r>
              <a:rPr lang="en-US" altLang="en-US" sz="2000" b="1" dirty="0" smtClean="0"/>
              <a:t>Discussed ERCOT </a:t>
            </a:r>
            <a:r>
              <a:rPr lang="en-US" altLang="en-US" sz="2000" b="1" dirty="0"/>
              <a:t>JDOA Pros and Cons </a:t>
            </a:r>
          </a:p>
          <a:p>
            <a:pPr lvl="2">
              <a:defRPr/>
            </a:pPr>
            <a:r>
              <a:rPr lang="en-US" altLang="en-US" sz="1800" dirty="0">
                <a:hlinkClick r:id="rId3"/>
              </a:rPr>
              <a:t>http://ercot.com/content/wcm/key_documents_lists/102266/ERCOT__JDOA_Pros_and_Cons.docx</a:t>
            </a:r>
            <a:r>
              <a:rPr lang="en-US" altLang="en-US" sz="1800" dirty="0"/>
              <a:t> </a:t>
            </a:r>
            <a:endParaRPr lang="en-US" altLang="en-US" sz="1800" dirty="0" smtClean="0"/>
          </a:p>
          <a:p>
            <a:pPr lvl="3">
              <a:defRPr/>
            </a:pPr>
            <a:r>
              <a:rPr lang="en-US" altLang="en-US" sz="1600" b="1" dirty="0" smtClean="0"/>
              <a:t>Key CR/Market Concerns</a:t>
            </a:r>
            <a:r>
              <a:rPr lang="en-US" altLang="en-US" sz="1600" dirty="0" smtClean="0"/>
              <a:t>: </a:t>
            </a:r>
          </a:p>
          <a:p>
            <a:pPr lvl="4">
              <a:defRPr/>
            </a:pPr>
            <a:r>
              <a:rPr lang="en-US" altLang="en-US" sz="1600" dirty="0" smtClean="0"/>
              <a:t>Cost to Deliver -- </a:t>
            </a:r>
            <a:r>
              <a:rPr lang="en-US" sz="1600" dirty="0"/>
              <a:t>Implementation cost of ≈$2.5M (ERCOT &amp; </a:t>
            </a:r>
            <a:r>
              <a:rPr lang="en-US" sz="1600" dirty="0" smtClean="0"/>
              <a:t>SMT Changes)</a:t>
            </a:r>
          </a:p>
          <a:p>
            <a:pPr lvl="4">
              <a:defRPr/>
            </a:pPr>
            <a:r>
              <a:rPr lang="en-US" sz="1600" dirty="0" smtClean="0"/>
              <a:t>ERCOT Timing/Process delays </a:t>
            </a:r>
            <a:r>
              <a:rPr lang="en-US" sz="1600" dirty="0"/>
              <a:t>of approximately 2 hours </a:t>
            </a:r>
            <a:r>
              <a:rPr lang="en-US" sz="1600" dirty="0" smtClean="0"/>
              <a:t>(</a:t>
            </a:r>
            <a:r>
              <a:rPr lang="en-US" sz="1600" dirty="0"/>
              <a:t>outside of blackout period)</a:t>
            </a:r>
          </a:p>
          <a:p>
            <a:pPr lvl="4">
              <a:defRPr/>
            </a:pPr>
            <a:r>
              <a:rPr lang="en-US" sz="1600" dirty="0"/>
              <a:t>Requires </a:t>
            </a:r>
            <a:r>
              <a:rPr lang="en-US" sz="1600" dirty="0" smtClean="0"/>
              <a:t>settlement blackout </a:t>
            </a:r>
            <a:r>
              <a:rPr lang="en-US" sz="1600" dirty="0"/>
              <a:t>period between the hours of 4-9 </a:t>
            </a:r>
            <a:r>
              <a:rPr lang="en-US" sz="1600" dirty="0" smtClean="0"/>
              <a:t>pm </a:t>
            </a:r>
          </a:p>
          <a:p>
            <a:pPr lvl="4">
              <a:defRPr/>
            </a:pPr>
            <a:r>
              <a:rPr lang="en-US" sz="1600" dirty="0" smtClean="0"/>
              <a:t>Overall Delays for GUI and FTPS Usage Data Posting from ERCOT 2-5 hours</a:t>
            </a:r>
          </a:p>
          <a:p>
            <a:pPr lvl="4">
              <a:defRPr/>
            </a:pPr>
            <a:r>
              <a:rPr lang="en-US" sz="1600" dirty="0"/>
              <a:t>Adds </a:t>
            </a:r>
            <a:r>
              <a:rPr lang="en-US" sz="1600" dirty="0" smtClean="0"/>
              <a:t>additional blackout </a:t>
            </a:r>
            <a:r>
              <a:rPr lang="en-US" sz="1600" dirty="0"/>
              <a:t>periods </a:t>
            </a:r>
            <a:r>
              <a:rPr lang="en-US" sz="1600" dirty="0" smtClean="0"/>
              <a:t>when ERCOT </a:t>
            </a:r>
            <a:r>
              <a:rPr lang="en-US" sz="1600" dirty="0"/>
              <a:t>NAESB </a:t>
            </a:r>
            <a:r>
              <a:rPr lang="en-US" sz="1600" dirty="0" smtClean="0"/>
              <a:t>outages occur and cost estimates do not include systems or process redundancy </a:t>
            </a:r>
          </a:p>
          <a:p>
            <a:pPr lvl="4">
              <a:defRPr/>
            </a:pPr>
            <a:r>
              <a:rPr lang="en-US" sz="1600" dirty="0" smtClean="0"/>
              <a:t>Potential </a:t>
            </a:r>
            <a:r>
              <a:rPr lang="en-US" sz="1600" dirty="0"/>
              <a:t>ERCOT on-going costs </a:t>
            </a:r>
            <a:r>
              <a:rPr lang="en-US" sz="1600" dirty="0" smtClean="0"/>
              <a:t>for maintenance</a:t>
            </a:r>
            <a:r>
              <a:rPr lang="en-US" sz="1600" dirty="0"/>
              <a:t>, </a:t>
            </a:r>
            <a:r>
              <a:rPr lang="en-US" sz="1600" dirty="0" smtClean="0"/>
              <a:t>training</a:t>
            </a:r>
            <a:r>
              <a:rPr lang="en-US" sz="1600" dirty="0"/>
              <a:t> </a:t>
            </a:r>
            <a:r>
              <a:rPr lang="en-US" sz="1600" dirty="0" smtClean="0"/>
              <a:t>or </a:t>
            </a:r>
            <a:r>
              <a:rPr lang="en-US" sz="1600" dirty="0"/>
              <a:t>issue </a:t>
            </a:r>
            <a:r>
              <a:rPr lang="en-US" sz="1600" dirty="0" smtClean="0"/>
              <a:t>resolution </a:t>
            </a:r>
            <a:endParaRPr lang="en-US" sz="1600" dirty="0"/>
          </a:p>
          <a:p>
            <a:pPr lvl="4">
              <a:defRPr/>
            </a:pPr>
            <a:endParaRPr lang="en-US" sz="1600" dirty="0"/>
          </a:p>
          <a:p>
            <a:pPr lvl="4">
              <a:defRPr/>
            </a:pPr>
            <a:endParaRPr lang="en-US" sz="1600" dirty="0"/>
          </a:p>
          <a:p>
            <a:pPr lvl="3">
              <a:defRPr/>
            </a:pPr>
            <a:endParaRPr lang="en-US" sz="1600" dirty="0"/>
          </a:p>
          <a:p>
            <a:pPr lvl="4">
              <a:defRPr/>
            </a:pPr>
            <a:endParaRPr lang="en-US" altLang="en-US" sz="1600" dirty="0" smtClean="0"/>
          </a:p>
          <a:p>
            <a:pPr marL="1114425" lvl="4" indent="0">
              <a:buFont typeface="Wingdings 2" panose="05020102010507070707" pitchFamily="18" charset="2"/>
              <a:buNone/>
              <a:defRPr/>
            </a:pPr>
            <a:endParaRPr lang="en-US" altLang="en-US" sz="1600" dirty="0" smtClean="0"/>
          </a:p>
          <a:p>
            <a:pPr lvl="4">
              <a:defRPr/>
            </a:pPr>
            <a:endParaRPr lang="en-US" altLang="en-US" sz="1600" dirty="0"/>
          </a:p>
          <a:p>
            <a:pPr lvl="3">
              <a:defRPr/>
            </a:pPr>
            <a:endParaRPr lang="en-US" altLang="en-US" sz="1800" dirty="0" smtClean="0"/>
          </a:p>
          <a:p>
            <a:pPr marL="1737360" lvl="7" indent="0">
              <a:buFont typeface="Wingdings 2"/>
              <a:buNone/>
              <a:defRPr/>
            </a:pP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August 25,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 smtClean="0"/>
              <a:t>RMS Update to TAC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46213F0-B98B-4746-A9C5-1A084F6D1927}" type="slidenum">
              <a:rPr lang="en-US" altLang="en-US">
                <a:solidFill>
                  <a:srgbClr val="B5A788"/>
                </a:solidFill>
              </a:rPr>
              <a:pPr eaLnBrk="1" hangingPunct="1"/>
              <a:t>12</a:t>
            </a:fld>
            <a:endParaRPr lang="en-US" altLang="en-US" dirty="0">
              <a:solidFill>
                <a:srgbClr val="B5A788"/>
              </a:solidFill>
            </a:endParaRPr>
          </a:p>
        </p:txBody>
      </p:sp>
      <p:sp>
        <p:nvSpPr>
          <p:cNvPr id="1946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C32D2E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dirty="0">
              <a:latin typeface="Arial" panose="020B0604020202020204" pitchFamily="34" charset="0"/>
            </a:endParaRPr>
          </a:p>
        </p:txBody>
      </p:sp>
      <p:sp>
        <p:nvSpPr>
          <p:cNvPr id="19464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C32D2E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-152400"/>
            <a:ext cx="8001000" cy="1143000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Retail Workshop</a:t>
            </a:r>
            <a:endParaRPr lang="en-US" sz="3600" dirty="0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1066800" y="838200"/>
            <a:ext cx="8077200" cy="5181600"/>
          </a:xfrm>
          <a:extLst/>
        </p:spPr>
        <p:txBody>
          <a:bodyPr/>
          <a:lstStyle/>
          <a:p>
            <a:pPr>
              <a:defRPr/>
            </a:pPr>
            <a:r>
              <a:rPr lang="en-US" altLang="en-US" sz="2800" b="1" dirty="0" smtClean="0"/>
              <a:t>ERCOT and SMT AMS Data Processes III</a:t>
            </a:r>
            <a:endParaRPr lang="en-US" altLang="en-US" sz="2800" dirty="0" smtClean="0"/>
          </a:p>
          <a:p>
            <a:pPr lvl="1">
              <a:defRPr/>
            </a:pPr>
            <a:r>
              <a:rPr lang="en-US" altLang="en-US" sz="2000" b="1" dirty="0" smtClean="0"/>
              <a:t>Conclusion: </a:t>
            </a:r>
          </a:p>
          <a:p>
            <a:pPr lvl="2">
              <a:defRPr/>
            </a:pPr>
            <a:r>
              <a:rPr lang="en-US" sz="1700" dirty="0" smtClean="0"/>
              <a:t>CRs </a:t>
            </a:r>
            <a:r>
              <a:rPr lang="en-US" sz="1700" b="1" i="1" u="sng" dirty="0" smtClean="0"/>
              <a:t>will not </a:t>
            </a:r>
            <a:r>
              <a:rPr lang="en-US" sz="1700" dirty="0" smtClean="0"/>
              <a:t>request that the PUCT Staff include this concept as their proposal for PUCT Project 42786.  </a:t>
            </a:r>
          </a:p>
          <a:p>
            <a:pPr lvl="2">
              <a:defRPr/>
            </a:pPr>
            <a:r>
              <a:rPr lang="en-US" sz="1700" dirty="0" smtClean="0"/>
              <a:t>CRs requests that ERCOT continue to develop the full Impact Analysis(IA) since ERCOT is almost complete and is planning to provide that information </a:t>
            </a:r>
            <a:r>
              <a:rPr lang="en-US" sz="1700" dirty="0"/>
              <a:t>to the </a:t>
            </a:r>
            <a:r>
              <a:rPr lang="en-US" sz="1700" dirty="0" smtClean="0"/>
              <a:t>market next week. </a:t>
            </a:r>
          </a:p>
          <a:p>
            <a:pPr lvl="2">
              <a:defRPr/>
            </a:pPr>
            <a:r>
              <a:rPr lang="en-US" sz="1700" dirty="0" smtClean="0"/>
              <a:t>CRs will develop a Nodal Protocol Revision Request (NPRR) requiring ERCOT to provide Settlement Extracts providing REP of Records a report of their ESI IDs that were Estimated by ERCOT during settlements. </a:t>
            </a:r>
          </a:p>
          <a:p>
            <a:pPr lvl="2">
              <a:defRPr/>
            </a:pPr>
            <a:r>
              <a:rPr lang="en-US" sz="1700" dirty="0" smtClean="0"/>
              <a:t>CRs requested </a:t>
            </a:r>
            <a:r>
              <a:rPr lang="en-US" sz="1700" dirty="0"/>
              <a:t>that RMS and ERCOT Leadership continue to provide updates to TAC concerning these new PUCT Projects and work with stakeholders to identify and investigate any other related market changes or </a:t>
            </a:r>
            <a:r>
              <a:rPr lang="en-US" sz="1700" dirty="0" smtClean="0"/>
              <a:t>efficiencies.  </a:t>
            </a:r>
          </a:p>
          <a:p>
            <a:pPr lvl="2">
              <a:defRPr/>
            </a:pPr>
            <a:r>
              <a:rPr lang="en-US" sz="1700" dirty="0" smtClean="0"/>
              <a:t>In closing,  CRs were very appreciative of MPs’ for providing </a:t>
            </a:r>
            <a:r>
              <a:rPr lang="en-US" sz="1700" dirty="0"/>
              <a:t>healthy </a:t>
            </a:r>
            <a:r>
              <a:rPr lang="en-US" sz="1700" dirty="0" smtClean="0"/>
              <a:t>debate and discussions, along with ERCOT and the JDOA/SMT Teams for providing their reports and analysis that allowed CRs comfort in concluding these workshops with </a:t>
            </a:r>
            <a:r>
              <a:rPr lang="en-US" sz="1700" dirty="0" smtClean="0"/>
              <a:t>today’s </a:t>
            </a:r>
            <a:r>
              <a:rPr lang="en-US" sz="1700" dirty="0" smtClean="0"/>
              <a:t>meeting.  </a:t>
            </a:r>
          </a:p>
          <a:p>
            <a:pPr lvl="3">
              <a:defRPr/>
            </a:pPr>
            <a:endParaRPr lang="en-US" sz="1600" dirty="0"/>
          </a:p>
          <a:p>
            <a:pPr lvl="4">
              <a:defRPr/>
            </a:pPr>
            <a:endParaRPr lang="en-US" altLang="en-US" sz="1600" dirty="0" smtClean="0"/>
          </a:p>
          <a:p>
            <a:pPr marL="1114425" lvl="4" indent="0">
              <a:buFont typeface="Wingdings 2" panose="05020102010507070707" pitchFamily="18" charset="2"/>
              <a:buNone/>
              <a:defRPr/>
            </a:pPr>
            <a:endParaRPr lang="en-US" altLang="en-US" sz="1600" dirty="0" smtClean="0"/>
          </a:p>
          <a:p>
            <a:pPr lvl="4">
              <a:defRPr/>
            </a:pPr>
            <a:endParaRPr lang="en-US" altLang="en-US" sz="1600" dirty="0"/>
          </a:p>
          <a:p>
            <a:pPr lvl="3">
              <a:defRPr/>
            </a:pPr>
            <a:endParaRPr lang="en-US" altLang="en-US" sz="1800" dirty="0" smtClean="0"/>
          </a:p>
          <a:p>
            <a:pPr marL="1737360" lvl="7" indent="0">
              <a:buFont typeface="Wingdings 2"/>
              <a:buNone/>
              <a:defRPr/>
            </a:pP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August 25,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 smtClean="0"/>
              <a:t>RMS Update to TAC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DEF9FC9-A9D6-471A-965D-A41CE6B9836B}" type="slidenum">
              <a:rPr lang="en-US" altLang="en-US">
                <a:solidFill>
                  <a:srgbClr val="B5A788"/>
                </a:solidFill>
              </a:rPr>
              <a:pPr eaLnBrk="1" hangingPunct="1"/>
              <a:t>13</a:t>
            </a:fld>
            <a:endParaRPr lang="en-US" altLang="en-US" dirty="0">
              <a:solidFill>
                <a:srgbClr val="B5A788"/>
              </a:solidFill>
            </a:endParaRPr>
          </a:p>
        </p:txBody>
      </p:sp>
      <p:sp>
        <p:nvSpPr>
          <p:cNvPr id="2048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C32D2E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dirty="0">
              <a:latin typeface="Arial" panose="020B0604020202020204" pitchFamily="34" charset="0"/>
            </a:endParaRPr>
          </a:p>
        </p:txBody>
      </p:sp>
      <p:sp>
        <p:nvSpPr>
          <p:cNvPr id="20488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C32D2E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-152400"/>
            <a:ext cx="8001000" cy="1143000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“Save the Dates”</a:t>
            </a:r>
            <a:endParaRPr lang="en-US" sz="3600" dirty="0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1066800" y="685800"/>
            <a:ext cx="8077200" cy="5562600"/>
          </a:xfrm>
        </p:spPr>
        <p:txBody>
          <a:bodyPr/>
          <a:lstStyle/>
          <a:p>
            <a:pPr marL="365125" lvl="1" indent="-282575">
              <a:spcBef>
                <a:spcPts val="600"/>
              </a:spcBef>
              <a:buSzPct val="80000"/>
              <a:buFont typeface="Wingdings 2" pitchFamily="18" charset="2"/>
              <a:buChar char=""/>
              <a:defRPr/>
            </a:pPr>
            <a:endParaRPr lang="en-US" altLang="en-US" sz="2000" b="1" dirty="0" smtClean="0">
              <a:solidFill>
                <a:srgbClr val="C00000"/>
              </a:solidFill>
            </a:endParaRPr>
          </a:p>
          <a:p>
            <a:pPr marL="365125" lvl="1" indent="-282575">
              <a:spcBef>
                <a:spcPts val="600"/>
              </a:spcBef>
              <a:buSzPct val="80000"/>
              <a:buFont typeface="Wingdings 2" pitchFamily="18" charset="2"/>
              <a:buChar char=""/>
              <a:defRPr/>
            </a:pPr>
            <a:r>
              <a:rPr lang="en-US" altLang="en-US" sz="2000" b="1" dirty="0" smtClean="0">
                <a:solidFill>
                  <a:srgbClr val="C00000"/>
                </a:solidFill>
              </a:rPr>
              <a:t>RMS September 6</a:t>
            </a:r>
            <a:r>
              <a:rPr lang="en-US" altLang="en-US" sz="2000" b="1" baseline="30000" dirty="0" smtClean="0">
                <a:solidFill>
                  <a:srgbClr val="C00000"/>
                </a:solidFill>
              </a:rPr>
              <a:t>th</a:t>
            </a:r>
            <a:r>
              <a:rPr lang="en-US" altLang="en-US" sz="2000" b="1" dirty="0" smtClean="0">
                <a:solidFill>
                  <a:srgbClr val="C00000"/>
                </a:solidFill>
              </a:rPr>
              <a:t> meeting is rescheduled to September 13</a:t>
            </a:r>
            <a:r>
              <a:rPr lang="en-US" altLang="en-US" sz="2000" b="1" baseline="30000" dirty="0" smtClean="0">
                <a:solidFill>
                  <a:srgbClr val="C00000"/>
                </a:solidFill>
              </a:rPr>
              <a:t>th</a:t>
            </a:r>
            <a:r>
              <a:rPr lang="en-US" altLang="en-US" sz="2000" b="1" dirty="0" smtClean="0">
                <a:solidFill>
                  <a:srgbClr val="C00000"/>
                </a:solidFill>
              </a:rPr>
              <a:t>  </a:t>
            </a:r>
          </a:p>
          <a:p>
            <a:pPr marL="365125" lvl="1" indent="-282575">
              <a:spcBef>
                <a:spcPts val="600"/>
              </a:spcBef>
              <a:buSzPct val="80000"/>
              <a:buFont typeface="Wingdings 2" pitchFamily="18" charset="2"/>
              <a:buChar char=""/>
              <a:defRPr/>
            </a:pPr>
            <a:endParaRPr lang="en-US" altLang="en-US" sz="2000" b="1" dirty="0" smtClean="0"/>
          </a:p>
          <a:p>
            <a:pPr>
              <a:defRPr/>
            </a:pPr>
            <a:r>
              <a:rPr lang="en-US" sz="2000" b="1" dirty="0" smtClean="0">
                <a:solidFill>
                  <a:srgbClr val="C00000"/>
                </a:solidFill>
              </a:rPr>
              <a:t>Thursday</a:t>
            </a:r>
            <a:r>
              <a:rPr lang="en-US" sz="2000" b="1" dirty="0">
                <a:solidFill>
                  <a:srgbClr val="C00000"/>
                </a:solidFill>
              </a:rPr>
              <a:t>, September 15, 2016</a:t>
            </a:r>
            <a:r>
              <a:rPr lang="en-US" sz="2000" b="1" dirty="0"/>
              <a:t>: </a:t>
            </a:r>
            <a:endParaRPr lang="en-US" sz="2000" b="1" dirty="0" smtClean="0"/>
          </a:p>
          <a:p>
            <a:pPr lvl="1">
              <a:defRPr/>
            </a:pPr>
            <a:r>
              <a:rPr lang="en-US" sz="1800" dirty="0" smtClean="0"/>
              <a:t>AEP’s Annual Competitive </a:t>
            </a:r>
            <a:r>
              <a:rPr lang="en-US" sz="1800" dirty="0"/>
              <a:t>Retailer Workshop </a:t>
            </a:r>
            <a:r>
              <a:rPr lang="en-US" sz="1800" dirty="0" smtClean="0"/>
              <a:t>will be held at:</a:t>
            </a:r>
          </a:p>
          <a:p>
            <a:pPr lvl="2">
              <a:defRPr/>
            </a:pPr>
            <a:r>
              <a:rPr lang="en-US" sz="1800" dirty="0"/>
              <a:t>AEP’s Offices at 539 N. Carancahua St., Corpus Christi, TX </a:t>
            </a:r>
            <a:r>
              <a:rPr lang="en-US" sz="1800" dirty="0" smtClean="0"/>
              <a:t>78401</a:t>
            </a:r>
          </a:p>
          <a:p>
            <a:pPr lvl="2">
              <a:defRPr/>
            </a:pPr>
            <a:r>
              <a:rPr lang="en-US" sz="1800" dirty="0" smtClean="0"/>
              <a:t>9:00 AM – 3:00 PM </a:t>
            </a:r>
          </a:p>
          <a:p>
            <a:pPr>
              <a:defRPr/>
            </a:pPr>
            <a:endParaRPr lang="en-US" sz="1800" dirty="0" smtClean="0"/>
          </a:p>
          <a:p>
            <a:pPr>
              <a:defRPr/>
            </a:pPr>
            <a:r>
              <a:rPr lang="en-US" altLang="en-US" sz="2000" b="1" dirty="0" smtClean="0">
                <a:solidFill>
                  <a:srgbClr val="C00000"/>
                </a:solidFill>
              </a:rPr>
              <a:t>2016 </a:t>
            </a:r>
            <a:r>
              <a:rPr lang="en-US" altLang="en-US" sz="2000" b="1" dirty="0">
                <a:solidFill>
                  <a:srgbClr val="C00000"/>
                </a:solidFill>
              </a:rPr>
              <a:t>ERCOT and MPs Instructor Led </a:t>
            </a:r>
            <a:r>
              <a:rPr lang="en-US" altLang="en-US" sz="2000" b="1" dirty="0" smtClean="0">
                <a:solidFill>
                  <a:srgbClr val="C00000"/>
                </a:solidFill>
              </a:rPr>
              <a:t>Market Training Classes  </a:t>
            </a:r>
            <a:endParaRPr lang="en-US" altLang="en-US" sz="2000" b="1" dirty="0">
              <a:solidFill>
                <a:srgbClr val="C00000"/>
              </a:solidFill>
            </a:endParaRPr>
          </a:p>
          <a:p>
            <a:pPr lvl="1">
              <a:defRPr/>
            </a:pPr>
            <a:r>
              <a:rPr lang="en-US" altLang="en-US" sz="1800" dirty="0" smtClean="0"/>
              <a:t>CenterPoint </a:t>
            </a:r>
            <a:r>
              <a:rPr lang="en-US" altLang="en-US" sz="1800" dirty="0"/>
              <a:t>Energy’s Office:  1111 Louisiana </a:t>
            </a:r>
            <a:r>
              <a:rPr lang="en-US" altLang="en-US" sz="1800" dirty="0" smtClean="0"/>
              <a:t>St, Houston Training </a:t>
            </a:r>
            <a:r>
              <a:rPr lang="en-US" altLang="en-US" sz="1800" dirty="0"/>
              <a:t>Room </a:t>
            </a:r>
            <a:r>
              <a:rPr lang="en-US" altLang="en-US" sz="1800" dirty="0" smtClean="0"/>
              <a:t>1360</a:t>
            </a:r>
            <a:endParaRPr lang="en-US" altLang="en-US" sz="1800" dirty="0"/>
          </a:p>
          <a:p>
            <a:pPr lvl="3">
              <a:defRPr/>
            </a:pPr>
            <a:r>
              <a:rPr lang="en-US" altLang="en-US" sz="1600" b="1" dirty="0">
                <a:solidFill>
                  <a:srgbClr val="C00000"/>
                </a:solidFill>
              </a:rPr>
              <a:t>Retail 101</a:t>
            </a:r>
            <a:r>
              <a:rPr lang="en-US" altLang="en-US" sz="1600" b="1" dirty="0"/>
              <a:t>:    Tuesday,  September 27,  2016</a:t>
            </a:r>
          </a:p>
          <a:p>
            <a:pPr lvl="3">
              <a:defRPr/>
            </a:pPr>
            <a:r>
              <a:rPr lang="en-US" altLang="en-US" sz="1600" b="1" dirty="0" smtClean="0">
                <a:solidFill>
                  <a:srgbClr val="C00000"/>
                </a:solidFill>
              </a:rPr>
              <a:t>MarkeTrak </a:t>
            </a:r>
            <a:r>
              <a:rPr lang="en-US" altLang="en-US" sz="1600" b="1" dirty="0">
                <a:solidFill>
                  <a:srgbClr val="C00000"/>
                </a:solidFill>
              </a:rPr>
              <a:t>101</a:t>
            </a:r>
            <a:r>
              <a:rPr lang="en-US" altLang="en-US" sz="1600" b="1" dirty="0"/>
              <a:t>:   Wednesday,  September 28, 2016 </a:t>
            </a:r>
            <a:endParaRPr lang="en-US" altLang="en-US" sz="1600" b="1" dirty="0" smtClean="0"/>
          </a:p>
          <a:p>
            <a:pPr lvl="3">
              <a:defRPr/>
            </a:pPr>
            <a:endParaRPr lang="en-US" altLang="en-US" sz="1600" dirty="0" smtClean="0"/>
          </a:p>
          <a:p>
            <a:pPr marL="525462" indent="-342900">
              <a:defRPr/>
            </a:pPr>
            <a:r>
              <a:rPr lang="en-US" altLang="en-US" sz="2000" b="1" dirty="0">
                <a:solidFill>
                  <a:srgbClr val="C00000"/>
                </a:solidFill>
              </a:rPr>
              <a:t>RMS </a:t>
            </a:r>
            <a:r>
              <a:rPr lang="en-US" altLang="en-US" sz="2000" b="1" dirty="0" smtClean="0">
                <a:solidFill>
                  <a:srgbClr val="C00000"/>
                </a:solidFill>
              </a:rPr>
              <a:t>cancelled our </a:t>
            </a:r>
            <a:r>
              <a:rPr lang="en-US" altLang="en-US" sz="2000" b="1" dirty="0">
                <a:solidFill>
                  <a:srgbClr val="C00000"/>
                </a:solidFill>
              </a:rPr>
              <a:t>October 4</a:t>
            </a:r>
            <a:r>
              <a:rPr lang="en-US" altLang="en-US" sz="2000" b="1" baseline="30000" dirty="0">
                <a:solidFill>
                  <a:srgbClr val="C00000"/>
                </a:solidFill>
              </a:rPr>
              <a:t>th</a:t>
            </a:r>
            <a:r>
              <a:rPr lang="en-US" altLang="en-US" sz="2000" b="1" dirty="0">
                <a:solidFill>
                  <a:srgbClr val="C00000"/>
                </a:solidFill>
              </a:rPr>
              <a:t> </a:t>
            </a:r>
            <a:r>
              <a:rPr lang="en-US" altLang="en-US" sz="2000" b="1" dirty="0" smtClean="0">
                <a:solidFill>
                  <a:srgbClr val="C00000"/>
                </a:solidFill>
              </a:rPr>
              <a:t>meeting </a:t>
            </a:r>
            <a:r>
              <a:rPr lang="en-US" altLang="en-US" sz="2000" dirty="0"/>
              <a:t>due to </a:t>
            </a:r>
            <a:r>
              <a:rPr lang="en-US" altLang="en-US" sz="2000" dirty="0" smtClean="0"/>
              <a:t>scheduling conflicts with the 2016 Gulf Coast Power Association (GCPA) Fall Conference located in Austin.  </a:t>
            </a:r>
            <a:endParaRPr lang="en-US" altLang="en-US" sz="2000" dirty="0"/>
          </a:p>
          <a:p>
            <a:pPr marL="1114425" lvl="4" indent="0">
              <a:buFont typeface="Wingdings 2" panose="05020102010507070707" pitchFamily="18" charset="2"/>
              <a:buNone/>
              <a:defRPr/>
            </a:pPr>
            <a:r>
              <a:rPr lang="en-US" altLang="en-US" sz="1600" dirty="0" smtClean="0"/>
              <a:t> </a:t>
            </a:r>
            <a:endParaRPr lang="en-US" alt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August 25,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 smtClean="0"/>
              <a:t>RMS Update to TAC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0728DB7-9BD1-40B6-AB0D-D40BC8225A81}" type="slidenum">
              <a:rPr lang="en-US" altLang="en-US">
                <a:solidFill>
                  <a:srgbClr val="B5A788"/>
                </a:solidFill>
              </a:rPr>
              <a:pPr eaLnBrk="1" hangingPunct="1"/>
              <a:t>14</a:t>
            </a:fld>
            <a:endParaRPr lang="en-US" altLang="en-US" dirty="0">
              <a:solidFill>
                <a:srgbClr val="B5A788"/>
              </a:solidFill>
            </a:endParaRPr>
          </a:p>
        </p:txBody>
      </p:sp>
      <p:sp>
        <p:nvSpPr>
          <p:cNvPr id="21511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C32D2E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dirty="0">
              <a:latin typeface="Arial" panose="020B0604020202020204" pitchFamily="34" charset="0"/>
            </a:endParaRPr>
          </a:p>
        </p:txBody>
      </p:sp>
      <p:sp>
        <p:nvSpPr>
          <p:cNvPr id="2151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C32D2E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-152400"/>
            <a:ext cx="749935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satMod val="130000"/>
                  </a:schemeClr>
                </a:solidFill>
              </a:rPr>
              <a:t>Questions?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8314704-6FA6-4ADD-9A7F-AFD4F803CDA2}" type="slidenum">
              <a:rPr lang="en-US" altLang="en-US">
                <a:solidFill>
                  <a:srgbClr val="B5A788"/>
                </a:solidFill>
              </a:rPr>
              <a:pPr eaLnBrk="1" hangingPunct="1"/>
              <a:t>15</a:t>
            </a:fld>
            <a:endParaRPr lang="en-US" altLang="en-US" dirty="0">
              <a:solidFill>
                <a:srgbClr val="B5A788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August 25,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RMS </a:t>
            </a:r>
            <a:r>
              <a:rPr lang="en-US" dirty="0" smtClean="0"/>
              <a:t>,Update </a:t>
            </a:r>
            <a:r>
              <a:rPr lang="en-US" dirty="0"/>
              <a:t>to </a:t>
            </a:r>
            <a:r>
              <a:rPr lang="en-US" dirty="0" smtClean="0"/>
              <a:t>TAC</a:t>
            </a:r>
            <a:endParaRPr lang="en-US" dirty="0"/>
          </a:p>
        </p:txBody>
      </p:sp>
      <p:pic>
        <p:nvPicPr>
          <p:cNvPr id="22534" name="Picture 7" descr="C:\Users\00015621\AppData\Local\Microsoft\Windows\Temporary Internet Files\Content.IE5\FALW4JXL\question 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038" y="838200"/>
            <a:ext cx="67056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791450" cy="838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b="1" dirty="0" smtClean="0"/>
              <a:t>8/2/16 RMS Voting Conducted:</a:t>
            </a:r>
            <a:endParaRPr lang="en-US" sz="3600" b="1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914400" y="762000"/>
            <a:ext cx="8229600" cy="5486400"/>
          </a:xfrm>
        </p:spPr>
        <p:txBody>
          <a:bodyPr/>
          <a:lstStyle/>
          <a:p>
            <a:pPr>
              <a:defRPr/>
            </a:pPr>
            <a:r>
              <a:rPr lang="en-US" altLang="en-US" sz="2000" b="1" dirty="0" smtClean="0"/>
              <a:t>NPRR753 and RMGRR134, Allow AMS Data Submittal Process for TDSP-Read Non-Modeled Generators</a:t>
            </a:r>
            <a:r>
              <a:rPr lang="en-US" altLang="en-US" sz="2000" dirty="0" smtClean="0"/>
              <a:t>:  </a:t>
            </a:r>
          </a:p>
          <a:p>
            <a:pPr lvl="1">
              <a:defRPr/>
            </a:pPr>
            <a:r>
              <a:rPr lang="en-US" altLang="en-US" sz="1800" dirty="0" smtClean="0"/>
              <a:t>This Nodal Protocol Revision Request (NPRR) and Retail Market Guide Revision Request allows the option of using the Advanced Metering System (AMS) data submittal process for all Transmission and/or Distribution Provider (TDSP)-read Non-Modeled Generators; and requires an Interval Data Recorder (IDR) Meter for Block Load Transfer (BLT) metering points registered for Settlements in accordance with Section 6.5.9.5.1, Registration and Posting of BLT Points.</a:t>
            </a:r>
          </a:p>
          <a:p>
            <a:pPr lvl="2">
              <a:defRPr/>
            </a:pPr>
            <a:r>
              <a:rPr lang="en-US" altLang="en-US" sz="1600" b="1" dirty="0" smtClean="0"/>
              <a:t>5/3/16 </a:t>
            </a:r>
            <a:r>
              <a:rPr lang="en-US" altLang="en-US" sz="1600" b="1" dirty="0"/>
              <a:t>RMS </a:t>
            </a:r>
            <a:r>
              <a:rPr lang="en-US" altLang="en-US" sz="1600" b="1" dirty="0" smtClean="0"/>
              <a:t>NPRR753 and RMGRR134 Language Review </a:t>
            </a:r>
            <a:r>
              <a:rPr lang="en-US" altLang="en-US" sz="1600" b="1" dirty="0"/>
              <a:t>(Vote)</a:t>
            </a:r>
            <a:r>
              <a:rPr lang="en-US" altLang="en-US" sz="1600" dirty="0"/>
              <a:t>:   </a:t>
            </a:r>
            <a:endParaRPr lang="en-US" altLang="en-US" sz="1600" dirty="0" smtClean="0"/>
          </a:p>
          <a:p>
            <a:pPr lvl="3">
              <a:defRPr/>
            </a:pPr>
            <a:r>
              <a:rPr lang="en-US" altLang="en-US" sz="1500" b="1" dirty="0">
                <a:solidFill>
                  <a:srgbClr val="C00000"/>
                </a:solidFill>
              </a:rPr>
              <a:t>Unanimously Endorsed NPRR753 </a:t>
            </a:r>
          </a:p>
          <a:p>
            <a:pPr lvl="3">
              <a:defRPr/>
            </a:pPr>
            <a:r>
              <a:rPr lang="en-US" altLang="en-US" sz="1500" b="1" dirty="0">
                <a:solidFill>
                  <a:srgbClr val="C00000"/>
                </a:solidFill>
              </a:rPr>
              <a:t>Approved RMGRR134 </a:t>
            </a:r>
            <a:r>
              <a:rPr lang="en-US" altLang="en-US" sz="1500" b="1" dirty="0" smtClean="0">
                <a:solidFill>
                  <a:srgbClr val="C00000"/>
                </a:solidFill>
              </a:rPr>
              <a:t>(5 Abstentions ) </a:t>
            </a:r>
            <a:endParaRPr lang="en-US" altLang="en-US" sz="1500" b="1" dirty="0">
              <a:solidFill>
                <a:srgbClr val="C00000"/>
              </a:solidFill>
            </a:endParaRPr>
          </a:p>
          <a:p>
            <a:pPr lvl="2">
              <a:defRPr/>
            </a:pPr>
            <a:r>
              <a:rPr lang="en-US" altLang="en-US" sz="1600" b="1" dirty="0" smtClean="0"/>
              <a:t>8/2/16 RMS Impact Analysis Review (Vote)</a:t>
            </a:r>
            <a:r>
              <a:rPr lang="en-US" altLang="en-US" sz="1600" dirty="0" smtClean="0"/>
              <a:t>:   </a:t>
            </a:r>
          </a:p>
          <a:p>
            <a:pPr lvl="3">
              <a:defRPr/>
            </a:pPr>
            <a:r>
              <a:rPr lang="en-US" altLang="en-US" sz="1500" b="1" dirty="0" smtClean="0">
                <a:solidFill>
                  <a:srgbClr val="C00000"/>
                </a:solidFill>
              </a:rPr>
              <a:t>Unanimously Endorsed NPRR753 </a:t>
            </a:r>
          </a:p>
          <a:p>
            <a:pPr lvl="3">
              <a:defRPr/>
            </a:pPr>
            <a:r>
              <a:rPr lang="en-US" altLang="en-US" sz="1500" b="1" dirty="0" smtClean="0">
                <a:solidFill>
                  <a:srgbClr val="C00000"/>
                </a:solidFill>
              </a:rPr>
              <a:t>Approved RMGRR134 with a 2017 Priority and Rank of 1810</a:t>
            </a:r>
            <a:r>
              <a:rPr lang="en-US" altLang="en-US" sz="1500" dirty="0"/>
              <a:t> </a:t>
            </a:r>
            <a:r>
              <a:rPr lang="en-US" altLang="en-US" sz="1500" dirty="0" smtClean="0"/>
              <a:t> </a:t>
            </a:r>
            <a:r>
              <a:rPr lang="en-US" altLang="en-US" sz="1500" b="1" dirty="0" smtClean="0">
                <a:solidFill>
                  <a:srgbClr val="C00000"/>
                </a:solidFill>
              </a:rPr>
              <a:t>(4 Abstentions)</a:t>
            </a:r>
          </a:p>
          <a:p>
            <a:pPr lvl="3">
              <a:defRPr/>
            </a:pPr>
            <a:endParaRPr lang="en-US" altLang="en-US" sz="1500" b="1" dirty="0" smtClean="0">
              <a:solidFill>
                <a:srgbClr val="C00000"/>
              </a:solidFill>
            </a:endParaRPr>
          </a:p>
          <a:p>
            <a:pPr lvl="2">
              <a:defRPr/>
            </a:pPr>
            <a:r>
              <a:rPr lang="en-US" altLang="en-US" sz="1800" b="1" dirty="0" smtClean="0"/>
              <a:t>RMS Recommends TAC Approve RMGRR134 so that both NPRR753 and RMGRR134 will move forward to the October 11</a:t>
            </a:r>
            <a:r>
              <a:rPr lang="en-US" altLang="en-US" sz="1800" b="1" baseline="30000" dirty="0" smtClean="0"/>
              <a:t>th</a:t>
            </a:r>
            <a:r>
              <a:rPr lang="en-US" altLang="en-US" sz="1800" b="1" dirty="0" smtClean="0"/>
              <a:t>  Board meeting together since both will require Board Approval. </a:t>
            </a:r>
            <a:endParaRPr lang="en-US" altLang="en-US" sz="1800" dirty="0" smtClean="0"/>
          </a:p>
          <a:p>
            <a:pPr lvl="2">
              <a:defRPr/>
            </a:pPr>
            <a:endParaRPr lang="en-US" altLang="en-US" sz="1900" b="1" dirty="0" smtClean="0">
              <a:solidFill>
                <a:srgbClr val="C00000"/>
              </a:solidFill>
            </a:endParaRPr>
          </a:p>
          <a:p>
            <a:pPr marL="657225" lvl="2" indent="0">
              <a:buFont typeface="Wingdings 2" panose="05020102010507070707" pitchFamily="18" charset="2"/>
              <a:buNone/>
              <a:defRPr/>
            </a:pPr>
            <a:endParaRPr lang="en-US" altLang="en-US" sz="1600" dirty="0" smtClean="0"/>
          </a:p>
          <a:p>
            <a:pPr lvl="2">
              <a:defRPr/>
            </a:pPr>
            <a:endParaRPr lang="en-US" altLang="en-US" sz="1600" dirty="0" smtClean="0"/>
          </a:p>
          <a:p>
            <a:pPr lvl="2">
              <a:defRPr/>
            </a:pPr>
            <a:endParaRPr lang="en-US" altLang="en-US" sz="2000" dirty="0" smtClean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August 25,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 smtClean="0"/>
              <a:t>RMS </a:t>
            </a:r>
            <a:r>
              <a:rPr lang="en-US" dirty="0"/>
              <a:t>Update to </a:t>
            </a:r>
            <a:r>
              <a:rPr lang="en-US" dirty="0" smtClean="0"/>
              <a:t>TAC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AB48CFF-EFDB-4014-87E8-D3D71EE6B19F}" type="slidenum">
              <a:rPr lang="en-US" altLang="en-US">
                <a:solidFill>
                  <a:srgbClr val="B5A788"/>
                </a:solidFill>
              </a:rPr>
              <a:pPr eaLnBrk="1" hangingPunct="1"/>
              <a:t>2</a:t>
            </a:fld>
            <a:endParaRPr lang="en-US" altLang="en-US" dirty="0">
              <a:solidFill>
                <a:srgbClr val="B5A78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791450" cy="838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b="1" dirty="0" smtClean="0"/>
              <a:t>8/2/16 RMS </a:t>
            </a:r>
            <a:r>
              <a:rPr lang="en-US" sz="3600" b="1" dirty="0"/>
              <a:t>Voting Conducted</a:t>
            </a:r>
            <a:r>
              <a:rPr lang="en-US" sz="3600" b="1" dirty="0" smtClean="0"/>
              <a:t>: </a:t>
            </a:r>
            <a:endParaRPr lang="en-US" sz="3600" b="1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914400" y="838200"/>
            <a:ext cx="8229600" cy="5486400"/>
          </a:xfrm>
        </p:spPr>
        <p:txBody>
          <a:bodyPr/>
          <a:lstStyle/>
          <a:p>
            <a:r>
              <a:rPr lang="en-US" altLang="en-US" sz="2000" b="1" dirty="0" smtClean="0"/>
              <a:t>NPRR778 and RMGRR139, Modifications to Date Changes and Cancellations</a:t>
            </a:r>
            <a:r>
              <a:rPr lang="en-US" altLang="en-US" sz="2000" dirty="0" smtClean="0"/>
              <a:t>:  </a:t>
            </a:r>
          </a:p>
          <a:p>
            <a:pPr lvl="1"/>
            <a:r>
              <a:rPr lang="en-US" altLang="en-US" sz="1800" dirty="0" smtClean="0"/>
              <a:t>This Nodal Protocol Revision Request (NPRR) and Retail Market Guide Revision Request (RMGRR) modifies the evaluation window for date changes and cancellations currently performed by ERCOT systems; and removes the one Retail Business Day evaluation window for date changes and cancellations in order to replace manual processes with transactional solutions..</a:t>
            </a:r>
          </a:p>
          <a:p>
            <a:pPr lvl="2"/>
            <a:r>
              <a:rPr lang="en-US" altLang="en-US" sz="1600" b="1" dirty="0" smtClean="0"/>
              <a:t>6/7/16 RMS NPRR778 and RMGRR139 Language Review (Vote)</a:t>
            </a:r>
            <a:r>
              <a:rPr lang="en-US" altLang="en-US" sz="1600" dirty="0" smtClean="0"/>
              <a:t>: </a:t>
            </a:r>
            <a:r>
              <a:rPr lang="en-US" altLang="en-US" sz="1600" b="1" dirty="0" smtClean="0"/>
              <a:t> </a:t>
            </a:r>
          </a:p>
          <a:p>
            <a:pPr lvl="3"/>
            <a:r>
              <a:rPr lang="en-US" altLang="en-US" sz="1500" dirty="0" smtClean="0"/>
              <a:t>RMS voted Unanimously to  “Endorse” NPRR778 and </a:t>
            </a:r>
          </a:p>
          <a:p>
            <a:pPr lvl="3"/>
            <a:r>
              <a:rPr lang="en-US" altLang="en-US" sz="1500" dirty="0" smtClean="0"/>
              <a:t>Unanimously “Approved” RMGRR139. </a:t>
            </a:r>
          </a:p>
          <a:p>
            <a:pPr lvl="2"/>
            <a:r>
              <a:rPr lang="en-US" altLang="en-US" sz="1600" b="1" dirty="0" smtClean="0"/>
              <a:t>8/2/16 RMS NPRR778 and RMGRR139 Impact Analysis Review (Vote)</a:t>
            </a:r>
            <a:r>
              <a:rPr lang="en-US" altLang="en-US" sz="1600" dirty="0" smtClean="0"/>
              <a:t>:   </a:t>
            </a:r>
          </a:p>
          <a:p>
            <a:pPr lvl="3"/>
            <a:r>
              <a:rPr lang="en-US" altLang="en-US" sz="1600" b="1" dirty="0" smtClean="0">
                <a:solidFill>
                  <a:srgbClr val="C00000"/>
                </a:solidFill>
              </a:rPr>
              <a:t>Unanimously Endorsed NPRR778 with a 2016 Priority and Rank of 1700 </a:t>
            </a:r>
          </a:p>
          <a:p>
            <a:pPr lvl="3"/>
            <a:r>
              <a:rPr lang="en-US" altLang="en-US" sz="1600" b="1" dirty="0" smtClean="0">
                <a:solidFill>
                  <a:srgbClr val="C00000"/>
                </a:solidFill>
              </a:rPr>
              <a:t>Unanimously  Approved RMGRR139</a:t>
            </a:r>
            <a:r>
              <a:rPr lang="en-US" altLang="en-US" sz="1600" dirty="0" smtClean="0"/>
              <a:t> </a:t>
            </a:r>
            <a:r>
              <a:rPr lang="en-US" altLang="en-US" sz="1600" b="1" dirty="0" smtClean="0">
                <a:solidFill>
                  <a:srgbClr val="C00000"/>
                </a:solidFill>
              </a:rPr>
              <a:t>with TX SET’s 6/28/16 Comments</a:t>
            </a:r>
            <a:r>
              <a:rPr lang="en-US" altLang="en-US" sz="1600" dirty="0" smtClean="0"/>
              <a:t>.</a:t>
            </a:r>
          </a:p>
          <a:p>
            <a:pPr lvl="3"/>
            <a:endParaRPr lang="en-US" altLang="en-US" sz="1600" dirty="0" smtClean="0"/>
          </a:p>
          <a:p>
            <a:pPr lvl="2"/>
            <a:r>
              <a:rPr lang="en-US" altLang="en-US" sz="1800" b="1" dirty="0" smtClean="0"/>
              <a:t>RMS Recommends that  TAC “</a:t>
            </a:r>
            <a:r>
              <a:rPr lang="en-US" altLang="en-US" sz="1800" b="1" dirty="0" smtClean="0">
                <a:solidFill>
                  <a:srgbClr val="C00000"/>
                </a:solidFill>
              </a:rPr>
              <a:t>Table</a:t>
            </a:r>
            <a:r>
              <a:rPr lang="en-US" altLang="en-US" sz="1800" b="1" dirty="0" smtClean="0"/>
              <a:t>” RMGRR139 awaiting the October 11</a:t>
            </a:r>
            <a:r>
              <a:rPr lang="en-US" altLang="en-US" sz="1800" b="1" baseline="30000" dirty="0" smtClean="0"/>
              <a:t>th</a:t>
            </a:r>
            <a:r>
              <a:rPr lang="en-US" altLang="en-US" sz="1800" b="1" dirty="0" smtClean="0"/>
              <a:t> Board Approval of its associated NPRR778. </a:t>
            </a:r>
            <a:endParaRPr lang="en-US" altLang="en-US" sz="1800" dirty="0" smtClean="0"/>
          </a:p>
          <a:p>
            <a:pPr lvl="2"/>
            <a:endParaRPr lang="en-US" altLang="en-US" sz="1800" dirty="0" smtClean="0"/>
          </a:p>
          <a:p>
            <a:pPr lvl="2"/>
            <a:endParaRPr lang="en-US" altLang="en-US" sz="1600" dirty="0" smtClean="0"/>
          </a:p>
          <a:p>
            <a:endParaRPr lang="en-US" altLang="en-US" sz="1600" dirty="0" smtClean="0"/>
          </a:p>
          <a:p>
            <a:pPr lvl="2"/>
            <a:endParaRPr lang="en-US" altLang="en-US" sz="1600" dirty="0" smtClean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August 25,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 smtClean="0"/>
              <a:t>RMS </a:t>
            </a:r>
            <a:r>
              <a:rPr lang="en-US" dirty="0"/>
              <a:t>Update to </a:t>
            </a:r>
            <a:r>
              <a:rPr lang="en-US" dirty="0" smtClean="0"/>
              <a:t>TAC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2AE4F71-671F-4208-9176-73768DAB934D}" type="slidenum">
              <a:rPr lang="en-US" altLang="en-US">
                <a:solidFill>
                  <a:srgbClr val="B5A788"/>
                </a:solidFill>
              </a:rPr>
              <a:pPr eaLnBrk="1" hangingPunct="1"/>
              <a:t>3</a:t>
            </a:fld>
            <a:endParaRPr lang="en-US" altLang="en-US" dirty="0">
              <a:solidFill>
                <a:srgbClr val="B5A78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791450" cy="838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b="1" dirty="0" smtClean="0"/>
              <a:t>8/2/16 RMS </a:t>
            </a:r>
            <a:r>
              <a:rPr lang="en-US" sz="3600" b="1" dirty="0"/>
              <a:t>Voting Conducted</a:t>
            </a:r>
            <a:r>
              <a:rPr lang="en-US" sz="3600" b="1" dirty="0" smtClean="0"/>
              <a:t>: </a:t>
            </a:r>
            <a:endParaRPr lang="en-US" sz="3600" b="1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914400" y="762000"/>
            <a:ext cx="8229600" cy="5486400"/>
          </a:xfrm>
        </p:spPr>
        <p:txBody>
          <a:bodyPr/>
          <a:lstStyle/>
          <a:p>
            <a:endParaRPr lang="en-US" altLang="en-US" sz="2000" b="1" dirty="0" smtClean="0"/>
          </a:p>
          <a:p>
            <a:r>
              <a:rPr lang="en-US" altLang="en-US" sz="2000" b="1" dirty="0" smtClean="0"/>
              <a:t>RMGRR140, Efficiencies for Acquisition Transfer Process:</a:t>
            </a:r>
            <a:endParaRPr lang="en-US" altLang="en-US" sz="2000" dirty="0" smtClean="0"/>
          </a:p>
          <a:p>
            <a:pPr lvl="1"/>
            <a:r>
              <a:rPr lang="en-US" altLang="en-US" sz="1800" dirty="0" smtClean="0"/>
              <a:t>This Retail Market Guide Revision Request (RMGRR) allows ERCOT added flexibility to execute an Acquisition Transfer in an expedited manner in an attempt to prevent a Mass Transition event</a:t>
            </a:r>
          </a:p>
          <a:p>
            <a:pPr lvl="2"/>
            <a:r>
              <a:rPr lang="en-US" altLang="en-US" sz="1600" b="1" dirty="0" smtClean="0"/>
              <a:t>6/7/16 RMS Language Review (Vote):  Unanimously “Approved”  </a:t>
            </a:r>
          </a:p>
          <a:p>
            <a:pPr lvl="2"/>
            <a:r>
              <a:rPr lang="en-US" altLang="en-US" sz="1600" b="1" dirty="0" smtClean="0"/>
              <a:t>8/2/16 RMS Impact Analysis Review (Vote)</a:t>
            </a:r>
            <a:r>
              <a:rPr lang="en-US" altLang="en-US" sz="1600" dirty="0" smtClean="0"/>
              <a:t>:   </a:t>
            </a:r>
            <a:r>
              <a:rPr lang="en-US" altLang="en-US" sz="1600" b="1" dirty="0" smtClean="0">
                <a:solidFill>
                  <a:srgbClr val="C00000"/>
                </a:solidFill>
              </a:rPr>
              <a:t>Unanimously Approved</a:t>
            </a:r>
            <a:endParaRPr lang="en-US" altLang="en-US" sz="1600" dirty="0" smtClean="0"/>
          </a:p>
          <a:p>
            <a:endParaRPr lang="en-US" altLang="en-US" sz="1600" dirty="0" smtClean="0"/>
          </a:p>
          <a:p>
            <a:r>
              <a:rPr lang="en-US" altLang="en-US" sz="2000" b="1" dirty="0" smtClean="0"/>
              <a:t>RMGRR141, Clarifying Procedures for Market Participants During an Extended Unplanned System Outage:</a:t>
            </a:r>
            <a:endParaRPr lang="en-US" altLang="en-US" sz="2000" dirty="0" smtClean="0"/>
          </a:p>
          <a:p>
            <a:pPr lvl="1"/>
            <a:r>
              <a:rPr lang="en-US" altLang="en-US" sz="1800" dirty="0" smtClean="0"/>
              <a:t>This Retail Market Guide Revision Request (RMGRR) clarifies procedures during an extended unplanned system outage.  </a:t>
            </a:r>
          </a:p>
          <a:p>
            <a:pPr lvl="2"/>
            <a:r>
              <a:rPr lang="en-US" altLang="en-US" sz="1600" b="1" dirty="0" smtClean="0"/>
              <a:t>6/7/16  RMS Language Review (Vote):  RMS Unanimously  “Approved”  </a:t>
            </a:r>
          </a:p>
          <a:p>
            <a:pPr lvl="2"/>
            <a:r>
              <a:rPr lang="en-US" altLang="en-US" sz="1600" b="1" dirty="0" smtClean="0"/>
              <a:t>8/2/16 RMS Impact Analysis Review (Vote)</a:t>
            </a:r>
            <a:r>
              <a:rPr lang="en-US" altLang="en-US" sz="1600" dirty="0" smtClean="0"/>
              <a:t>:   </a:t>
            </a:r>
            <a:r>
              <a:rPr lang="en-US" altLang="en-US" sz="1600" b="1" dirty="0" smtClean="0">
                <a:solidFill>
                  <a:srgbClr val="C00000"/>
                </a:solidFill>
              </a:rPr>
              <a:t>Unanimously Approved</a:t>
            </a:r>
            <a:endParaRPr lang="en-US" altLang="en-US" sz="1600" dirty="0" smtClean="0"/>
          </a:p>
          <a:p>
            <a:pPr lvl="2"/>
            <a:endParaRPr lang="en-US" altLang="en-US" sz="2000" dirty="0" smtClean="0">
              <a:solidFill>
                <a:srgbClr val="C00000"/>
              </a:solidFill>
            </a:endParaRPr>
          </a:p>
          <a:p>
            <a:r>
              <a:rPr lang="en-US" altLang="en-US" sz="2000" b="1" dirty="0" smtClean="0"/>
              <a:t>RMS Recommends TAC’s </a:t>
            </a:r>
            <a:r>
              <a:rPr lang="en-US" altLang="en-US" sz="2000" b="1" dirty="0" smtClean="0">
                <a:solidFill>
                  <a:srgbClr val="C00000"/>
                </a:solidFill>
              </a:rPr>
              <a:t>Approval </a:t>
            </a:r>
            <a:r>
              <a:rPr lang="en-US" altLang="en-US" sz="2000" b="1" dirty="0" smtClean="0"/>
              <a:t>of RMGRR140 &amp; RMGRR141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August 25,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 smtClean="0"/>
              <a:t>RMS </a:t>
            </a:r>
            <a:r>
              <a:rPr lang="en-US" dirty="0"/>
              <a:t>Update to </a:t>
            </a:r>
            <a:r>
              <a:rPr lang="en-US" dirty="0" smtClean="0"/>
              <a:t>TAC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BEE9272-AEB4-4BA3-B335-EA0F8DA1F8A1}" type="slidenum">
              <a:rPr lang="en-US" altLang="en-US">
                <a:solidFill>
                  <a:srgbClr val="B5A788"/>
                </a:solidFill>
              </a:rPr>
              <a:pPr eaLnBrk="1" hangingPunct="1"/>
              <a:t>4</a:t>
            </a:fld>
            <a:endParaRPr lang="en-US" altLang="en-US" dirty="0">
              <a:solidFill>
                <a:srgbClr val="B5A78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791450" cy="838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b="1" dirty="0" smtClean="0"/>
              <a:t>8/2/16 RMS </a:t>
            </a:r>
            <a:r>
              <a:rPr lang="en-US" sz="3600" b="1" dirty="0"/>
              <a:t>Voting Conducted</a:t>
            </a:r>
            <a:r>
              <a:rPr lang="en-US" sz="3600" b="1" dirty="0" smtClean="0"/>
              <a:t>: </a:t>
            </a:r>
            <a:endParaRPr lang="en-US" sz="3600" b="1" dirty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914400" y="762000"/>
            <a:ext cx="8229600" cy="5486400"/>
          </a:xfrm>
        </p:spPr>
        <p:txBody>
          <a:bodyPr/>
          <a:lstStyle/>
          <a:p>
            <a:r>
              <a:rPr lang="en-US" altLang="en-US" sz="2000" b="1" dirty="0" smtClean="0"/>
              <a:t>TX SET Change Control 804: Add a new SAC04 code of "MSC056" for Deferred Cost Recovery Charge (Vote)</a:t>
            </a:r>
            <a:endParaRPr lang="en-US" altLang="en-US" sz="2000" dirty="0" smtClean="0"/>
          </a:p>
          <a:p>
            <a:pPr lvl="1"/>
            <a:r>
              <a:rPr lang="en-US" altLang="en-US" sz="1800" dirty="0" smtClean="0"/>
              <a:t>New SAC04 code with a description of "Deferred Cost Recovery Charge" and identified as "MSC056" to be </a:t>
            </a:r>
            <a:r>
              <a:rPr lang="en-US" altLang="en-US" sz="1800" b="1" u="sng" dirty="0" smtClean="0"/>
              <a:t>utilized by Sharyland</a:t>
            </a:r>
            <a:r>
              <a:rPr lang="en-US" altLang="en-US" sz="1800" dirty="0" smtClean="0"/>
              <a:t> pending approval of their Rate Case.  </a:t>
            </a:r>
          </a:p>
          <a:p>
            <a:pPr lvl="2"/>
            <a:r>
              <a:rPr lang="en-US" altLang="en-US" sz="1600" b="1" dirty="0" smtClean="0"/>
              <a:t>8/2/16 RMS (Vote)</a:t>
            </a:r>
            <a:r>
              <a:rPr lang="en-US" altLang="en-US" sz="1600" dirty="0" smtClean="0"/>
              <a:t>:   </a:t>
            </a:r>
            <a:r>
              <a:rPr lang="en-US" altLang="en-US" sz="1600" b="1" dirty="0" smtClean="0">
                <a:solidFill>
                  <a:srgbClr val="C00000"/>
                </a:solidFill>
              </a:rPr>
              <a:t>Unanimously Approved</a:t>
            </a:r>
            <a:endParaRPr lang="en-US" altLang="en-US" sz="1600" dirty="0" smtClean="0"/>
          </a:p>
          <a:p>
            <a:endParaRPr lang="en-US" altLang="en-US" sz="1600" dirty="0" smtClean="0"/>
          </a:p>
          <a:p>
            <a:r>
              <a:rPr lang="en-US" altLang="en-US" sz="2000" b="1" dirty="0" smtClean="0"/>
              <a:t>Advanced Metering Working Group Procedures (Vote)</a:t>
            </a:r>
            <a:endParaRPr lang="en-US" altLang="en-US" sz="2000" dirty="0" smtClean="0"/>
          </a:p>
          <a:p>
            <a:pPr lvl="1"/>
            <a:r>
              <a:rPr lang="en-US" altLang="en-US" sz="1800" u="sng" dirty="0" smtClean="0">
                <a:hlinkClick r:id="rId3"/>
              </a:rPr>
              <a:t>http://ercot.com/content/wcm/key_documents_lists/77544/09._AMWG_Working_Group_Procedures_040516__2_.doc</a:t>
            </a:r>
            <a:r>
              <a:rPr lang="en-US" altLang="en-US" sz="1800" dirty="0" smtClean="0"/>
              <a:t> </a:t>
            </a:r>
          </a:p>
          <a:p>
            <a:pPr lvl="2"/>
            <a:r>
              <a:rPr lang="en-US" altLang="en-US" sz="1600" b="1" dirty="0" smtClean="0"/>
              <a:t>8/2/16 RMS (Vote)</a:t>
            </a:r>
            <a:r>
              <a:rPr lang="en-US" altLang="en-US" sz="1600" dirty="0" smtClean="0"/>
              <a:t>:   </a:t>
            </a:r>
            <a:r>
              <a:rPr lang="en-US" altLang="en-US" sz="1600" b="1" dirty="0" smtClean="0">
                <a:solidFill>
                  <a:srgbClr val="C00000"/>
                </a:solidFill>
              </a:rPr>
              <a:t>Unanimously Approved</a:t>
            </a:r>
          </a:p>
          <a:p>
            <a:pPr lvl="2"/>
            <a:endParaRPr lang="en-US" altLang="en-US" sz="1600" b="1" dirty="0" smtClean="0">
              <a:solidFill>
                <a:srgbClr val="C00000"/>
              </a:solidFill>
            </a:endParaRPr>
          </a:p>
          <a:p>
            <a:r>
              <a:rPr lang="en-US" altLang="en-US" sz="2000" b="1" dirty="0" smtClean="0"/>
              <a:t>Advanced Metering Working Group (AMWG) Change Request Form (Vote)</a:t>
            </a:r>
            <a:endParaRPr lang="en-US" altLang="en-US" sz="2000" dirty="0" smtClean="0"/>
          </a:p>
          <a:p>
            <a:pPr lvl="1"/>
            <a:r>
              <a:rPr lang="en-US" altLang="en-US" sz="1800" u="sng" dirty="0" smtClean="0">
                <a:hlinkClick r:id="rId4"/>
              </a:rPr>
              <a:t>http://ercot.com/content/wcm/key_documents_lists/77544/09._AMWG_Change_Request_Form_2_Redline__Jan_2016.doc</a:t>
            </a:r>
            <a:r>
              <a:rPr lang="en-US" altLang="en-US" sz="1800" dirty="0" smtClean="0"/>
              <a:t> </a:t>
            </a:r>
          </a:p>
          <a:p>
            <a:pPr lvl="2"/>
            <a:r>
              <a:rPr lang="en-US" altLang="en-US" sz="1600" b="1" dirty="0" smtClean="0"/>
              <a:t>8/2/16 RMS (Vote)</a:t>
            </a:r>
            <a:r>
              <a:rPr lang="en-US" altLang="en-US" sz="1600" dirty="0" smtClean="0"/>
              <a:t>:   </a:t>
            </a:r>
            <a:r>
              <a:rPr lang="en-US" altLang="en-US" sz="1600" b="1" dirty="0" smtClean="0">
                <a:solidFill>
                  <a:srgbClr val="C00000"/>
                </a:solidFill>
              </a:rPr>
              <a:t>Unanimously Approved with RMS’ desktop edits </a:t>
            </a:r>
          </a:p>
          <a:p>
            <a:pPr lvl="1"/>
            <a:endParaRPr lang="en-US" altLang="en-US" sz="1800" dirty="0" smtClean="0"/>
          </a:p>
          <a:p>
            <a:pPr lvl="2"/>
            <a:endParaRPr lang="en-US" altLang="en-US" sz="1600" dirty="0" smtClean="0"/>
          </a:p>
          <a:p>
            <a:pPr lvl="2"/>
            <a:endParaRPr lang="en-US" altLang="en-US" sz="2000" dirty="0" smtClean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August 25,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 smtClean="0"/>
              <a:t>RMS </a:t>
            </a:r>
            <a:r>
              <a:rPr lang="en-US" dirty="0"/>
              <a:t>Update to </a:t>
            </a:r>
            <a:r>
              <a:rPr lang="en-US" dirty="0" smtClean="0"/>
              <a:t>TAC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6A9E26F-2EF5-4D23-9092-43002FB3EA57}" type="slidenum">
              <a:rPr lang="en-US" altLang="en-US">
                <a:solidFill>
                  <a:srgbClr val="B5A788"/>
                </a:solidFill>
              </a:rPr>
              <a:pPr eaLnBrk="1" hangingPunct="1"/>
              <a:t>5</a:t>
            </a:fld>
            <a:endParaRPr lang="en-US" altLang="en-US" dirty="0">
              <a:solidFill>
                <a:srgbClr val="B5A78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791450" cy="838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b="1" dirty="0" smtClean="0"/>
              <a:t>8/2/16 RMS </a:t>
            </a:r>
            <a:r>
              <a:rPr lang="en-US" sz="3600" b="1" dirty="0"/>
              <a:t>Voting Conducted</a:t>
            </a:r>
            <a:r>
              <a:rPr lang="en-US" sz="3600" b="1" dirty="0" smtClean="0"/>
              <a:t>: </a:t>
            </a:r>
            <a:endParaRPr lang="en-US" sz="3600" b="1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914400" y="762000"/>
            <a:ext cx="8229600" cy="5486400"/>
          </a:xfrm>
        </p:spPr>
        <p:txBody>
          <a:bodyPr/>
          <a:lstStyle/>
          <a:p>
            <a:endParaRPr lang="en-US" altLang="en-US" sz="2000" b="1" dirty="0" smtClean="0"/>
          </a:p>
          <a:p>
            <a:r>
              <a:rPr lang="en-US" altLang="en-US" sz="2000" b="1" dirty="0" smtClean="0"/>
              <a:t>Retail Market IT Services Service Level Agreement (SLA) Revisions (Vote)</a:t>
            </a:r>
            <a:endParaRPr lang="en-US" altLang="en-US" sz="2000" dirty="0" smtClean="0"/>
          </a:p>
          <a:p>
            <a:pPr lvl="1"/>
            <a:r>
              <a:rPr lang="en-US" altLang="en-US" sz="1800" u="sng" dirty="0" smtClean="0">
                <a:hlinkClick r:id="rId3"/>
              </a:rPr>
              <a:t>http://ercot.com/content/wcm/key_documents_lists/77544/10._Retail_SLA_2016_Update_Draft_1.doc</a:t>
            </a:r>
            <a:r>
              <a:rPr lang="en-US" altLang="en-US" sz="1800" dirty="0" smtClean="0"/>
              <a:t> </a:t>
            </a:r>
          </a:p>
          <a:p>
            <a:pPr lvl="2"/>
            <a:r>
              <a:rPr lang="en-US" altLang="en-US" sz="1800" dirty="0" smtClean="0"/>
              <a:t>Updated Section 2.2.2  by Adding Target “Service Level Objectives” (SLO) chart for MarkeTrak System Performance Monitoring and Monthly Reporting of: </a:t>
            </a:r>
          </a:p>
          <a:p>
            <a:pPr lvl="3"/>
            <a:r>
              <a:rPr lang="en-US" altLang="en-US" sz="1600" dirty="0" smtClean="0"/>
              <a:t>API Query Detail </a:t>
            </a:r>
          </a:p>
          <a:p>
            <a:pPr lvl="3"/>
            <a:r>
              <a:rPr lang="en-US" altLang="en-US" sz="1600" dirty="0" smtClean="0"/>
              <a:t>API  Query List </a:t>
            </a:r>
          </a:p>
          <a:p>
            <a:pPr lvl="3"/>
            <a:r>
              <a:rPr lang="en-US" altLang="en-US" sz="1600" dirty="0" smtClean="0"/>
              <a:t>API Update </a:t>
            </a:r>
          </a:p>
          <a:p>
            <a:pPr lvl="3"/>
            <a:r>
              <a:rPr lang="en-US" altLang="en-US" sz="1600" dirty="0" smtClean="0"/>
              <a:t>GUI </a:t>
            </a:r>
          </a:p>
          <a:p>
            <a:pPr lvl="3"/>
            <a:r>
              <a:rPr lang="en-US" altLang="en-US" sz="1600" dirty="0" smtClean="0"/>
              <a:t>Average Availability </a:t>
            </a:r>
          </a:p>
          <a:p>
            <a:pPr lvl="2"/>
            <a:r>
              <a:rPr lang="en-US" altLang="en-US" sz="1800" dirty="0" smtClean="0"/>
              <a:t>General revisions completed to include ERCOT’s new logo throughout SLA documentation</a:t>
            </a:r>
          </a:p>
          <a:p>
            <a:pPr lvl="1"/>
            <a:r>
              <a:rPr lang="en-US" altLang="en-US" sz="1800" b="1" dirty="0" smtClean="0"/>
              <a:t>8/2/16 RMS (Vote)</a:t>
            </a:r>
            <a:r>
              <a:rPr lang="en-US" altLang="en-US" sz="1800" dirty="0" smtClean="0"/>
              <a:t>:   </a:t>
            </a:r>
            <a:r>
              <a:rPr lang="en-US" altLang="en-US" sz="1800" b="1" dirty="0" smtClean="0">
                <a:solidFill>
                  <a:srgbClr val="C00000"/>
                </a:solidFill>
              </a:rPr>
              <a:t>Unanimously Approved</a:t>
            </a:r>
            <a:endParaRPr lang="en-US" altLang="en-US" sz="1800" dirty="0" smtClean="0"/>
          </a:p>
          <a:p>
            <a:endParaRPr lang="en-US" altLang="en-US" sz="1600" dirty="0" smtClean="0"/>
          </a:p>
          <a:p>
            <a:pPr lvl="1"/>
            <a:endParaRPr lang="en-US" altLang="en-US" sz="1800" dirty="0" smtClean="0"/>
          </a:p>
          <a:p>
            <a:pPr lvl="2"/>
            <a:endParaRPr lang="en-US" altLang="en-US" sz="1600" dirty="0" smtClean="0"/>
          </a:p>
          <a:p>
            <a:pPr lvl="2"/>
            <a:endParaRPr lang="en-US" altLang="en-US" sz="2000" dirty="0" smtClean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August 2,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 smtClean="0"/>
              <a:t>RMS </a:t>
            </a:r>
            <a:r>
              <a:rPr lang="en-US" dirty="0"/>
              <a:t>Update to </a:t>
            </a:r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4B97A83-F4CF-4CFC-A5EC-5CAA1B137AB9}" type="slidenum">
              <a:rPr lang="en-US" altLang="en-US">
                <a:solidFill>
                  <a:srgbClr val="B5A788"/>
                </a:solidFill>
              </a:rPr>
              <a:pPr eaLnBrk="1" hangingPunct="1"/>
              <a:t>6</a:t>
            </a:fld>
            <a:endParaRPr lang="en-US" altLang="en-US" dirty="0">
              <a:solidFill>
                <a:srgbClr val="B5A78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791450" cy="838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b="1" dirty="0" smtClean="0"/>
              <a:t>8/2/16 Retail Updates &amp; Discussion   </a:t>
            </a:r>
            <a:endParaRPr lang="en-US" sz="3600" b="1" dirty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914400" y="762000"/>
            <a:ext cx="8229600" cy="5486400"/>
          </a:xfrm>
        </p:spPr>
        <p:txBody>
          <a:bodyPr/>
          <a:lstStyle/>
          <a:p>
            <a:r>
              <a:rPr lang="en-US" altLang="en-US" sz="2000" b="1" dirty="0" smtClean="0"/>
              <a:t>July 19, 2016 and July 22, 2016 Retail Outage Report</a:t>
            </a:r>
          </a:p>
          <a:p>
            <a:pPr lvl="1"/>
            <a:r>
              <a:rPr lang="en-US" altLang="en-US" sz="1800" b="1" dirty="0" smtClean="0"/>
              <a:t>07/19/16 – Electronic Data Interchange (EDI) Issue</a:t>
            </a:r>
          </a:p>
          <a:p>
            <a:pPr lvl="4"/>
            <a:r>
              <a:rPr lang="en-US" altLang="en-US" sz="1600" dirty="0" smtClean="0"/>
              <a:t>Time:  10:58 AM – 3:16 PM </a:t>
            </a:r>
          </a:p>
          <a:p>
            <a:pPr lvl="1"/>
            <a:r>
              <a:rPr lang="en-US" altLang="en-US" sz="1800" b="1" dirty="0" smtClean="0"/>
              <a:t>07/22/16 – Electronic Data Interchange (EDI) Issue</a:t>
            </a:r>
          </a:p>
          <a:p>
            <a:pPr lvl="4"/>
            <a:r>
              <a:rPr lang="en-US" altLang="en-US" sz="1600" dirty="0" smtClean="0"/>
              <a:t>Time:  2:17 PM – 3:08 PM</a:t>
            </a:r>
          </a:p>
          <a:p>
            <a:pPr lvl="4"/>
            <a:endParaRPr lang="en-US" altLang="en-US" sz="1600" dirty="0" smtClean="0"/>
          </a:p>
          <a:p>
            <a:r>
              <a:rPr lang="en-US" altLang="en-US" sz="2000" b="1" dirty="0" smtClean="0"/>
              <a:t>Flights 0616 and 1016 Updates: </a:t>
            </a:r>
            <a:endParaRPr lang="en-US" altLang="en-US" sz="2000" dirty="0" smtClean="0"/>
          </a:p>
          <a:p>
            <a:pPr lvl="1"/>
            <a:r>
              <a:rPr lang="en-US" altLang="en-US" sz="1800" b="1" dirty="0" smtClean="0"/>
              <a:t>Flight 0616 – </a:t>
            </a:r>
            <a:r>
              <a:rPr lang="en-US" altLang="en-US" sz="1800" b="1" i="1" dirty="0" smtClean="0"/>
              <a:t>100% Complete </a:t>
            </a:r>
          </a:p>
          <a:p>
            <a:pPr lvl="1"/>
            <a:r>
              <a:rPr lang="en-US" altLang="en-US" sz="1800" b="1" dirty="0" smtClean="0"/>
              <a:t>Flight 1016 signup begins 09/07/16</a:t>
            </a:r>
          </a:p>
          <a:p>
            <a:pPr lvl="1"/>
            <a:r>
              <a:rPr lang="en-US" altLang="en-US" sz="1800" dirty="0" smtClean="0"/>
              <a:t>Flight 1016 signup deadline is 09/14/16 (Adhoc, 10/21/16 for Current MPs Only, </a:t>
            </a:r>
            <a:r>
              <a:rPr lang="en-US" altLang="en-US" sz="1800" i="1" dirty="0" smtClean="0"/>
              <a:t>subject to Flight Administrator and TDSPs’ Approval</a:t>
            </a:r>
            <a:r>
              <a:rPr lang="en-US" altLang="en-US" sz="1800" dirty="0" smtClean="0"/>
              <a:t>)</a:t>
            </a:r>
          </a:p>
          <a:p>
            <a:pPr lvl="1"/>
            <a:r>
              <a:rPr lang="en-US" altLang="en-US" sz="1800" dirty="0" smtClean="0"/>
              <a:t>Flight 1016 is scheduled to conclude on 10/21/16 (Contingency/Adhoc Period until 11/18/16)</a:t>
            </a:r>
            <a:endParaRPr lang="en-US" altLang="en-US" sz="1400" dirty="0" smtClean="0"/>
          </a:p>
          <a:p>
            <a:pPr lvl="1"/>
            <a:endParaRPr lang="en-US" altLang="en-US" sz="1800" dirty="0" smtClean="0"/>
          </a:p>
          <a:p>
            <a:r>
              <a:rPr lang="en-US" altLang="en-US" sz="1800" b="1" dirty="0" smtClean="0"/>
              <a:t>Q1 2016 Performance Measures Reporting</a:t>
            </a:r>
          </a:p>
          <a:p>
            <a:pPr lvl="1"/>
            <a:r>
              <a:rPr lang="en-US" altLang="en-US" sz="1600" u="sng" dirty="0" smtClean="0">
                <a:hlinkClick r:id="rId3"/>
              </a:rPr>
              <a:t>http://ercot.com/content/wcm/key_documents_lists/81456/RMS_1Q_2016_PM_Comparison.pptx</a:t>
            </a:r>
            <a:endParaRPr lang="en-US" altLang="en-US" sz="1600" u="sng" dirty="0" smtClean="0"/>
          </a:p>
          <a:p>
            <a:pPr lvl="4"/>
            <a:endParaRPr lang="en-US" altLang="en-US" sz="1800" dirty="0" smtClean="0"/>
          </a:p>
          <a:p>
            <a:pPr lvl="4"/>
            <a:endParaRPr lang="en-US" altLang="en-US" sz="1800" dirty="0" smtClean="0"/>
          </a:p>
          <a:p>
            <a:pPr lvl="4"/>
            <a:endParaRPr lang="en-US" altLang="en-US" sz="1800" dirty="0" smtClean="0"/>
          </a:p>
          <a:p>
            <a:pPr lvl="2"/>
            <a:endParaRPr lang="en-US" altLang="en-US" sz="1600" b="1" dirty="0" smtClean="0"/>
          </a:p>
          <a:p>
            <a:pPr lvl="1"/>
            <a:endParaRPr lang="en-US" altLang="en-US" sz="2000" b="1" dirty="0" smtClean="0"/>
          </a:p>
          <a:p>
            <a:endParaRPr lang="en-US" altLang="en-US" sz="1600" dirty="0" smtClean="0"/>
          </a:p>
          <a:p>
            <a:pPr lvl="1"/>
            <a:endParaRPr lang="en-US" altLang="en-US" sz="1800" dirty="0" smtClean="0"/>
          </a:p>
          <a:p>
            <a:pPr lvl="2"/>
            <a:endParaRPr lang="en-US" altLang="en-US" sz="1600" dirty="0" smtClean="0"/>
          </a:p>
          <a:p>
            <a:pPr lvl="2"/>
            <a:endParaRPr lang="en-US" altLang="en-US" sz="2000" dirty="0" smtClean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August 2,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 smtClean="0"/>
              <a:t>RMS </a:t>
            </a:r>
            <a:r>
              <a:rPr lang="en-US" dirty="0"/>
              <a:t>Update to </a:t>
            </a:r>
            <a:r>
              <a:rPr lang="en-US" dirty="0" smtClean="0"/>
              <a:t>COPS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46F9FBF-D548-4200-97CB-18DFA22798D4}" type="slidenum">
              <a:rPr lang="en-US" altLang="en-US">
                <a:solidFill>
                  <a:srgbClr val="B5A788"/>
                </a:solidFill>
              </a:rPr>
              <a:pPr eaLnBrk="1" hangingPunct="1"/>
              <a:t>7</a:t>
            </a:fld>
            <a:endParaRPr lang="en-US" altLang="en-US" dirty="0">
              <a:solidFill>
                <a:srgbClr val="B5A78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791450" cy="838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b="1" dirty="0" smtClean="0"/>
              <a:t>8/2/16 Retail Updates &amp; Discussion  </a:t>
            </a:r>
            <a:endParaRPr lang="en-US" sz="3600" b="1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914400" y="685800"/>
            <a:ext cx="8229600" cy="5486400"/>
          </a:xfrm>
        </p:spPr>
        <p:txBody>
          <a:bodyPr/>
          <a:lstStyle/>
          <a:p>
            <a:endParaRPr lang="en-US" altLang="en-US" sz="1800" b="1" dirty="0" smtClean="0"/>
          </a:p>
          <a:p>
            <a:r>
              <a:rPr lang="en-US" altLang="en-US" sz="1800" b="1" dirty="0" smtClean="0"/>
              <a:t>2016 Price Responsive Load/Retail Demand Response Snapshot Request</a:t>
            </a:r>
          </a:p>
          <a:p>
            <a:pPr lvl="1"/>
            <a:r>
              <a:rPr lang="en-US" altLang="en-US" sz="1600" u="sng" dirty="0" smtClean="0">
                <a:hlinkClick r:id="rId4"/>
              </a:rPr>
              <a:t>http://ercot.com/content/wcm/key_documents_lists/77544/14._RMS_Aug2016_PriceResponsiveLoadERCOT_Updated080216.pdf</a:t>
            </a:r>
            <a:r>
              <a:rPr lang="en-US" altLang="en-US" sz="1600" u="sng" dirty="0" smtClean="0"/>
              <a:t> </a:t>
            </a:r>
          </a:p>
          <a:p>
            <a:pPr lvl="1"/>
            <a:endParaRPr lang="en-US" altLang="en-US" sz="1600" u="sng" dirty="0" smtClean="0"/>
          </a:p>
          <a:p>
            <a:r>
              <a:rPr lang="en-US" altLang="en-US" sz="1800" b="1" dirty="0" smtClean="0"/>
              <a:t>Market Continuity WG Assignments Discussion</a:t>
            </a:r>
          </a:p>
          <a:p>
            <a:pPr lvl="2"/>
            <a:r>
              <a:rPr lang="en-US" altLang="en-US" sz="1600" u="sng" dirty="0" smtClean="0">
                <a:hlinkClick r:id="rId5"/>
              </a:rPr>
              <a:t>http://ercot.com/content/wcm/key_documents_lists/77677/05._MarketContinuity_Issues_TAC052616_v3.pptx</a:t>
            </a:r>
            <a:r>
              <a:rPr lang="en-US" altLang="en-US" sz="1600" dirty="0" smtClean="0"/>
              <a:t> </a:t>
            </a:r>
          </a:p>
          <a:p>
            <a:pPr lvl="2"/>
            <a:r>
              <a:rPr lang="en-US" altLang="en-US" sz="1600" b="1" dirty="0" smtClean="0"/>
              <a:t>Action Item</a:t>
            </a:r>
            <a:r>
              <a:rPr lang="en-US" altLang="en-US" sz="1600" dirty="0" smtClean="0"/>
              <a:t>:  TX SET/TDTMS and AMWG met on August 18</a:t>
            </a:r>
            <a:r>
              <a:rPr lang="en-US" altLang="en-US" sz="1600" baseline="30000" dirty="0" smtClean="0"/>
              <a:t>th</a:t>
            </a:r>
            <a:r>
              <a:rPr lang="en-US" altLang="en-US" sz="1600" dirty="0" smtClean="0"/>
              <a:t> to discuss Market Continuity assignments and to develop recommendations to RMS.   </a:t>
            </a:r>
          </a:p>
          <a:p>
            <a:pPr lvl="2"/>
            <a:endParaRPr lang="en-US" altLang="en-US" sz="1600" dirty="0" smtClean="0"/>
          </a:p>
          <a:p>
            <a:r>
              <a:rPr lang="en-US" altLang="en-US" sz="1800" b="1" dirty="0" smtClean="0"/>
              <a:t>AMWG’s Report of ERCOT’s AMSR vs. 867 Cycle Read Analysis:   </a:t>
            </a:r>
          </a:p>
          <a:p>
            <a:pPr lvl="2"/>
            <a:endParaRPr lang="en-US" altLang="en-US" sz="1600" dirty="0" smtClean="0"/>
          </a:p>
          <a:p>
            <a:endParaRPr lang="en-US" altLang="en-US" sz="1800" b="1" dirty="0" smtClean="0"/>
          </a:p>
          <a:p>
            <a:r>
              <a:rPr lang="en-US" altLang="en-US" sz="1800" b="1" dirty="0" smtClean="0"/>
              <a:t>SMT Planned Maintenance Successfully Completed: </a:t>
            </a:r>
          </a:p>
          <a:p>
            <a:pPr lvl="1"/>
            <a:r>
              <a:rPr lang="en-US" altLang="en-US" sz="1600" dirty="0" smtClean="0"/>
              <a:t>Conducted on Saturday 8/6 12:01 A.M until 6:00 A.M. CST.  </a:t>
            </a:r>
          </a:p>
          <a:p>
            <a:pPr lvl="2"/>
            <a:r>
              <a:rPr lang="en-US" altLang="en-US" sz="1400" dirty="0" smtClean="0"/>
              <a:t>Required an Outage of the SMT services including the Portal Website,  APIs, HAN and ODR</a:t>
            </a:r>
          </a:p>
          <a:p>
            <a:pPr lvl="1"/>
            <a:endParaRPr lang="en-US" altLang="en-US" sz="1600" dirty="0" smtClean="0"/>
          </a:p>
          <a:p>
            <a:pPr lvl="1"/>
            <a:endParaRPr lang="en-US" altLang="en-US" sz="1600" dirty="0" smtClean="0"/>
          </a:p>
          <a:p>
            <a:pPr lvl="1"/>
            <a:endParaRPr lang="en-US" altLang="en-US" sz="1200" dirty="0" smtClean="0"/>
          </a:p>
          <a:p>
            <a:pPr lvl="4"/>
            <a:endParaRPr lang="en-US" altLang="en-US" sz="1800" i="1" dirty="0" smtClean="0"/>
          </a:p>
          <a:p>
            <a:pPr lvl="4"/>
            <a:endParaRPr lang="en-US" altLang="en-US" sz="1800" dirty="0" smtClean="0"/>
          </a:p>
          <a:p>
            <a:pPr lvl="4"/>
            <a:endParaRPr lang="en-US" altLang="en-US" sz="1800" dirty="0" smtClean="0"/>
          </a:p>
          <a:p>
            <a:pPr lvl="2"/>
            <a:endParaRPr lang="en-US" altLang="en-US" sz="1600" b="1" dirty="0" smtClean="0"/>
          </a:p>
          <a:p>
            <a:pPr lvl="1"/>
            <a:endParaRPr lang="en-US" altLang="en-US" sz="2000" b="1" dirty="0" smtClean="0"/>
          </a:p>
          <a:p>
            <a:endParaRPr lang="en-US" altLang="en-US" sz="1600" dirty="0" smtClean="0"/>
          </a:p>
          <a:p>
            <a:pPr lvl="1"/>
            <a:endParaRPr lang="en-US" altLang="en-US" sz="1800" dirty="0" smtClean="0"/>
          </a:p>
          <a:p>
            <a:pPr lvl="2"/>
            <a:endParaRPr lang="en-US" altLang="en-US" sz="1600" dirty="0" smtClean="0"/>
          </a:p>
          <a:p>
            <a:pPr lvl="2"/>
            <a:endParaRPr lang="en-US" altLang="en-US" sz="2000" dirty="0" smtClean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August 25,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 smtClean="0"/>
              <a:t>RMS </a:t>
            </a:r>
            <a:r>
              <a:rPr lang="en-US" dirty="0"/>
              <a:t>Update to </a:t>
            </a:r>
            <a:r>
              <a:rPr lang="en-US" dirty="0" smtClean="0"/>
              <a:t>TAC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AFE87BD-4776-4DE1-84AA-B17EDD14A22C}" type="slidenum">
              <a:rPr lang="en-US" altLang="en-US">
                <a:solidFill>
                  <a:srgbClr val="B5A788"/>
                </a:solidFill>
              </a:rPr>
              <a:pPr eaLnBrk="1" hangingPunct="1"/>
              <a:t>8</a:t>
            </a:fld>
            <a:endParaRPr lang="en-US" altLang="en-US" dirty="0">
              <a:solidFill>
                <a:srgbClr val="B5A788"/>
              </a:solidFill>
            </a:endParaRPr>
          </a:p>
        </p:txBody>
      </p:sp>
      <p:graphicFrame>
        <p:nvGraphicFramePr>
          <p:cNvPr id="15367" name="Object 2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6188109"/>
              </p:ext>
            </p:extLst>
          </p:nvPr>
        </p:nvGraphicFramePr>
        <p:xfrm>
          <a:off x="4495800" y="4343400"/>
          <a:ext cx="733425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3" name="Presentation" showAsIcon="1" r:id="rId6" imgW="914400" imgH="771480" progId="PowerPoint.Show.12">
                  <p:embed/>
                </p:oleObj>
              </mc:Choice>
              <mc:Fallback>
                <p:oleObj name="Presentation" showAsIcon="1" r:id="rId6" imgW="914400" imgH="771480" progId="PowerPoint.Show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4343400"/>
                        <a:ext cx="733425" cy="61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>
          <a:xfrm>
            <a:off x="990600" y="914400"/>
            <a:ext cx="8153400" cy="5334000"/>
          </a:xfrm>
        </p:spPr>
        <p:txBody>
          <a:bodyPr/>
          <a:lstStyle/>
          <a:p>
            <a:r>
              <a:rPr lang="en-US" altLang="en-US" sz="2800" dirty="0" smtClean="0"/>
              <a:t>SMT Help Desk Calls		        </a:t>
            </a:r>
            <a:r>
              <a:rPr lang="en-US" altLang="en-US" sz="2800" b="1" dirty="0" smtClean="0"/>
              <a:t>504</a:t>
            </a:r>
            <a:r>
              <a:rPr lang="en-US" altLang="en-US" sz="2800" dirty="0" smtClean="0"/>
              <a:t> (+203) </a:t>
            </a:r>
          </a:p>
          <a:p>
            <a:endParaRPr lang="en-US" altLang="en-US" sz="2800" dirty="0" smtClean="0"/>
          </a:p>
          <a:p>
            <a:r>
              <a:rPr lang="en-US" altLang="en-US" sz="2800" dirty="0" smtClean="0"/>
              <a:t>SMT Help Desk Tickets	        </a:t>
            </a:r>
            <a:r>
              <a:rPr lang="en-US" altLang="en-US" sz="2800" b="1" dirty="0" smtClean="0"/>
              <a:t>439 </a:t>
            </a:r>
            <a:r>
              <a:rPr lang="en-US" altLang="en-US" sz="2800" dirty="0" smtClean="0"/>
              <a:t>(+163)</a:t>
            </a:r>
          </a:p>
          <a:p>
            <a:pPr lvl="1"/>
            <a:r>
              <a:rPr lang="en-US" altLang="en-US" sz="2400" dirty="0" smtClean="0"/>
              <a:t>Residential =              379 (+153)</a:t>
            </a:r>
          </a:p>
          <a:p>
            <a:pPr lvl="2"/>
            <a:r>
              <a:rPr lang="en-US" altLang="en-US" sz="2000" dirty="0" smtClean="0"/>
              <a:t>GUI access issues =          73  (+ 28) –U/ID and P/W Invalid</a:t>
            </a:r>
          </a:p>
          <a:p>
            <a:pPr lvl="2"/>
            <a:r>
              <a:rPr lang="en-US" altLang="en-US" sz="2000" dirty="0" smtClean="0"/>
              <a:t>Registration issues =       196  (+ 96) – Typo Errors</a:t>
            </a:r>
          </a:p>
          <a:p>
            <a:endParaRPr lang="en-US" altLang="en-US" sz="1200" dirty="0" smtClean="0"/>
          </a:p>
          <a:p>
            <a:r>
              <a:rPr lang="en-US" altLang="en-US" sz="2800" dirty="0" smtClean="0"/>
              <a:t>SMT Registered Users (Res)	      </a:t>
            </a:r>
            <a:r>
              <a:rPr lang="en-US" altLang="en-US" sz="2800" b="1" dirty="0" smtClean="0">
                <a:solidFill>
                  <a:srgbClr val="C00000"/>
                </a:solidFill>
              </a:rPr>
              <a:t>71,096</a:t>
            </a:r>
            <a:r>
              <a:rPr lang="en-US" altLang="en-US" sz="2800" dirty="0" smtClean="0"/>
              <a:t> </a:t>
            </a:r>
            <a:r>
              <a:rPr lang="en-US" altLang="en-US" sz="2800" b="1" dirty="0" smtClean="0"/>
              <a:t>(+  2,010)</a:t>
            </a:r>
          </a:p>
          <a:p>
            <a:r>
              <a:rPr lang="en-US" altLang="en-US" sz="2800" dirty="0" smtClean="0"/>
              <a:t>ESIs in SMT			</a:t>
            </a:r>
            <a:r>
              <a:rPr lang="en-US" altLang="en-US" sz="2800" b="1" dirty="0" smtClean="0"/>
              <a:t> </a:t>
            </a:r>
            <a:r>
              <a:rPr lang="en-US" altLang="en-US" sz="2800" b="1" dirty="0" smtClean="0">
                <a:solidFill>
                  <a:srgbClr val="C00000"/>
                </a:solidFill>
              </a:rPr>
              <a:t>7,179,500</a:t>
            </a:r>
            <a:r>
              <a:rPr lang="en-US" altLang="en-US" sz="2800" b="1" dirty="0" smtClean="0"/>
              <a:t> (+21,757)</a:t>
            </a:r>
          </a:p>
          <a:p>
            <a:r>
              <a:rPr lang="en-US" altLang="en-US" sz="2800" dirty="0" smtClean="0"/>
              <a:t>Active Meters in SMT	          </a:t>
            </a:r>
            <a:r>
              <a:rPr lang="en-US" altLang="en-US" sz="2800" b="1" dirty="0" smtClean="0">
                <a:solidFill>
                  <a:srgbClr val="C00000"/>
                </a:solidFill>
              </a:rPr>
              <a:t>7,113,618</a:t>
            </a:r>
            <a:r>
              <a:rPr lang="en-US" altLang="en-US" sz="2800" dirty="0" smtClean="0">
                <a:solidFill>
                  <a:srgbClr val="C00000"/>
                </a:solidFill>
              </a:rPr>
              <a:t> </a:t>
            </a:r>
            <a:r>
              <a:rPr lang="en-US" altLang="en-US" sz="2800" b="1" dirty="0" smtClean="0"/>
              <a:t>(+22,945</a:t>
            </a:r>
            <a:r>
              <a:rPr lang="en-US" altLang="en-US" b="1" dirty="0" smtClean="0"/>
              <a:t>)</a:t>
            </a:r>
          </a:p>
          <a:p>
            <a:endParaRPr lang="en-US" alt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6800" y="-228600"/>
            <a:ext cx="7867650" cy="1143000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SMT Statistics for June 2016</a:t>
            </a:r>
            <a:endParaRPr lang="en-US" sz="3600" b="1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C32D2E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B65F424-7C2F-411B-9922-B5DF22A889D7}" type="slidenum"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en-US" sz="12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August 25, 2016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 smtClean="0"/>
              <a:t>RMS Update to TAC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18943</TotalTime>
  <Words>1546</Words>
  <Application>Microsoft Office PowerPoint</Application>
  <PresentationFormat>On-screen Show (4:3)</PresentationFormat>
  <Paragraphs>251</Paragraphs>
  <Slides>15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Solstice</vt:lpstr>
      <vt:lpstr>Presentation</vt:lpstr>
      <vt:lpstr>   August 2,  2016 Retail Market Subcommittee (RMS) Update to TAC</vt:lpstr>
      <vt:lpstr>8/2/16 RMS Voting Conducted:</vt:lpstr>
      <vt:lpstr>8/2/16 RMS Voting Conducted: </vt:lpstr>
      <vt:lpstr>8/2/16 RMS Voting Conducted: </vt:lpstr>
      <vt:lpstr>8/2/16 RMS Voting Conducted: </vt:lpstr>
      <vt:lpstr>8/2/16 RMS Voting Conducted: </vt:lpstr>
      <vt:lpstr>8/2/16 Retail Updates &amp; Discussion   </vt:lpstr>
      <vt:lpstr>8/2/16 Retail Updates &amp; Discussion  </vt:lpstr>
      <vt:lpstr>SMT Statistics for June 2016</vt:lpstr>
      <vt:lpstr>SMT Statistics for June 2016</vt:lpstr>
      <vt:lpstr>Retail Workshop</vt:lpstr>
      <vt:lpstr>Retail Workshop</vt:lpstr>
      <vt:lpstr>Retail Workshop</vt:lpstr>
      <vt:lpstr>“Save the Dates”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Bevill, Rob</dc:creator>
  <cp:lastModifiedBy>Kathy Scott </cp:lastModifiedBy>
  <cp:revision>1538</cp:revision>
  <dcterms:created xsi:type="dcterms:W3CDTF">2005-04-21T14:28:35Z</dcterms:created>
  <dcterms:modified xsi:type="dcterms:W3CDTF">2016-08-25T04:30:21Z</dcterms:modified>
</cp:coreProperties>
</file>