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57" r:id="rId7"/>
    <p:sldId id="261" r:id="rId8"/>
    <p:sldId id="273" r:id="rId9"/>
    <p:sldId id="274" r:id="rId10"/>
    <p:sldId id="269" r:id="rId11"/>
    <p:sldId id="275" r:id="rId12"/>
    <p:sldId id="281" r:id="rId13"/>
    <p:sldId id="270" r:id="rId14"/>
    <p:sldId id="277" r:id="rId15"/>
    <p:sldId id="282" r:id="rId16"/>
    <p:sldId id="271" r:id="rId17"/>
    <p:sldId id="280" r:id="rId18"/>
    <p:sldId id="283" r:id="rId19"/>
    <p:sldId id="27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pson, David" initials="TD" lastIdx="8" clrIdx="0">
    <p:extLst>
      <p:ext uri="{19B8F6BF-5375-455C-9EA6-DF929625EA0E}">
        <p15:presenceInfo xmlns:p15="http://schemas.microsoft.com/office/powerpoint/2012/main" userId="S-1-5-21-639947351-343809578-3807592339-46616" providerId="AD"/>
      </p:ext>
    </p:extLst>
  </p:cmAuthor>
  <p:cmAuthor id="2" name="Maggio, Dave" initials="MD" lastIdx="1" clrIdx="1">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356"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176380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957430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972811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105859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063574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2513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603652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193706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591831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48662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046988"/>
          </a:xfrm>
          <a:prstGeom prst="rect">
            <a:avLst/>
          </a:prstGeom>
          <a:noFill/>
        </p:spPr>
        <p:txBody>
          <a:bodyPr wrap="square" rtlCol="0">
            <a:spAutoFit/>
          </a:bodyPr>
          <a:lstStyle/>
          <a:p>
            <a:r>
              <a:rPr lang="en-US" sz="2800" b="1" dirty="0" smtClean="0"/>
              <a:t>Discussion on Recent Reliability Unit Commitment Instructions</a:t>
            </a:r>
            <a:endParaRPr lang="en-US" sz="2800" b="1" dirty="0"/>
          </a:p>
          <a:p>
            <a:endParaRPr lang="en-US" dirty="0" smtClean="0"/>
          </a:p>
          <a:p>
            <a:endParaRPr lang="en-US" dirty="0" smtClean="0"/>
          </a:p>
          <a:p>
            <a:endParaRPr lang="en-US" dirty="0"/>
          </a:p>
          <a:p>
            <a:r>
              <a:rPr lang="en-US" dirty="0" smtClean="0"/>
              <a:t>David Maggio and Chad Thompson</a:t>
            </a:r>
          </a:p>
          <a:p>
            <a:endParaRPr lang="en-US" dirty="0"/>
          </a:p>
          <a:p>
            <a:r>
              <a:rPr lang="en-US" dirty="0" smtClean="0"/>
              <a:t>August </a:t>
            </a:r>
            <a:r>
              <a:rPr lang="en-US" dirty="0" smtClean="0"/>
              <a:t>30</a:t>
            </a:r>
            <a:r>
              <a:rPr lang="en-US" baseline="30000" dirty="0" smtClean="0"/>
              <a:t>th</a:t>
            </a:r>
            <a:r>
              <a:rPr lang="en-US" dirty="0" smtClean="0"/>
              <a:t>,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10</a:t>
            </a:r>
            <a:r>
              <a:rPr lang="en-US" b="1" baseline="30000" dirty="0" smtClean="0">
                <a:solidFill>
                  <a:schemeClr val="accent1"/>
                </a:solidFill>
              </a:rPr>
              <a:t>th</a:t>
            </a:r>
            <a:r>
              <a:rPr lang="en-US" b="1" dirty="0" smtClean="0">
                <a:solidFill>
                  <a:schemeClr val="accent1"/>
                </a:solidFill>
              </a:rPr>
              <a:t>, </a:t>
            </a:r>
            <a:r>
              <a:rPr lang="en-US" dirty="0"/>
              <a:t>2016 – RUC Recommendations</a:t>
            </a:r>
            <a:endParaRPr lang="en-US" b="1" dirty="0">
              <a:solidFill>
                <a:schemeClr val="accent1"/>
              </a:solidFill>
            </a:endParaRPr>
          </a:p>
        </p:txBody>
      </p:sp>
      <p:sp>
        <p:nvSpPr>
          <p:cNvPr id="3" name="Content Placeholder 2"/>
          <p:cNvSpPr>
            <a:spLocks noGrp="1"/>
          </p:cNvSpPr>
          <p:nvPr>
            <p:ph idx="1"/>
          </p:nvPr>
        </p:nvSpPr>
        <p:spPr>
          <a:xfrm>
            <a:off x="304800" y="838200"/>
            <a:ext cx="8534400" cy="5722938"/>
          </a:xfrm>
        </p:spPr>
        <p:txBody>
          <a:bodyPr/>
          <a:lstStyle/>
          <a:p>
            <a:pPr>
              <a:lnSpc>
                <a:spcPct val="150000"/>
              </a:lnSpc>
            </a:pPr>
            <a:r>
              <a:rPr lang="en-US" sz="2000" dirty="0" smtClean="0"/>
              <a:t>During the late morning and into the early afternoon, RUC was recommending several Resources for commitment</a:t>
            </a:r>
          </a:p>
          <a:p>
            <a:pPr lvl="1">
              <a:lnSpc>
                <a:spcPct val="150000"/>
              </a:lnSpc>
            </a:pPr>
            <a:r>
              <a:rPr lang="en-US" sz="1600" dirty="0" smtClean="0"/>
              <a:t>This included Resources in the Ft. Worth/Denton area and the Houston area</a:t>
            </a:r>
          </a:p>
          <a:p>
            <a:pPr>
              <a:lnSpc>
                <a:spcPct val="150000"/>
              </a:lnSpc>
            </a:pPr>
            <a:r>
              <a:rPr lang="en-US" sz="2000" dirty="0" smtClean="0"/>
              <a:t>Over the course of the day, 5 Resources were given RUC instructions by ERCOT based on some portion of the previously mentioned constraints (the first occurred at 9 AM and the final instruction was an extension on an earlier commitment and occurred at 7 PM)</a:t>
            </a:r>
          </a:p>
          <a:p>
            <a:pPr lvl="1">
              <a:lnSpc>
                <a:spcPct val="150000"/>
              </a:lnSpc>
            </a:pPr>
            <a:r>
              <a:rPr lang="en-US" sz="1600" dirty="0"/>
              <a:t>The shift factors for these Resources on the aforementioned constraints varied between </a:t>
            </a:r>
            <a:r>
              <a:rPr lang="en-US" sz="1600" dirty="0" smtClean="0"/>
              <a:t>-0.1% </a:t>
            </a:r>
            <a:r>
              <a:rPr lang="en-US" sz="1600" dirty="0"/>
              <a:t>and </a:t>
            </a:r>
            <a:r>
              <a:rPr lang="en-US" sz="1600" dirty="0" smtClean="0"/>
              <a:t>-15.7% </a:t>
            </a:r>
            <a:r>
              <a:rPr lang="en-US" sz="1600" dirty="0"/>
              <a:t>(SCED shift factors)</a:t>
            </a:r>
          </a:p>
          <a:p>
            <a:pPr>
              <a:lnSpc>
                <a:spcPct val="150000"/>
              </a:lnSpc>
            </a:pPr>
            <a:r>
              <a:rPr lang="en-US" sz="2000" dirty="0" smtClean="0"/>
              <a:t>For </a:t>
            </a:r>
            <a:r>
              <a:rPr lang="en-US" sz="2000" dirty="0"/>
              <a:t>the recommendations not selected, the decisions were largely based </a:t>
            </a:r>
            <a:r>
              <a:rPr lang="en-US" sz="2000" dirty="0" smtClean="0"/>
              <a:t>on </a:t>
            </a:r>
            <a:r>
              <a:rPr lang="en-US" sz="2000" dirty="0"/>
              <a:t>deferring the decision for shorter lead time Resources to allow the market to </a:t>
            </a:r>
            <a:r>
              <a:rPr lang="en-US" sz="2000" dirty="0" smtClean="0"/>
              <a:t>respond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644773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a:t>
            </a:r>
            <a:r>
              <a:rPr lang="en-US" dirty="0" smtClean="0"/>
              <a:t>10</a:t>
            </a:r>
            <a:r>
              <a:rPr lang="en-US" b="1" baseline="30000" dirty="0" smtClean="0">
                <a:solidFill>
                  <a:schemeClr val="accent1"/>
                </a:solidFill>
              </a:rPr>
              <a:t>th</a:t>
            </a:r>
            <a:r>
              <a:rPr lang="en-US" b="1" dirty="0" smtClean="0">
                <a:solidFill>
                  <a:schemeClr val="accent1"/>
                </a:solidFill>
              </a:rPr>
              <a:t>, 2016 – Real-Time Conditions</a:t>
            </a:r>
            <a:endParaRPr lang="en-US" b="1" dirty="0">
              <a:solidFill>
                <a:schemeClr val="accent1"/>
              </a:solidFill>
            </a:endParaRPr>
          </a:p>
        </p:txBody>
      </p:sp>
      <p:sp>
        <p:nvSpPr>
          <p:cNvPr id="3" name="Content Placeholder 2"/>
          <p:cNvSpPr>
            <a:spLocks noGrp="1"/>
          </p:cNvSpPr>
          <p:nvPr>
            <p:ph idx="1"/>
          </p:nvPr>
        </p:nvSpPr>
        <p:spPr>
          <a:xfrm>
            <a:off x="266700" y="902017"/>
            <a:ext cx="8534400" cy="5181600"/>
          </a:xfrm>
        </p:spPr>
        <p:txBody>
          <a:bodyPr/>
          <a:lstStyle/>
          <a:p>
            <a:pPr>
              <a:lnSpc>
                <a:spcPct val="150000"/>
              </a:lnSpc>
            </a:pPr>
            <a:r>
              <a:rPr lang="en-US" sz="2000" dirty="0" smtClean="0"/>
              <a:t>Again, much of the projected congestion did materialize</a:t>
            </a:r>
          </a:p>
          <a:p>
            <a:pPr lvl="1">
              <a:lnSpc>
                <a:spcPct val="150000"/>
              </a:lnSpc>
            </a:pPr>
            <a:r>
              <a:rPr lang="en-US" sz="1600" dirty="0" smtClean="0"/>
              <a:t>This specifically occurred for the Ft. Worth/Denton congestion and there was one constraint that had several consecutive intervals with a shadow price at the cap</a:t>
            </a:r>
          </a:p>
          <a:p>
            <a:pPr>
              <a:lnSpc>
                <a:spcPct val="150000"/>
              </a:lnSpc>
            </a:pPr>
            <a:endParaRPr lang="en-US" sz="2000" dirty="0" smtClean="0"/>
          </a:p>
          <a:p>
            <a:pPr>
              <a:lnSpc>
                <a:spcPct val="150000"/>
              </a:lnSpc>
            </a:pPr>
            <a:endParaRPr lang="en-US" sz="2000" dirty="0" smtClean="0"/>
          </a:p>
          <a:p>
            <a:pPr>
              <a:lnSpc>
                <a:spcPct val="150000"/>
              </a:lnSpc>
            </a:pPr>
            <a:endParaRPr lang="en-US" sz="2000" dirty="0"/>
          </a:p>
          <a:p>
            <a:endParaRPr lang="en-US" sz="2000" dirty="0" smtClean="0"/>
          </a:p>
          <a:p>
            <a:pPr>
              <a:lnSpc>
                <a:spcPct val="150000"/>
              </a:lnSpc>
            </a:pPr>
            <a:endParaRPr lang="en-US" sz="2000" dirty="0" smtClean="0"/>
          </a:p>
          <a:p>
            <a:pPr>
              <a:lnSpc>
                <a:spcPct val="150000"/>
              </a:lnSpc>
            </a:pPr>
            <a:endParaRPr lang="en-US" sz="2000" dirty="0" smtClean="0"/>
          </a:p>
          <a:p>
            <a:pPr>
              <a:lnSpc>
                <a:spcPct val="150000"/>
              </a:lnSpc>
            </a:pPr>
            <a:r>
              <a:rPr lang="en-US" sz="2000" dirty="0" smtClean="0"/>
              <a:t>Resource capacity increases between the RUC executions and real-time on the 10</a:t>
            </a:r>
            <a:r>
              <a:rPr lang="en-US" sz="2000" baseline="30000" dirty="0" smtClean="0"/>
              <a:t>th</a:t>
            </a:r>
            <a:r>
              <a:rPr lang="en-US" sz="2000" dirty="0" smtClean="0"/>
              <a:t> were similar in size to what was observed on the 7</a:t>
            </a:r>
            <a:r>
              <a:rPr lang="en-US" sz="2000" baseline="30000" dirty="0" smtClean="0"/>
              <a:t>th</a:t>
            </a: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6442590"/>
              </p:ext>
            </p:extLst>
          </p:nvPr>
        </p:nvGraphicFramePr>
        <p:xfrm>
          <a:off x="838200" y="2209800"/>
          <a:ext cx="7162800" cy="3000756"/>
        </p:xfrm>
        <a:graphic>
          <a:graphicData uri="http://schemas.openxmlformats.org/drawingml/2006/table">
            <a:tbl>
              <a:tblPr firstRow="1" bandRow="1">
                <a:tableStyleId>{5C22544A-7EE6-4342-B048-85BDC9FD1C3A}</a:tableStyleId>
              </a:tblPr>
              <a:tblGrid>
                <a:gridCol w="2387600"/>
                <a:gridCol w="2387600"/>
                <a:gridCol w="2387600"/>
              </a:tblGrid>
              <a:tr h="456565">
                <a:tc>
                  <a:txBody>
                    <a:bodyPr/>
                    <a:lstStyle/>
                    <a:p>
                      <a:pPr marL="0" marR="0" algn="ctr">
                        <a:lnSpc>
                          <a:spcPct val="107000"/>
                        </a:lnSpc>
                        <a:spcBef>
                          <a:spcPts val="0"/>
                        </a:spcBef>
                        <a:spcAft>
                          <a:spcPts val="0"/>
                        </a:spcAft>
                      </a:pPr>
                      <a:r>
                        <a:rPr lang="en-US" sz="1400" dirty="0" smtClean="0">
                          <a:effectLst/>
                        </a:rPr>
                        <a:t>Contingency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Constrained Element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Real-</a:t>
                      </a:r>
                      <a:r>
                        <a:rPr lang="en-US" sz="1400" baseline="0" smtClean="0">
                          <a:effectLst/>
                        </a:rPr>
                        <a:t>Time Market Congestion Rent</a:t>
                      </a:r>
                      <a:r>
                        <a:rPr lang="en-US" sz="1400" smtClean="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90500">
                <a:tc>
                  <a:txBody>
                    <a:bodyPr/>
                    <a:lstStyle/>
                    <a:p>
                      <a:pPr marL="0" marR="0" algn="ctr" defTabSz="914400" rtl="0" eaLnBrk="1" latinLnBrk="0" hangingPunct="1">
                        <a:lnSpc>
                          <a:spcPct val="107000"/>
                        </a:lnSpc>
                        <a:spcBef>
                          <a:spcPts val="0"/>
                        </a:spcBef>
                        <a:spcAft>
                          <a:spcPts val="0"/>
                        </a:spcAft>
                      </a:pPr>
                      <a:r>
                        <a:rPr lang="en-US" sz="12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SJMCW_D8</a:t>
                      </a:r>
                    </a:p>
                  </a:txBody>
                  <a:tcPr marL="68580" marR="68580" marT="0" marB="0" anchor="b"/>
                </a:tc>
                <a:tc>
                  <a:txBody>
                    <a:bodyPr/>
                    <a:lstStyle/>
                    <a:p>
                      <a:pPr marL="0" marR="0" algn="ctr" defTabSz="914400" rtl="0" eaLnBrk="1" latinLnBrk="0" hangingPunct="1">
                        <a:lnSpc>
                          <a:spcPct val="107000"/>
                        </a:lnSpc>
                        <a:spcBef>
                          <a:spcPts val="0"/>
                        </a:spcBef>
                        <a:spcAft>
                          <a:spcPts val="0"/>
                        </a:spcAft>
                      </a:pPr>
                      <a:r>
                        <a:rPr lang="en-US" sz="1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FTW_W_DE_1</a:t>
                      </a:r>
                    </a:p>
                  </a:txBody>
                  <a:tcPr marL="68580" marR="68580" marT="0" marB="0" anchor="b"/>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2,402,819.2</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DCHBJOR5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ATKRIN87_A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140,222.0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DWH_STP5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BONIVI_RINCON1_1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131,450.0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DFL_MAR8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BETHK_66_A</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108,169.0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defTabSz="914400" rtl="0" eaLnBrk="1" latinLnBrk="0" hangingPunct="1">
                        <a:lnSpc>
                          <a:spcPct val="107000"/>
                        </a:lnSpc>
                        <a:spcBef>
                          <a:spcPts val="0"/>
                        </a:spcBef>
                        <a:spcAft>
                          <a:spcPts val="0"/>
                        </a:spcAft>
                      </a:pPr>
                      <a:r>
                        <a:rPr lang="en-US" sz="12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SLOCSPN9</a:t>
                      </a:r>
                    </a:p>
                  </a:txBody>
                  <a:tcPr marL="68580" marR="68580" marT="0" marB="0" anchor="b"/>
                </a:tc>
                <a:tc>
                  <a:txBody>
                    <a:bodyPr/>
                    <a:lstStyle/>
                    <a:p>
                      <a:pPr marL="0" marR="0" algn="ctr" defTabSz="914400" rtl="0" eaLnBrk="1" latinLnBrk="0" hangingPunct="1">
                        <a:lnSpc>
                          <a:spcPct val="107000"/>
                        </a:lnSpc>
                        <a:spcBef>
                          <a:spcPts val="0"/>
                        </a:spcBef>
                        <a:spcAft>
                          <a:spcPts val="0"/>
                        </a:spcAft>
                      </a:pPr>
                      <a:r>
                        <a:rPr lang="en-US" sz="1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DENTON_AT1</a:t>
                      </a:r>
                    </a:p>
                  </a:txBody>
                  <a:tcPr marL="68580" marR="68580" marT="0" marB="0" anchor="b"/>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89,650.2</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SLAQLOB8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BRUNI_69_1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81,925.9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 CASE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LISTON</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36,266.2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defTabSz="914400" rtl="0" eaLnBrk="1" latinLnBrk="0" hangingPunct="1">
                        <a:lnSpc>
                          <a:spcPct val="107000"/>
                        </a:lnSpc>
                        <a:spcBef>
                          <a:spcPts val="0"/>
                        </a:spcBef>
                        <a:spcAft>
                          <a:spcPts val="0"/>
                        </a:spcAft>
                      </a:pPr>
                      <a:r>
                        <a:rPr lang="en-US" sz="12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SFTWW_D8</a:t>
                      </a:r>
                    </a:p>
                  </a:txBody>
                  <a:tcPr marL="68580" marR="68580" marT="0" marB="0" anchor="b"/>
                </a:tc>
                <a:tc>
                  <a:txBody>
                    <a:bodyPr/>
                    <a:lstStyle/>
                    <a:p>
                      <a:pPr marL="0" marR="0" algn="ctr" defTabSz="914400" rtl="0" eaLnBrk="1" latinLnBrk="0" hangingPunct="1">
                        <a:lnSpc>
                          <a:spcPct val="107000"/>
                        </a:lnSpc>
                        <a:spcBef>
                          <a:spcPts val="0"/>
                        </a:spcBef>
                        <a:spcAft>
                          <a:spcPts val="0"/>
                        </a:spcAft>
                      </a:pPr>
                      <a:r>
                        <a:rPr lang="en-US" sz="12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AIR_W_DE_1</a:t>
                      </a:r>
                    </a:p>
                  </a:txBody>
                  <a:tcPr marL="68580" marR="68580" marT="0" marB="0" anchor="b"/>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30,629.1</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DSTEXP12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BLESSI_LOLITA1_1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30,213.2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DKOCNUE8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CHAMPL_WEIL_T1_1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5,710.4</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SSWDMGS8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6780__A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2,177.7</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DRNS_TB5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SNGZEN99_A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682.5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190500">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DFERPAL8</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38T365_1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484.3</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bl>
          </a:graphicData>
        </a:graphic>
      </p:graphicFrame>
    </p:spTree>
    <p:extLst>
      <p:ext uri="{BB962C8B-B14F-4D97-AF65-F5344CB8AC3E}">
        <p14:creationId xmlns:p14="http://schemas.microsoft.com/office/powerpoint/2010/main" val="2811028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May</a:t>
            </a:r>
            <a:r>
              <a:rPr lang="en-US" b="1" dirty="0" smtClean="0">
                <a:solidFill>
                  <a:schemeClr val="accent1"/>
                </a:solidFill>
              </a:rPr>
              <a:t> </a:t>
            </a:r>
            <a:r>
              <a:rPr lang="en-US" dirty="0" smtClean="0"/>
              <a:t>30</a:t>
            </a:r>
            <a:r>
              <a:rPr lang="en-US" b="1" baseline="30000" dirty="0" smtClean="0">
                <a:solidFill>
                  <a:schemeClr val="accent1"/>
                </a:solidFill>
              </a:rPr>
              <a:t>th</a:t>
            </a:r>
            <a:r>
              <a:rPr lang="en-US" b="1" dirty="0" smtClean="0">
                <a:solidFill>
                  <a:schemeClr val="accent1"/>
                </a:solidFill>
              </a:rPr>
              <a:t>, </a:t>
            </a:r>
            <a:r>
              <a:rPr lang="en-US" dirty="0"/>
              <a:t>2015 – RUC </a:t>
            </a:r>
            <a:r>
              <a:rPr lang="en-US" dirty="0" smtClean="0"/>
              <a:t>Instructions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For May 30</a:t>
            </a:r>
            <a:r>
              <a:rPr lang="en-US" sz="2000" baseline="30000" dirty="0" smtClean="0"/>
              <a:t>th</a:t>
            </a:r>
            <a:r>
              <a:rPr lang="en-US" sz="2000" dirty="0" smtClean="0"/>
              <a:t>, 2015, the system conditions were somewhat different than what was observed in the August 2016 examples just discussed</a:t>
            </a:r>
          </a:p>
          <a:p>
            <a:pPr lvl="1">
              <a:lnSpc>
                <a:spcPct val="150000"/>
              </a:lnSpc>
            </a:pPr>
            <a:r>
              <a:rPr lang="en-US" sz="1600" dirty="0" smtClean="0"/>
              <a:t>Although system load was much lower, there was significant congestion in the Houston area</a:t>
            </a:r>
          </a:p>
          <a:p>
            <a:pPr>
              <a:lnSpc>
                <a:spcPct val="150000"/>
              </a:lnSpc>
            </a:pPr>
            <a:r>
              <a:rPr lang="en-US" sz="2000" dirty="0" smtClean="0"/>
              <a:t>11 Resources were given RUC instructions by ERCOT</a:t>
            </a:r>
          </a:p>
          <a:p>
            <a:pPr lvl="1">
              <a:lnSpc>
                <a:spcPct val="150000"/>
              </a:lnSpc>
            </a:pPr>
            <a:r>
              <a:rPr lang="en-US" sz="1600" dirty="0"/>
              <a:t>Significant real-time congestion was already being observed at the time of the </a:t>
            </a:r>
            <a:r>
              <a:rPr lang="en-US" sz="1600" dirty="0" smtClean="0"/>
              <a:t>instructions</a:t>
            </a:r>
          </a:p>
          <a:p>
            <a:pPr lvl="1">
              <a:lnSpc>
                <a:spcPct val="150000"/>
              </a:lnSpc>
            </a:pPr>
            <a:r>
              <a:rPr lang="en-US" sz="1600" dirty="0" smtClean="0"/>
              <a:t>The instructions were all given during the 2 PM RUC execution for Resources that could start in the next hour or two</a:t>
            </a:r>
          </a:p>
          <a:p>
            <a:pPr lvl="1">
              <a:lnSpc>
                <a:spcPct val="150000"/>
              </a:lnSpc>
            </a:pPr>
            <a:r>
              <a:rPr lang="en-US" sz="1600" dirty="0" smtClean="0"/>
              <a:t>The </a:t>
            </a:r>
            <a:r>
              <a:rPr lang="en-US" sz="1600" dirty="0"/>
              <a:t>shift factors for these Resources on the </a:t>
            </a:r>
            <a:r>
              <a:rPr lang="en-US" sz="1600" dirty="0" smtClean="0"/>
              <a:t>relevant </a:t>
            </a:r>
            <a:r>
              <a:rPr lang="en-US" sz="1600" dirty="0"/>
              <a:t>constraints </a:t>
            </a:r>
            <a:r>
              <a:rPr lang="en-US" sz="1600" dirty="0" smtClean="0"/>
              <a:t>were -14.1% or better (SCED </a:t>
            </a:r>
            <a:r>
              <a:rPr lang="en-US" sz="1600" dirty="0"/>
              <a:t>shift factors)</a:t>
            </a:r>
          </a:p>
          <a:p>
            <a:pPr lvl="1">
              <a:lnSpc>
                <a:spcPct val="150000"/>
              </a:lnSpc>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486828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May</a:t>
            </a:r>
            <a:r>
              <a:rPr lang="en-US" b="1" dirty="0" smtClean="0">
                <a:solidFill>
                  <a:schemeClr val="accent1"/>
                </a:solidFill>
              </a:rPr>
              <a:t> </a:t>
            </a:r>
            <a:r>
              <a:rPr lang="en-US" dirty="0" smtClean="0"/>
              <a:t>30</a:t>
            </a:r>
            <a:r>
              <a:rPr lang="en-US" b="1" baseline="30000" dirty="0" smtClean="0">
                <a:solidFill>
                  <a:schemeClr val="accent1"/>
                </a:solidFill>
              </a:rPr>
              <a:t>th</a:t>
            </a:r>
            <a:r>
              <a:rPr lang="en-US" b="1" dirty="0" smtClean="0">
                <a:solidFill>
                  <a:schemeClr val="accent1"/>
                </a:solidFill>
              </a:rPr>
              <a:t>, </a:t>
            </a:r>
            <a:r>
              <a:rPr lang="en-US" dirty="0"/>
              <a:t>2015 – Real-Time Conditions</a:t>
            </a:r>
            <a:endParaRPr lang="en-US" b="1" dirty="0">
              <a:solidFill>
                <a:schemeClr val="accent1"/>
              </a:solidFill>
            </a:endParaRPr>
          </a:p>
        </p:txBody>
      </p:sp>
      <p:sp>
        <p:nvSpPr>
          <p:cNvPr id="3" name="Content Placeholder 2"/>
          <p:cNvSpPr>
            <a:spLocks noGrp="1"/>
          </p:cNvSpPr>
          <p:nvPr>
            <p:ph idx="1"/>
          </p:nvPr>
        </p:nvSpPr>
        <p:spPr>
          <a:xfrm>
            <a:off x="312506" y="1066800"/>
            <a:ext cx="8534400" cy="4876800"/>
          </a:xfrm>
        </p:spPr>
        <p:txBody>
          <a:bodyPr/>
          <a:lstStyle/>
          <a:p>
            <a:pPr>
              <a:lnSpc>
                <a:spcPct val="150000"/>
              </a:lnSpc>
            </a:pPr>
            <a:r>
              <a:rPr lang="en-US" sz="2000" dirty="0" smtClean="0"/>
              <a:t>The real-time </a:t>
            </a:r>
            <a:r>
              <a:rPr lang="en-US" sz="2000" dirty="0"/>
              <a:t>congestion </a:t>
            </a:r>
            <a:r>
              <a:rPr lang="en-US" sz="2000" dirty="0" smtClean="0"/>
              <a:t>was quite high for the Houston area</a:t>
            </a:r>
          </a:p>
          <a:p>
            <a:pPr lvl="1">
              <a:lnSpc>
                <a:spcPct val="150000"/>
              </a:lnSpc>
            </a:pPr>
            <a:r>
              <a:rPr lang="en-US" sz="1600" dirty="0" smtClean="0"/>
              <a:t>The constraint for the 345 </a:t>
            </a:r>
            <a:r>
              <a:rPr lang="en-US" sz="1600" dirty="0"/>
              <a:t>kV transmission line between the Singleton and Zenith </a:t>
            </a:r>
            <a:r>
              <a:rPr lang="en-US" sz="1600" dirty="0" smtClean="0"/>
              <a:t>substations had a significant number of intervals with the shadow price at the cap, particularly starting at 1:30 PM</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16211775"/>
              </p:ext>
            </p:extLst>
          </p:nvPr>
        </p:nvGraphicFramePr>
        <p:xfrm>
          <a:off x="1036406" y="2819400"/>
          <a:ext cx="7086600" cy="3276595"/>
        </p:xfrm>
        <a:graphic>
          <a:graphicData uri="http://schemas.openxmlformats.org/drawingml/2006/table">
            <a:tbl>
              <a:tblPr firstRow="1" bandRow="1">
                <a:tableStyleId>{5C22544A-7EE6-4342-B048-85BDC9FD1C3A}</a:tableStyleId>
              </a:tblPr>
              <a:tblGrid>
                <a:gridCol w="2362200"/>
                <a:gridCol w="2362200"/>
                <a:gridCol w="2362200"/>
              </a:tblGrid>
              <a:tr h="499147">
                <a:tc>
                  <a:txBody>
                    <a:bodyPr/>
                    <a:lstStyle/>
                    <a:p>
                      <a:pPr marL="0" marR="0" algn="ctr">
                        <a:lnSpc>
                          <a:spcPct val="107000"/>
                        </a:lnSpc>
                        <a:spcBef>
                          <a:spcPts val="0"/>
                        </a:spcBef>
                        <a:spcAft>
                          <a:spcPts val="0"/>
                        </a:spcAft>
                      </a:pPr>
                      <a:r>
                        <a:rPr lang="en-US" sz="1400" dirty="0" smtClean="0">
                          <a:effectLst/>
                        </a:rPr>
                        <a:t>Contingency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Constrained Element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Real-</a:t>
                      </a:r>
                      <a:r>
                        <a:rPr lang="en-US" sz="1400" baseline="0" smtClean="0">
                          <a:effectLst/>
                        </a:rPr>
                        <a:t>Time Market Congestion Rent</a:t>
                      </a:r>
                      <a:r>
                        <a:rPr lang="en-US" sz="1400" smtClean="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1454">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DRNS_TB5</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SNGZEN99_A</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17,502,107.0</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DJEWSNG5</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JK_TOKSW_1</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4,316,458.5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 CASE</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N_TO_H</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3,020,565.4</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DGIBSNG5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260_A_1</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809,032.8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DSTEXP12</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BLESSI_LOLITA1_1</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305,789.0</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DAUSSND5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HWRDLN_1</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16,271.6</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 CASE</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ZO_AJO</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3,069.5</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SLAQLOB8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BRUNI_69_1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2,277.4</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SKEYWLV8</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6610__D</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2,259.9</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DMARZOR5</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293T304_1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2,146.0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SSCUSUN8</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ROTN_WOLFGA1_1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775.3</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231454">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SMARZOR5</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419T419_1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683.4</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bl>
          </a:graphicData>
        </a:graphic>
      </p:graphicFrame>
    </p:spTree>
    <p:extLst>
      <p:ext uri="{BB962C8B-B14F-4D97-AF65-F5344CB8AC3E}">
        <p14:creationId xmlns:p14="http://schemas.microsoft.com/office/powerpoint/2010/main" val="1675673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RUC Process Comments</a:t>
            </a:r>
            <a:endParaRPr lang="en-US" dirty="0"/>
          </a:p>
        </p:txBody>
      </p:sp>
      <p:sp>
        <p:nvSpPr>
          <p:cNvPr id="3" name="Content Placeholder 2"/>
          <p:cNvSpPr>
            <a:spLocks noGrp="1"/>
          </p:cNvSpPr>
          <p:nvPr>
            <p:ph idx="1"/>
          </p:nvPr>
        </p:nvSpPr>
        <p:spPr>
          <a:xfrm>
            <a:off x="601038" y="1371600"/>
            <a:ext cx="7924800" cy="4671221"/>
          </a:xfrm>
        </p:spPr>
        <p:txBody>
          <a:bodyPr/>
          <a:lstStyle/>
          <a:p>
            <a:r>
              <a:rPr lang="en-US" sz="2000" dirty="0" smtClean="0"/>
              <a:t>In cases in which a Resource under an RMR contract is recommended by RUC, ERCOT attempts to find alternative solutions using other available Resources</a:t>
            </a:r>
          </a:p>
          <a:p>
            <a:r>
              <a:rPr lang="en-US" sz="2000" dirty="0" smtClean="0"/>
              <a:t>For RUC recommendations in which the lead time of the Resource(s) allows ERCOT to defer the commitment, ERCOT attempts to defer the decision to commit the Resource(s) based on the latest COP data</a:t>
            </a:r>
          </a:p>
          <a:p>
            <a:r>
              <a:rPr lang="en-US" sz="2000" dirty="0" smtClean="0"/>
              <a:t>When real-time dispatch of online </a:t>
            </a:r>
            <a:r>
              <a:rPr lang="en-US" sz="2000" smtClean="0"/>
              <a:t>Resources is </a:t>
            </a:r>
            <a:r>
              <a:rPr lang="en-US" sz="2000" dirty="0" smtClean="0"/>
              <a:t>unable to resolve current congestion on the system, ERCOT will use the RUC process to commit offline and available Resources that can relieve the congestion</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552549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and Group Discussion</a:t>
            </a:r>
            <a:endParaRPr lang="en-US" dirty="0"/>
          </a:p>
        </p:txBody>
      </p:sp>
    </p:spTree>
    <p:extLst>
      <p:ext uri="{BB962C8B-B14F-4D97-AF65-F5344CB8AC3E}">
        <p14:creationId xmlns:p14="http://schemas.microsoft.com/office/powerpoint/2010/main" val="3809505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Introduction and Agenda</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ERCOT staff received questions regarding recent Reliability Unit Commitment (RUC) instructions and was asked to discuss those instructions and our general process for committing Resources using the RUC application and process</a:t>
            </a:r>
            <a:endParaRPr lang="en-US" sz="2000" dirty="0"/>
          </a:p>
          <a:p>
            <a:pPr>
              <a:lnSpc>
                <a:spcPct val="150000"/>
              </a:lnSpc>
            </a:pPr>
            <a:r>
              <a:rPr lang="en-US" sz="2000" dirty="0" smtClean="0"/>
              <a:t>RUC instructions from the following days will be discussed:</a:t>
            </a:r>
          </a:p>
          <a:p>
            <a:pPr lvl="1">
              <a:lnSpc>
                <a:spcPct val="150000"/>
              </a:lnSpc>
            </a:pPr>
            <a:r>
              <a:rPr lang="en-US" sz="1600" dirty="0" smtClean="0"/>
              <a:t>August 6</a:t>
            </a:r>
            <a:r>
              <a:rPr lang="en-US" sz="1600" baseline="30000" dirty="0" smtClean="0"/>
              <a:t>th</a:t>
            </a:r>
            <a:r>
              <a:rPr lang="en-US" sz="1600" dirty="0" smtClean="0"/>
              <a:t>, 2016</a:t>
            </a:r>
          </a:p>
          <a:p>
            <a:pPr lvl="1">
              <a:lnSpc>
                <a:spcPct val="150000"/>
              </a:lnSpc>
            </a:pPr>
            <a:r>
              <a:rPr lang="en-US" sz="1600" dirty="0" smtClean="0"/>
              <a:t>August 7</a:t>
            </a:r>
            <a:r>
              <a:rPr lang="en-US" sz="1600" baseline="30000" dirty="0" smtClean="0"/>
              <a:t>th</a:t>
            </a:r>
            <a:r>
              <a:rPr lang="en-US" sz="1600" dirty="0" smtClean="0"/>
              <a:t>, 2016</a:t>
            </a:r>
          </a:p>
          <a:p>
            <a:pPr lvl="1">
              <a:lnSpc>
                <a:spcPct val="150000"/>
              </a:lnSpc>
            </a:pPr>
            <a:r>
              <a:rPr lang="en-US" sz="1600" dirty="0" smtClean="0"/>
              <a:t>August 10</a:t>
            </a:r>
            <a:r>
              <a:rPr lang="en-US" sz="1600" baseline="30000" dirty="0" smtClean="0"/>
              <a:t>th</a:t>
            </a:r>
            <a:r>
              <a:rPr lang="en-US" sz="1600" dirty="0" smtClean="0"/>
              <a:t>, 2016</a:t>
            </a:r>
          </a:p>
          <a:p>
            <a:pPr lvl="1">
              <a:lnSpc>
                <a:spcPct val="150000"/>
              </a:lnSpc>
            </a:pPr>
            <a:r>
              <a:rPr lang="en-US" sz="1600" dirty="0" smtClean="0"/>
              <a:t>May 30</a:t>
            </a:r>
            <a:r>
              <a:rPr lang="en-US" sz="1600" baseline="30000" dirty="0" smtClean="0"/>
              <a:t>th</a:t>
            </a:r>
            <a:r>
              <a:rPr lang="en-US" sz="1600" dirty="0" smtClean="0"/>
              <a:t>, 2015</a:t>
            </a:r>
          </a:p>
          <a:p>
            <a:pPr>
              <a:lnSpc>
                <a:spcPct val="150000"/>
              </a:lnSpc>
            </a:pPr>
            <a:r>
              <a:rPr lang="en-US" sz="2000" dirty="0" smtClean="0"/>
              <a:t>This will be followed by questions and additional group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6</a:t>
            </a:r>
            <a:r>
              <a:rPr lang="en-US" b="1" baseline="30000" dirty="0" smtClean="0">
                <a:solidFill>
                  <a:schemeClr val="accent1"/>
                </a:solidFill>
              </a:rPr>
              <a:t>th</a:t>
            </a:r>
            <a:r>
              <a:rPr lang="en-US" b="1" dirty="0" smtClean="0">
                <a:solidFill>
                  <a:schemeClr val="accent1"/>
                </a:solidFill>
              </a:rPr>
              <a:t>, 2016 – Projected Congestion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August 6</a:t>
            </a:r>
            <a:r>
              <a:rPr lang="en-US" sz="2000" baseline="30000" dirty="0" smtClean="0"/>
              <a:t>th</a:t>
            </a:r>
            <a:r>
              <a:rPr lang="en-US" sz="2000" dirty="0" smtClean="0"/>
              <a:t> was a high load day, particularly for a weekend day, and there were a number of congestion concerns</a:t>
            </a:r>
          </a:p>
          <a:p>
            <a:pPr>
              <a:lnSpc>
                <a:spcPct val="150000"/>
              </a:lnSpc>
            </a:pPr>
            <a:r>
              <a:rPr lang="en-US" sz="2000" dirty="0" smtClean="0"/>
              <a:t>This congestion included the following transmission equipment:</a:t>
            </a:r>
          </a:p>
          <a:p>
            <a:pPr lvl="1">
              <a:lnSpc>
                <a:spcPct val="150000"/>
              </a:lnSpc>
            </a:pPr>
            <a:r>
              <a:rPr lang="en-US" sz="1600" dirty="0" smtClean="0"/>
              <a:t>345 kV transmission line between the Singleton and Zenith substations</a:t>
            </a:r>
          </a:p>
          <a:p>
            <a:pPr lvl="1">
              <a:lnSpc>
                <a:spcPct val="150000"/>
              </a:lnSpc>
            </a:pPr>
            <a:r>
              <a:rPr lang="en-US" sz="1600" dirty="0" smtClean="0"/>
              <a:t>138 kV transmission line between the </a:t>
            </a:r>
            <a:r>
              <a:rPr lang="en-US" sz="1600" dirty="0" err="1" smtClean="0"/>
              <a:t>Betka</a:t>
            </a:r>
            <a:r>
              <a:rPr lang="en-US" sz="1600" dirty="0" smtClean="0"/>
              <a:t> and Hockley substations</a:t>
            </a:r>
          </a:p>
          <a:p>
            <a:pPr lvl="2">
              <a:lnSpc>
                <a:spcPct val="150000"/>
              </a:lnSpc>
            </a:pPr>
            <a:r>
              <a:rPr lang="en-US" sz="1600" dirty="0" smtClean="0"/>
              <a:t>This constraint was particularly difficult for RUC to resolve</a:t>
            </a:r>
          </a:p>
          <a:p>
            <a:pPr lvl="1">
              <a:lnSpc>
                <a:spcPct val="150000"/>
              </a:lnSpc>
            </a:pPr>
            <a:r>
              <a:rPr lang="en-US" sz="1600" dirty="0" smtClean="0"/>
              <a:t>345 kV transmission line between the Twin Oak Switch and BTU Jack Creek substations</a:t>
            </a:r>
          </a:p>
          <a:p>
            <a:pPr>
              <a:lnSpc>
                <a:spcPct val="150000"/>
              </a:lnSpc>
            </a:pPr>
            <a:r>
              <a:rPr lang="en-US" sz="2000" dirty="0" smtClean="0"/>
              <a:t>As a result of the projected congestion and Resource information in the Current Operating Plans (COPs), a number of commitments were recommended by RUC</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6</a:t>
            </a:r>
            <a:r>
              <a:rPr lang="en-US" b="1" baseline="30000" dirty="0" smtClean="0">
                <a:solidFill>
                  <a:schemeClr val="accent1"/>
                </a:solidFill>
              </a:rPr>
              <a:t>th</a:t>
            </a:r>
            <a:r>
              <a:rPr lang="en-US" b="1" dirty="0" smtClean="0">
                <a:solidFill>
                  <a:schemeClr val="accent1"/>
                </a:solidFill>
              </a:rPr>
              <a:t>, 2016 – RUC Recommendations</a:t>
            </a:r>
            <a:endParaRPr lang="en-US" b="1" dirty="0">
              <a:solidFill>
                <a:schemeClr val="accent1"/>
              </a:solidFill>
            </a:endParaRPr>
          </a:p>
        </p:txBody>
      </p:sp>
      <p:sp>
        <p:nvSpPr>
          <p:cNvPr id="3" name="Content Placeholder 2"/>
          <p:cNvSpPr>
            <a:spLocks noGrp="1"/>
          </p:cNvSpPr>
          <p:nvPr>
            <p:ph idx="1"/>
          </p:nvPr>
        </p:nvSpPr>
        <p:spPr>
          <a:xfrm>
            <a:off x="304800" y="838200"/>
            <a:ext cx="8610600" cy="5562600"/>
          </a:xfrm>
        </p:spPr>
        <p:txBody>
          <a:bodyPr/>
          <a:lstStyle/>
          <a:p>
            <a:pPr>
              <a:lnSpc>
                <a:spcPct val="150000"/>
              </a:lnSpc>
            </a:pPr>
            <a:r>
              <a:rPr lang="en-US" sz="2000" dirty="0" smtClean="0"/>
              <a:t>Leading into the early morning hours of August 6</a:t>
            </a:r>
            <a:r>
              <a:rPr lang="en-US" sz="2000" baseline="30000" dirty="0" smtClean="0"/>
              <a:t>th</a:t>
            </a:r>
            <a:r>
              <a:rPr lang="en-US" sz="2000" dirty="0" smtClean="0"/>
              <a:t>, RUC was recommending several Resources for commitment</a:t>
            </a:r>
          </a:p>
          <a:p>
            <a:pPr lvl="1">
              <a:lnSpc>
                <a:spcPct val="150000"/>
              </a:lnSpc>
            </a:pPr>
            <a:r>
              <a:rPr lang="en-US" sz="1600" dirty="0" smtClean="0"/>
              <a:t>This included the current RMR Resource, some Combined Cycle Resources, and a number of shorter lead time Resources</a:t>
            </a:r>
          </a:p>
          <a:p>
            <a:pPr>
              <a:lnSpc>
                <a:spcPct val="150000"/>
              </a:lnSpc>
            </a:pPr>
            <a:r>
              <a:rPr lang="en-US" sz="2000" dirty="0"/>
              <a:t>2</a:t>
            </a:r>
            <a:r>
              <a:rPr lang="en-US" sz="2000" dirty="0" smtClean="0"/>
              <a:t> of the 20 Resources recommended by RUC were selected by ERCOT (1 during midnight RUC execution and 1 during the 3 AM RUC execution)</a:t>
            </a:r>
          </a:p>
          <a:p>
            <a:pPr lvl="1">
              <a:lnSpc>
                <a:spcPct val="150000"/>
              </a:lnSpc>
            </a:pPr>
            <a:r>
              <a:rPr lang="en-US" sz="1600" dirty="0" smtClean="0"/>
              <a:t>The shift factors for these Resources on the aforementioned constraints varied between -0.1% and -3.7% (SCED shift factors)</a:t>
            </a:r>
          </a:p>
          <a:p>
            <a:pPr>
              <a:lnSpc>
                <a:spcPct val="150000"/>
              </a:lnSpc>
            </a:pPr>
            <a:r>
              <a:rPr lang="en-US" sz="2000" dirty="0" smtClean="0"/>
              <a:t>For the recommendations not selected, the decisions were largely based on using the RMR Resource as a last resort and on deferring the decision for shorter lead time Resources to allow the market to respond</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2760614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6</a:t>
            </a:r>
            <a:r>
              <a:rPr lang="en-US" b="1" baseline="30000" dirty="0" smtClean="0">
                <a:solidFill>
                  <a:schemeClr val="accent1"/>
                </a:solidFill>
              </a:rPr>
              <a:t>th</a:t>
            </a:r>
            <a:r>
              <a:rPr lang="en-US" b="1" dirty="0" smtClean="0">
                <a:solidFill>
                  <a:schemeClr val="accent1"/>
                </a:solidFill>
              </a:rPr>
              <a:t>, 2016 – Real-Time Conditions</a:t>
            </a:r>
            <a:endParaRPr lang="en-US" b="1" dirty="0">
              <a:solidFill>
                <a:schemeClr val="accent1"/>
              </a:solidFill>
            </a:endParaRPr>
          </a:p>
        </p:txBody>
      </p:sp>
      <p:sp>
        <p:nvSpPr>
          <p:cNvPr id="3" name="Content Placeholder 2"/>
          <p:cNvSpPr>
            <a:spLocks noGrp="1"/>
          </p:cNvSpPr>
          <p:nvPr>
            <p:ph idx="1"/>
          </p:nvPr>
        </p:nvSpPr>
        <p:spPr>
          <a:xfrm>
            <a:off x="267556" y="838200"/>
            <a:ext cx="8534400" cy="5181600"/>
          </a:xfrm>
        </p:spPr>
        <p:txBody>
          <a:bodyPr/>
          <a:lstStyle/>
          <a:p>
            <a:pPr>
              <a:lnSpc>
                <a:spcPct val="150000"/>
              </a:lnSpc>
            </a:pPr>
            <a:r>
              <a:rPr lang="en-US" sz="2000" dirty="0" smtClean="0"/>
              <a:t>During the Operating Day, much of the projected congestion </a:t>
            </a:r>
            <a:r>
              <a:rPr lang="en-US" sz="2000" dirty="0"/>
              <a:t>did materialize but was not generally at the shadow price caps</a:t>
            </a:r>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smtClean="0"/>
          </a:p>
          <a:p>
            <a:pPr>
              <a:lnSpc>
                <a:spcPct val="150000"/>
              </a:lnSpc>
            </a:pPr>
            <a:endParaRPr lang="en-US" sz="2000" dirty="0"/>
          </a:p>
          <a:p>
            <a:pPr>
              <a:lnSpc>
                <a:spcPct val="150000"/>
              </a:lnSpc>
            </a:pPr>
            <a:r>
              <a:rPr lang="en-US" sz="2000" dirty="0" smtClean="0"/>
              <a:t>Differences in congestion largely </a:t>
            </a:r>
            <a:r>
              <a:rPr lang="en-US" sz="2000" dirty="0"/>
              <a:t>due to Resource capacity increases that occurred </a:t>
            </a:r>
            <a:r>
              <a:rPr lang="en-US" sz="2000" dirty="0" smtClean="0"/>
              <a:t>between </a:t>
            </a:r>
            <a:r>
              <a:rPr lang="en-US" sz="2000" dirty="0"/>
              <a:t>the RUC executions and </a:t>
            </a:r>
            <a:r>
              <a:rPr lang="en-US" sz="2000" dirty="0" smtClean="0"/>
              <a:t>real-time</a:t>
            </a:r>
          </a:p>
          <a:p>
            <a:pPr lvl="1">
              <a:lnSpc>
                <a:spcPct val="150000"/>
              </a:lnSpc>
            </a:pPr>
            <a:r>
              <a:rPr lang="en-US" sz="1600" dirty="0" smtClean="0"/>
              <a:t>More than 400 MW of additional capacity from Resources with significant shift factors on congestion in the Houston area </a:t>
            </a:r>
          </a:p>
          <a:p>
            <a:pPr marL="0" indent="0">
              <a:lnSpc>
                <a:spcPct val="150000"/>
              </a:lnSpc>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869144759"/>
              </p:ext>
            </p:extLst>
          </p:nvPr>
        </p:nvGraphicFramePr>
        <p:xfrm>
          <a:off x="1028700" y="1828800"/>
          <a:ext cx="7162800" cy="2609342"/>
        </p:xfrm>
        <a:graphic>
          <a:graphicData uri="http://schemas.openxmlformats.org/drawingml/2006/table">
            <a:tbl>
              <a:tblPr firstRow="1" bandRow="1">
                <a:tableStyleId>{5C22544A-7EE6-4342-B048-85BDC9FD1C3A}</a:tableStyleId>
              </a:tblPr>
              <a:tblGrid>
                <a:gridCol w="2387600"/>
                <a:gridCol w="2387600"/>
                <a:gridCol w="2387600"/>
              </a:tblGrid>
              <a:tr h="190500">
                <a:tc>
                  <a:txBody>
                    <a:bodyPr/>
                    <a:lstStyle/>
                    <a:p>
                      <a:pPr marL="0" marR="0" algn="ctr">
                        <a:lnSpc>
                          <a:spcPct val="107000"/>
                        </a:lnSpc>
                        <a:spcBef>
                          <a:spcPts val="0"/>
                        </a:spcBef>
                        <a:spcAft>
                          <a:spcPts val="0"/>
                        </a:spcAft>
                      </a:pPr>
                      <a:r>
                        <a:rPr lang="en-US" sz="1400" dirty="0" smtClean="0">
                          <a:effectLst/>
                        </a:rPr>
                        <a:t>Contingency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smtClean="0">
                          <a:effectLst/>
                        </a:rPr>
                        <a:t>Constrained Element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smtClean="0">
                          <a:effectLst/>
                        </a:rPr>
                        <a:t>Real-</a:t>
                      </a:r>
                      <a:r>
                        <a:rPr lang="en-US" sz="1400" baseline="0" dirty="0" smtClean="0">
                          <a:effectLst/>
                        </a:rPr>
                        <a:t>Time Market Congestion Rent</a:t>
                      </a:r>
                      <a:r>
                        <a:rPr lang="en-US" sz="1400" dirty="0" smtClean="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DRNS_TB5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SNGZEN99_A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10,722,642.0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DSTEXP12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BLESSI_LOLITA1_1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1,649,159.6</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DJEWSNG5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JK_TOKSW_1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1,293,141.1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DWH_STP5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BONIVI_RINCON1_1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180,867.9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DKOCNUE8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CHAMPL_WEIL_T1_1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113,382.5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SLAQLOB8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BRUNI_69_1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50,261.7</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 CASE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LISTON</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19,965.0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DFERPAL8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38T365_1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3,061.9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SLOCSPN9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DENTON_AT1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1,283.0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DTRCELK5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1760__A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DSNGZEN5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BETHK_66_A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741532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7</a:t>
            </a:r>
            <a:r>
              <a:rPr lang="en-US" b="1" baseline="30000" dirty="0" smtClean="0">
                <a:solidFill>
                  <a:schemeClr val="accent1"/>
                </a:solidFill>
              </a:rPr>
              <a:t>th</a:t>
            </a:r>
            <a:r>
              <a:rPr lang="en-US" b="1" dirty="0" smtClean="0">
                <a:solidFill>
                  <a:schemeClr val="accent1"/>
                </a:solidFill>
              </a:rPr>
              <a:t>, 2016 – Projected Congestion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For August 7</a:t>
            </a:r>
            <a:r>
              <a:rPr lang="en-US" sz="2000" baseline="30000" dirty="0" smtClean="0"/>
              <a:t>th</a:t>
            </a:r>
            <a:r>
              <a:rPr lang="en-US" sz="2000" dirty="0" smtClean="0"/>
              <a:t>, conditions were very similar to what was observed on the 6</a:t>
            </a:r>
            <a:r>
              <a:rPr lang="en-US" sz="2000" baseline="30000" dirty="0" smtClean="0"/>
              <a:t>th</a:t>
            </a:r>
            <a:endParaRPr lang="en-US" sz="2000" dirty="0"/>
          </a:p>
          <a:p>
            <a:pPr>
              <a:lnSpc>
                <a:spcPct val="150000"/>
              </a:lnSpc>
            </a:pPr>
            <a:r>
              <a:rPr lang="en-US" sz="2000" dirty="0" smtClean="0"/>
              <a:t>Many of the same constraints were being projected during the early morning to occur later that day, including the 3 mentioned for the 6</a:t>
            </a:r>
            <a:r>
              <a:rPr lang="en-US" sz="2000" baseline="30000" dirty="0" smtClean="0"/>
              <a:t>th</a:t>
            </a:r>
            <a:endParaRPr lang="en-US" sz="2000" dirty="0" smtClean="0"/>
          </a:p>
          <a:p>
            <a:pPr>
              <a:lnSpc>
                <a:spcPct val="150000"/>
              </a:lnSpc>
            </a:pPr>
            <a:r>
              <a:rPr lang="en-US" sz="2000" dirty="0" smtClean="0"/>
              <a:t>Again, as </a:t>
            </a:r>
            <a:r>
              <a:rPr lang="en-US" sz="2000" dirty="0"/>
              <a:t>a result of the </a:t>
            </a:r>
            <a:r>
              <a:rPr lang="en-US" sz="2000" dirty="0" smtClean="0"/>
              <a:t>projected </a:t>
            </a:r>
            <a:r>
              <a:rPr lang="en-US" sz="2000" dirty="0"/>
              <a:t>congestion and Resource information </a:t>
            </a:r>
            <a:r>
              <a:rPr lang="en-US" sz="2000" dirty="0" smtClean="0"/>
              <a:t>in the COPs, </a:t>
            </a:r>
            <a:r>
              <a:rPr lang="en-US" sz="2000" dirty="0"/>
              <a:t>a number of commitments were recommended by RUC</a:t>
            </a:r>
          </a:p>
          <a:p>
            <a:pPr>
              <a:lnSpc>
                <a:spcPct val="150000"/>
              </a:lnSpc>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41685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7</a:t>
            </a:r>
            <a:r>
              <a:rPr lang="en-US" b="1" baseline="30000" dirty="0" smtClean="0">
                <a:solidFill>
                  <a:schemeClr val="accent1"/>
                </a:solidFill>
              </a:rPr>
              <a:t>th</a:t>
            </a:r>
            <a:r>
              <a:rPr lang="en-US" b="1" dirty="0" smtClean="0">
                <a:solidFill>
                  <a:schemeClr val="accent1"/>
                </a:solidFill>
              </a:rPr>
              <a:t>, 2016 – RUC Recommendations</a:t>
            </a:r>
            <a:endParaRPr lang="en-US" b="1" dirty="0">
              <a:solidFill>
                <a:schemeClr val="accent1"/>
              </a:solidFill>
            </a:endParaRPr>
          </a:p>
        </p:txBody>
      </p:sp>
      <p:sp>
        <p:nvSpPr>
          <p:cNvPr id="3" name="Content Placeholder 2"/>
          <p:cNvSpPr>
            <a:spLocks noGrp="1"/>
          </p:cNvSpPr>
          <p:nvPr>
            <p:ph idx="1"/>
          </p:nvPr>
        </p:nvSpPr>
        <p:spPr>
          <a:xfrm>
            <a:off x="304800" y="914400"/>
            <a:ext cx="8610600" cy="4876800"/>
          </a:xfrm>
        </p:spPr>
        <p:txBody>
          <a:bodyPr/>
          <a:lstStyle/>
          <a:p>
            <a:pPr>
              <a:lnSpc>
                <a:spcPct val="150000"/>
              </a:lnSpc>
            </a:pPr>
            <a:r>
              <a:rPr lang="en-US" sz="2000" dirty="0"/>
              <a:t>Leading into the early morning hours of August </a:t>
            </a:r>
            <a:r>
              <a:rPr lang="en-US" sz="2000" dirty="0" smtClean="0"/>
              <a:t>7</a:t>
            </a:r>
            <a:r>
              <a:rPr lang="en-US" sz="2000" baseline="30000" dirty="0" smtClean="0"/>
              <a:t>th</a:t>
            </a:r>
            <a:r>
              <a:rPr lang="en-US" sz="2000" dirty="0"/>
              <a:t>, RUC was recommending several Resources for commitment</a:t>
            </a:r>
          </a:p>
          <a:p>
            <a:pPr lvl="1">
              <a:lnSpc>
                <a:spcPct val="150000"/>
              </a:lnSpc>
            </a:pPr>
            <a:r>
              <a:rPr lang="en-US" sz="1600" dirty="0"/>
              <a:t>This included </a:t>
            </a:r>
            <a:r>
              <a:rPr lang="en-US" sz="1600" dirty="0" smtClean="0"/>
              <a:t>Combined </a:t>
            </a:r>
            <a:r>
              <a:rPr lang="en-US" sz="1600" dirty="0"/>
              <a:t>Cycle </a:t>
            </a:r>
            <a:r>
              <a:rPr lang="en-US" sz="1600" dirty="0" smtClean="0"/>
              <a:t>Resources </a:t>
            </a:r>
            <a:r>
              <a:rPr lang="en-US" sz="1600" dirty="0"/>
              <a:t>and a number of shorter lead time Resources</a:t>
            </a:r>
          </a:p>
          <a:p>
            <a:pPr>
              <a:lnSpc>
                <a:spcPct val="150000"/>
              </a:lnSpc>
            </a:pPr>
            <a:r>
              <a:rPr lang="en-US" sz="2000" dirty="0" smtClean="0"/>
              <a:t>1 </a:t>
            </a:r>
            <a:r>
              <a:rPr lang="en-US" sz="2000" dirty="0"/>
              <a:t>of the </a:t>
            </a:r>
            <a:r>
              <a:rPr lang="en-US" sz="2000" dirty="0" smtClean="0"/>
              <a:t>19 </a:t>
            </a:r>
            <a:r>
              <a:rPr lang="en-US" sz="2000" dirty="0"/>
              <a:t>Resources recommended by RUC were selected by ERCOT </a:t>
            </a:r>
            <a:r>
              <a:rPr lang="en-US" sz="2000" dirty="0" smtClean="0"/>
              <a:t>(during 5 AM </a:t>
            </a:r>
            <a:r>
              <a:rPr lang="en-US" sz="2000" dirty="0"/>
              <a:t>RUC </a:t>
            </a:r>
            <a:r>
              <a:rPr lang="en-US" sz="2000" dirty="0" smtClean="0"/>
              <a:t>execution)</a:t>
            </a:r>
            <a:endParaRPr lang="en-US" sz="2000" dirty="0"/>
          </a:p>
          <a:p>
            <a:pPr lvl="1">
              <a:lnSpc>
                <a:spcPct val="150000"/>
              </a:lnSpc>
            </a:pPr>
            <a:r>
              <a:rPr lang="en-US" sz="1600" dirty="0"/>
              <a:t>The shift factors for </a:t>
            </a:r>
            <a:r>
              <a:rPr lang="en-US" sz="1600" dirty="0" smtClean="0"/>
              <a:t>this Resource </a:t>
            </a:r>
            <a:r>
              <a:rPr lang="en-US" sz="1600" dirty="0"/>
              <a:t>on the aforementioned constraints varied between </a:t>
            </a:r>
            <a:r>
              <a:rPr lang="en-US" sz="1600" dirty="0" smtClean="0"/>
              <a:t>-0.1% </a:t>
            </a:r>
            <a:r>
              <a:rPr lang="en-US" sz="1600" dirty="0"/>
              <a:t>and -</a:t>
            </a:r>
            <a:r>
              <a:rPr lang="en-US" sz="1600" dirty="0" smtClean="0"/>
              <a:t>3.6% (SCED shift factors)</a:t>
            </a:r>
            <a:endParaRPr lang="en-US" sz="1600" dirty="0"/>
          </a:p>
          <a:p>
            <a:pPr>
              <a:lnSpc>
                <a:spcPct val="150000"/>
              </a:lnSpc>
            </a:pPr>
            <a:r>
              <a:rPr lang="en-US" sz="2000" dirty="0"/>
              <a:t>For the recommendations not selected, the decisions were largely based </a:t>
            </a:r>
            <a:r>
              <a:rPr lang="en-US" sz="2000" dirty="0" smtClean="0"/>
              <a:t>on </a:t>
            </a:r>
            <a:r>
              <a:rPr lang="en-US" sz="2000" dirty="0"/>
              <a:t>deferring the decision for shorter lead time Resources to allow </a:t>
            </a:r>
            <a:r>
              <a:rPr lang="en-US" sz="2000" dirty="0" smtClean="0"/>
              <a:t>the market to </a:t>
            </a:r>
            <a:r>
              <a:rPr lang="en-US" sz="2000" dirty="0"/>
              <a:t>respond</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041947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7</a:t>
            </a:r>
            <a:r>
              <a:rPr lang="en-US" b="1" baseline="30000" dirty="0" smtClean="0">
                <a:solidFill>
                  <a:schemeClr val="accent1"/>
                </a:solidFill>
              </a:rPr>
              <a:t>th</a:t>
            </a:r>
            <a:r>
              <a:rPr lang="en-US" b="1" dirty="0" smtClean="0">
                <a:solidFill>
                  <a:schemeClr val="accent1"/>
                </a:solidFill>
              </a:rPr>
              <a:t>, 2016 – Real-Time Conditions</a:t>
            </a:r>
            <a:endParaRPr lang="en-US" b="1" dirty="0">
              <a:solidFill>
                <a:schemeClr val="accent1"/>
              </a:solidFill>
            </a:endParaRPr>
          </a:p>
        </p:txBody>
      </p:sp>
      <p:sp>
        <p:nvSpPr>
          <p:cNvPr id="3" name="Content Placeholder 2"/>
          <p:cNvSpPr>
            <a:spLocks noGrp="1"/>
          </p:cNvSpPr>
          <p:nvPr>
            <p:ph idx="1"/>
          </p:nvPr>
        </p:nvSpPr>
        <p:spPr>
          <a:xfrm>
            <a:off x="298379" y="990600"/>
            <a:ext cx="8534400" cy="5181600"/>
          </a:xfrm>
        </p:spPr>
        <p:txBody>
          <a:bodyPr/>
          <a:lstStyle/>
          <a:p>
            <a:pPr>
              <a:lnSpc>
                <a:spcPct val="150000"/>
              </a:lnSpc>
            </a:pPr>
            <a:r>
              <a:rPr lang="en-US" sz="2000" dirty="0" smtClean="0"/>
              <a:t>During the Operating Day, much of the projected congestion did materialize but was not generally at the shadow price caps</a:t>
            </a:r>
          </a:p>
          <a:p>
            <a:pPr>
              <a:lnSpc>
                <a:spcPct val="150000"/>
              </a:lnSpc>
            </a:pPr>
            <a:endParaRPr lang="en-US" sz="2000" dirty="0"/>
          </a:p>
          <a:p>
            <a:pPr>
              <a:lnSpc>
                <a:spcPct val="150000"/>
              </a:lnSpc>
            </a:pPr>
            <a:endParaRPr lang="en-US" sz="2000" dirty="0" smtClean="0"/>
          </a:p>
          <a:p>
            <a:pPr>
              <a:lnSpc>
                <a:spcPct val="150000"/>
              </a:lnSpc>
            </a:pPr>
            <a:endParaRPr lang="en-US" sz="2000" dirty="0" smtClean="0"/>
          </a:p>
          <a:p>
            <a:pPr>
              <a:lnSpc>
                <a:spcPct val="150000"/>
              </a:lnSpc>
            </a:pPr>
            <a:endParaRPr lang="en-US" sz="2000" dirty="0"/>
          </a:p>
          <a:p>
            <a:endParaRPr lang="en-US" sz="2000" dirty="0" smtClean="0"/>
          </a:p>
          <a:p>
            <a:pPr>
              <a:lnSpc>
                <a:spcPct val="150000"/>
              </a:lnSpc>
            </a:pPr>
            <a:r>
              <a:rPr lang="en-US" sz="2000" dirty="0" smtClean="0"/>
              <a:t>Differences in </a:t>
            </a:r>
            <a:r>
              <a:rPr lang="en-US" sz="2000" dirty="0" smtClean="0"/>
              <a:t>congestion </a:t>
            </a:r>
            <a:r>
              <a:rPr lang="en-US" sz="2000" dirty="0" smtClean="0"/>
              <a:t>largely due to Resource capacity increases that occurred between the RUC executions and real-time</a:t>
            </a:r>
          </a:p>
          <a:p>
            <a:pPr lvl="1">
              <a:lnSpc>
                <a:spcPct val="150000"/>
              </a:lnSpc>
            </a:pPr>
            <a:r>
              <a:rPr lang="en-US" sz="1600" dirty="0" smtClean="0"/>
              <a:t>More than 900 MW of additional capacity from Resources with significant shift factors on congestion in the Houston area </a:t>
            </a:r>
          </a:p>
          <a:p>
            <a:pPr marL="0" indent="0">
              <a:lnSpc>
                <a:spcPct val="150000"/>
              </a:lnSpc>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17112563"/>
              </p:ext>
            </p:extLst>
          </p:nvPr>
        </p:nvGraphicFramePr>
        <p:xfrm>
          <a:off x="1143000" y="1981200"/>
          <a:ext cx="7162800" cy="2413635"/>
        </p:xfrm>
        <a:graphic>
          <a:graphicData uri="http://schemas.openxmlformats.org/drawingml/2006/table">
            <a:tbl>
              <a:tblPr firstRow="1" bandRow="1">
                <a:tableStyleId>{5C22544A-7EE6-4342-B048-85BDC9FD1C3A}</a:tableStyleId>
              </a:tblPr>
              <a:tblGrid>
                <a:gridCol w="2387600"/>
                <a:gridCol w="2387600"/>
                <a:gridCol w="2387600"/>
              </a:tblGrid>
              <a:tr h="456565">
                <a:tc>
                  <a:txBody>
                    <a:bodyPr/>
                    <a:lstStyle/>
                    <a:p>
                      <a:pPr marL="0" marR="0" algn="ctr">
                        <a:lnSpc>
                          <a:spcPct val="107000"/>
                        </a:lnSpc>
                        <a:spcBef>
                          <a:spcPts val="0"/>
                        </a:spcBef>
                        <a:spcAft>
                          <a:spcPts val="0"/>
                        </a:spcAft>
                      </a:pPr>
                      <a:r>
                        <a:rPr lang="en-US" sz="1400" dirty="0" smtClean="0">
                          <a:effectLst/>
                        </a:rPr>
                        <a:t>Contingency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Constrained Element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smtClean="0">
                          <a:effectLst/>
                        </a:rPr>
                        <a:t>Real-</a:t>
                      </a:r>
                      <a:r>
                        <a:rPr lang="en-US" sz="1400" baseline="0" smtClean="0">
                          <a:effectLst/>
                        </a:rPr>
                        <a:t>Time Market Congestion Rent</a:t>
                      </a:r>
                      <a:r>
                        <a:rPr lang="en-US" sz="1400" smtClean="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DRNS_TB5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SNGZEN99_A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4,523,204.2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DSTEXP12</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BLESSI_LOLITA1_1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1,184,354.9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DWH_STP5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BONIVI_RINCON1_1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210,303.1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DJEWSNG5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JK_TOKSW_1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171,695.0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SLAQLOB8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BRUNI_69_1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70,323.9</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DFL_MAR8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BETHK_66_A</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55,246.6</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 CASE</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LISTON</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22,306.0</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SE3S18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PLESNTN_TORDLO_1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20,614.5</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SBEVASH8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BIG_COTU_1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6,744.8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90500">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DFERPAL8</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38T365_1</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3,396.1</a:t>
                      </a: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91266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August 10</a:t>
            </a:r>
            <a:r>
              <a:rPr lang="en-US" b="1" baseline="30000" dirty="0" smtClean="0">
                <a:solidFill>
                  <a:schemeClr val="accent1"/>
                </a:solidFill>
              </a:rPr>
              <a:t>th</a:t>
            </a:r>
            <a:r>
              <a:rPr lang="en-US" b="1" dirty="0" smtClean="0">
                <a:solidFill>
                  <a:schemeClr val="accent1"/>
                </a:solidFill>
              </a:rPr>
              <a:t>, </a:t>
            </a:r>
            <a:r>
              <a:rPr lang="en-US" dirty="0"/>
              <a:t>2016 – Projected Congestion</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August 10</a:t>
            </a:r>
            <a:r>
              <a:rPr lang="en-US" sz="2000" baseline="30000" dirty="0" smtClean="0"/>
              <a:t>th</a:t>
            </a:r>
            <a:r>
              <a:rPr lang="en-US" sz="2000" dirty="0" smtClean="0"/>
              <a:t> was one of the record setting high load days that was observed during that week</a:t>
            </a:r>
          </a:p>
          <a:p>
            <a:pPr>
              <a:lnSpc>
                <a:spcPct val="150000"/>
              </a:lnSpc>
            </a:pPr>
            <a:r>
              <a:rPr lang="en-US" sz="2000" dirty="0" smtClean="0"/>
              <a:t>Congestion concerns for that day included the following pieces of transmission equipment:</a:t>
            </a:r>
          </a:p>
          <a:p>
            <a:pPr lvl="1">
              <a:lnSpc>
                <a:spcPct val="150000"/>
              </a:lnSpc>
            </a:pPr>
            <a:r>
              <a:rPr lang="en-US" sz="1600" dirty="0" smtClean="0"/>
              <a:t>138 kV transmission line between the Ft. Worth and West Denton substations</a:t>
            </a:r>
          </a:p>
          <a:p>
            <a:pPr lvl="1">
              <a:lnSpc>
                <a:spcPct val="150000"/>
              </a:lnSpc>
            </a:pPr>
            <a:r>
              <a:rPr lang="en-US" sz="1600" dirty="0" smtClean="0"/>
              <a:t>138/69 kV transformer at the Denton Steam substation</a:t>
            </a:r>
          </a:p>
          <a:p>
            <a:pPr lvl="1">
              <a:lnSpc>
                <a:spcPct val="150000"/>
              </a:lnSpc>
            </a:pPr>
            <a:r>
              <a:rPr lang="en-US" sz="1600" dirty="0" smtClean="0"/>
              <a:t>138 kV transmission line between the West Denton and Jim </a:t>
            </a:r>
            <a:r>
              <a:rPr lang="en-US" sz="1600" dirty="0" err="1" smtClean="0"/>
              <a:t>Christal</a:t>
            </a:r>
            <a:r>
              <a:rPr lang="en-US" sz="1600" dirty="0" smtClean="0"/>
              <a:t> substations</a:t>
            </a:r>
          </a:p>
          <a:p>
            <a:pPr>
              <a:lnSpc>
                <a:spcPct val="150000"/>
              </a:lnSpc>
            </a:pPr>
            <a:r>
              <a:rPr lang="en-US" sz="2000" dirty="0" smtClean="0"/>
              <a:t>Again</a:t>
            </a:r>
            <a:r>
              <a:rPr lang="en-US" sz="2000" dirty="0"/>
              <a:t>, as a result of the </a:t>
            </a:r>
            <a:r>
              <a:rPr lang="en-US" sz="2000" dirty="0" smtClean="0"/>
              <a:t>projected </a:t>
            </a:r>
            <a:r>
              <a:rPr lang="en-US" sz="2000" dirty="0"/>
              <a:t>congestion and Resource information in the COPs, a number of commitments were recommended by RUC</a:t>
            </a:r>
          </a:p>
          <a:p>
            <a:pPr>
              <a:lnSpc>
                <a:spcPct val="150000"/>
              </a:lnSpc>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632753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c34af464-7aa1-4edd-9be4-83dffc1cb926"/>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1364</TotalTime>
  <Words>1391</Words>
  <Application>Microsoft Office PowerPoint</Application>
  <PresentationFormat>On-screen Show (4:3)</PresentationFormat>
  <Paragraphs>270</Paragraphs>
  <Slides>15</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1_Custom Design</vt:lpstr>
      <vt:lpstr>Office Theme</vt:lpstr>
      <vt:lpstr>PowerPoint Presentation</vt:lpstr>
      <vt:lpstr>Introduction and Agenda</vt:lpstr>
      <vt:lpstr>August 6th, 2016 – Projected Congestion</vt:lpstr>
      <vt:lpstr>August 6th, 2016 – RUC Recommendations</vt:lpstr>
      <vt:lpstr>August 6th, 2016 – Real-Time Conditions</vt:lpstr>
      <vt:lpstr>August 7th, 2016 – Projected Congestion</vt:lpstr>
      <vt:lpstr>August 7th, 2016 – RUC Recommendations</vt:lpstr>
      <vt:lpstr>August 7th, 2016 – Real-Time Conditions</vt:lpstr>
      <vt:lpstr>August 10th, 2016 – Projected Congestion</vt:lpstr>
      <vt:lpstr>August 10th, 2016 – RUC Recommendations</vt:lpstr>
      <vt:lpstr>August 10th, 2016 – Real-Time Conditions</vt:lpstr>
      <vt:lpstr>May 30th, 2015 – RUC Instructions</vt:lpstr>
      <vt:lpstr>May 30th, 2015 – Real-Time Conditions</vt:lpstr>
      <vt:lpstr>General RUC Process Comments</vt:lpstr>
      <vt:lpstr>Questions and Group 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80</cp:revision>
  <cp:lastPrinted>2016-01-21T20:53:15Z</cp:lastPrinted>
  <dcterms:created xsi:type="dcterms:W3CDTF">2016-01-21T15:20:31Z</dcterms:created>
  <dcterms:modified xsi:type="dcterms:W3CDTF">2016-08-24T19:19:53Z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