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5"/>
  </p:notesMasterIdLst>
  <p:handoutMasterIdLst>
    <p:handoutMasterId r:id="rId16"/>
  </p:handoutMasterIdLst>
  <p:sldIdLst>
    <p:sldId id="260" r:id="rId7"/>
    <p:sldId id="283" r:id="rId8"/>
    <p:sldId id="279" r:id="rId9"/>
    <p:sldId id="277" r:id="rId10"/>
    <p:sldId id="281" r:id="rId11"/>
    <p:sldId id="280" r:id="rId12"/>
    <p:sldId id="287" r:id="rId13"/>
    <p:sldId id="285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9" d="100"/>
          <a:sy n="99" d="100"/>
        </p:scale>
        <p:origin x="246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93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 bwMode="auto">
          <a:xfrm>
            <a:off x="3505200" y="1828800"/>
            <a:ext cx="5638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/>
                <a:ea typeface="+mj-ea"/>
                <a:cs typeface="+mj-cs"/>
              </a:rPr>
              <a:t>ERCOT Update to DSWG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33800" y="4191000"/>
            <a:ext cx="373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en-US" sz="2000" kern="0" dirty="0" smtClean="0">
                <a:solidFill>
                  <a:srgbClr val="000000"/>
                </a:solidFill>
                <a:latin typeface="Arial Black" pitchFamily="34" charset="0"/>
              </a:rPr>
              <a:t>DSWG – August 19, 2016</a:t>
            </a:r>
            <a:endParaRPr lang="en-US" altLang="en-US" sz="2000" kern="0" dirty="0">
              <a:solidFill>
                <a:srgbClr val="00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1981199"/>
          </a:xfrm>
        </p:spPr>
        <p:txBody>
          <a:bodyPr/>
          <a:lstStyle/>
          <a:p>
            <a:pPr marL="0" lvl="0" indent="0" algn="ctr">
              <a:buNone/>
            </a:pPr>
            <a:r>
              <a:rPr lang="en-US" altLang="en-US" sz="2400" kern="0" dirty="0" smtClean="0"/>
              <a:t>Agenda Item #5</a:t>
            </a:r>
          </a:p>
          <a:p>
            <a:pPr marL="0" indent="0" algn="ctr">
              <a:buNone/>
            </a:pPr>
            <a:r>
              <a:rPr lang="en-US" sz="2400" dirty="0" smtClean="0"/>
              <a:t>Inclusion of UFR Deployments in Reliability Adder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958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Resource RRS UFR Deployments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5400" y="914400"/>
            <a:ext cx="6477000" cy="5217651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539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LR UFR Deployments to the </a:t>
            </a:r>
            <a:br>
              <a:rPr lang="en-US" dirty="0" smtClean="0"/>
            </a:br>
            <a:r>
              <a:rPr lang="en-US" dirty="0" smtClean="0"/>
              <a:t>Reliability Adder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624633"/>
          </a:xfrm>
        </p:spPr>
        <p:txBody>
          <a:bodyPr/>
          <a:lstStyle/>
          <a:p>
            <a:r>
              <a:rPr lang="en-US" sz="1600" dirty="0" smtClean="0"/>
              <a:t>Telemetry is available for all LRs providing RRS</a:t>
            </a:r>
          </a:p>
          <a:p>
            <a:pPr lvl="1"/>
            <a:r>
              <a:rPr lang="en-US" sz="1600" dirty="0" smtClean="0"/>
              <a:t>Resource Status – ONRL</a:t>
            </a:r>
          </a:p>
          <a:p>
            <a:pPr lvl="1"/>
            <a:r>
              <a:rPr lang="en-US" sz="1600" dirty="0" smtClean="0"/>
              <a:t>RRS Responsibility and RRS Schedule</a:t>
            </a:r>
          </a:p>
          <a:p>
            <a:pPr lvl="1"/>
            <a:r>
              <a:rPr lang="en-US" sz="1600" dirty="0" smtClean="0"/>
              <a:t>Net Power Consumption</a:t>
            </a:r>
          </a:p>
          <a:p>
            <a:pPr lvl="1"/>
            <a:r>
              <a:rPr lang="en-US" sz="1600" dirty="0" smtClean="0"/>
              <a:t>Low Power Consumption</a:t>
            </a:r>
          </a:p>
          <a:p>
            <a:pPr lvl="1"/>
            <a:r>
              <a:rPr lang="en-US" sz="1600" dirty="0" smtClean="0"/>
              <a:t>UFR Status – Armed or Online when active</a:t>
            </a:r>
          </a:p>
          <a:p>
            <a:pPr lvl="1"/>
            <a:r>
              <a:rPr lang="en-US" sz="1600" dirty="0" smtClean="0"/>
              <a:t>Circuit Breaker Status – Closed when active</a:t>
            </a:r>
          </a:p>
          <a:p>
            <a:r>
              <a:rPr lang="en-US" sz="1600" dirty="0" smtClean="0"/>
              <a:t>RRS Schedules do not change during a UFR type deployment</a:t>
            </a:r>
          </a:p>
          <a:p>
            <a:r>
              <a:rPr lang="en-US" sz="1600" dirty="0"/>
              <a:t>No electronic instruction for dispatch or recall for UFR deployments – currently only have a verbal instruction for the </a:t>
            </a:r>
            <a:r>
              <a:rPr lang="en-US" sz="1600" dirty="0" smtClean="0"/>
              <a:t>recall</a:t>
            </a:r>
          </a:p>
          <a:p>
            <a:r>
              <a:rPr lang="en-US" sz="1600" dirty="0"/>
              <a:t>Ancillary Service Monitor relies on difference between RRS Responsibility and RRS Schedule to show quantity that has been </a:t>
            </a:r>
            <a:r>
              <a:rPr lang="en-US" sz="1600" dirty="0" smtClean="0"/>
              <a:t>deployed and as </a:t>
            </a:r>
            <a:r>
              <a:rPr lang="en-US" sz="1600" dirty="0"/>
              <a:t>a result it does not show the amount deployed for UFR </a:t>
            </a:r>
            <a:r>
              <a:rPr lang="en-US" sz="1600" dirty="0" smtClean="0"/>
              <a:t>deployments</a:t>
            </a:r>
          </a:p>
          <a:p>
            <a:r>
              <a:rPr lang="en-US" sz="1600" dirty="0" smtClean="0"/>
              <a:t>To add this capacity to the Reliability Adder, we need to identify a deployment trigger, a recall trigger and a way to measure the amount of capacity that tripped on under-frequency and its recovery following the recall.  None of these items are currently in our systems today.</a:t>
            </a:r>
            <a:endParaRPr lang="en-US" sz="1600" dirty="0"/>
          </a:p>
          <a:p>
            <a:endParaRPr lang="en-US" sz="1800" dirty="0"/>
          </a:p>
          <a:p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560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Proposed Solution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5562600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smtClean="0"/>
              <a:t>ERCOT recommends the following to include the LR UFR capacity in the Reliability Price Adder</a:t>
            </a:r>
          </a:p>
          <a:p>
            <a:pPr marL="0" indent="0">
              <a:buNone/>
            </a:pPr>
            <a:r>
              <a:rPr lang="en-US" sz="1600" i="1" dirty="0" smtClean="0"/>
              <a:t>The following would only apply to LRs with ONRL COP status</a:t>
            </a:r>
            <a:endParaRPr lang="en-US" sz="1600" i="1" dirty="0"/>
          </a:p>
          <a:p>
            <a:r>
              <a:rPr lang="en-US" sz="1600" dirty="0" smtClean="0"/>
              <a:t>Deployment Trigger</a:t>
            </a:r>
          </a:p>
          <a:p>
            <a:pPr lvl="1"/>
            <a:r>
              <a:rPr lang="en-US" sz="1200" dirty="0" smtClean="0"/>
              <a:t>New resource specific telemetry requirement signaling relay trip</a:t>
            </a:r>
          </a:p>
          <a:p>
            <a:endParaRPr lang="en-US" sz="1600" dirty="0"/>
          </a:p>
          <a:p>
            <a:r>
              <a:rPr lang="en-US" sz="1600" dirty="0" smtClean="0"/>
              <a:t>Capacity (MW)</a:t>
            </a:r>
          </a:p>
          <a:p>
            <a:pPr lvl="1"/>
            <a:r>
              <a:rPr lang="en-US" sz="1200" dirty="0" smtClean="0"/>
              <a:t>ERCOT Calculated Value</a:t>
            </a:r>
          </a:p>
          <a:p>
            <a:pPr lvl="1"/>
            <a:r>
              <a:rPr lang="en-US" sz="1200" dirty="0" smtClean="0"/>
              <a:t>Net Power Consumption </a:t>
            </a:r>
            <a:r>
              <a:rPr lang="en-US" sz="1200" baseline="-25000" dirty="0" smtClean="0"/>
              <a:t>(T-1 minute) </a:t>
            </a:r>
            <a:r>
              <a:rPr lang="en-US" sz="1200" dirty="0" smtClean="0"/>
              <a:t>– Net Power Consumption (NPC)</a:t>
            </a:r>
          </a:p>
          <a:p>
            <a:endParaRPr lang="en-US" sz="1600" dirty="0"/>
          </a:p>
          <a:p>
            <a:r>
              <a:rPr lang="en-US" sz="1600" dirty="0" smtClean="0"/>
              <a:t>Recall Trigger</a:t>
            </a:r>
          </a:p>
          <a:p>
            <a:pPr lvl="1"/>
            <a:r>
              <a:rPr lang="en-US" sz="1200" dirty="0" smtClean="0"/>
              <a:t>Modification to the ERCOT Deployment Manger</a:t>
            </a:r>
          </a:p>
          <a:p>
            <a:pPr lvl="1"/>
            <a:r>
              <a:rPr lang="en-US" sz="1200" dirty="0" smtClean="0"/>
              <a:t>Add XML signal from the ERCOT Operator</a:t>
            </a:r>
          </a:p>
          <a:p>
            <a:endParaRPr lang="en-US" sz="1600" dirty="0"/>
          </a:p>
          <a:p>
            <a:r>
              <a:rPr lang="en-US" sz="1600" dirty="0" smtClean="0"/>
              <a:t>Recovery Period</a:t>
            </a:r>
          </a:p>
          <a:p>
            <a:pPr lvl="1"/>
            <a:r>
              <a:rPr lang="en-US" sz="1200" dirty="0" smtClean="0"/>
              <a:t>Back out capacity using NPC</a:t>
            </a:r>
          </a:p>
          <a:p>
            <a:pPr lvl="1"/>
            <a:endParaRPr lang="en-US" sz="1200" dirty="0"/>
          </a:p>
          <a:p>
            <a:pPr marL="0" indent="0">
              <a:buNone/>
            </a:pPr>
            <a:r>
              <a:rPr lang="en-US" sz="1600" i="1" dirty="0" smtClean="0"/>
              <a:t>Note: Additional emphasis will be added to require QSE’s to reflect schedule changes with UFR deployments and recovery of load following recall.</a:t>
            </a:r>
            <a:endParaRPr lang="en-US" sz="16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9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dirty="0" smtClean="0"/>
              <a:t>ERCOT 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59096"/>
            <a:ext cx="8534400" cy="4960937"/>
          </a:xfrm>
        </p:spPr>
        <p:txBody>
          <a:bodyPr/>
          <a:lstStyle/>
          <a:p>
            <a:r>
              <a:rPr lang="en-US" sz="2000" dirty="0" smtClean="0"/>
              <a:t>Of the 9 UFR deployments over the past 5 years </a:t>
            </a:r>
          </a:p>
          <a:p>
            <a:pPr lvl="1"/>
            <a:r>
              <a:rPr lang="en-US" sz="1800" dirty="0" smtClean="0"/>
              <a:t>7 of the 9 deployments have lasted less than 15 minutes</a:t>
            </a:r>
          </a:p>
          <a:p>
            <a:pPr lvl="1"/>
            <a:r>
              <a:rPr lang="en-US" sz="1800" dirty="0" smtClean="0"/>
              <a:t>Only 1 of 9 deployments were during capacity insufficiency events</a:t>
            </a:r>
          </a:p>
          <a:p>
            <a:pPr lvl="2"/>
            <a:r>
              <a:rPr lang="en-US" sz="1800" dirty="0" smtClean="0"/>
              <a:t>The other 8 deployment events were unlikely to have any discernible impact on prices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184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80074" y="2209800"/>
            <a:ext cx="4977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Agenda Item #8</a:t>
            </a:r>
          </a:p>
          <a:p>
            <a:pPr algn="ctr"/>
            <a:r>
              <a:rPr lang="en-US" sz="2400" dirty="0" smtClean="0"/>
              <a:t>Potential ERS Settlement Changes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19566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818479" y="1778818"/>
            <a:ext cx="7998341" cy="1555010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5" name="Oval 4"/>
          <p:cNvSpPr/>
          <p:nvPr/>
        </p:nvSpPr>
        <p:spPr>
          <a:xfrm>
            <a:off x="1070622" y="2401602"/>
            <a:ext cx="350875" cy="303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6" name="Oval 5"/>
          <p:cNvSpPr/>
          <p:nvPr/>
        </p:nvSpPr>
        <p:spPr>
          <a:xfrm>
            <a:off x="2754992" y="2396351"/>
            <a:ext cx="350875" cy="303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7" name="Oval 6"/>
          <p:cNvSpPr/>
          <p:nvPr/>
        </p:nvSpPr>
        <p:spPr>
          <a:xfrm>
            <a:off x="4342076" y="2391489"/>
            <a:ext cx="350875" cy="303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" name="Oval 7"/>
          <p:cNvSpPr/>
          <p:nvPr/>
        </p:nvSpPr>
        <p:spPr>
          <a:xfrm>
            <a:off x="5849252" y="2401602"/>
            <a:ext cx="350875" cy="303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9" name="Oval 8"/>
          <p:cNvSpPr/>
          <p:nvPr/>
        </p:nvSpPr>
        <p:spPr>
          <a:xfrm>
            <a:off x="7423175" y="2413134"/>
            <a:ext cx="350875" cy="303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6255434" y="2564648"/>
            <a:ext cx="1112434" cy="0"/>
          </a:xfrm>
          <a:prstGeom prst="straightConnector1">
            <a:avLst/>
          </a:prstGeom>
          <a:ln w="1905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4734744" y="2548778"/>
            <a:ext cx="1048630" cy="7054"/>
          </a:xfrm>
          <a:prstGeom prst="straightConnector1">
            <a:avLst/>
          </a:prstGeom>
          <a:ln w="1905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3144408" y="2543917"/>
            <a:ext cx="1186541" cy="11097"/>
          </a:xfrm>
          <a:prstGeom prst="straightConnector1">
            <a:avLst/>
          </a:prstGeom>
          <a:ln w="1905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1512286" y="2557595"/>
            <a:ext cx="1178702" cy="7052"/>
          </a:xfrm>
          <a:prstGeom prst="straightConnector1">
            <a:avLst/>
          </a:prstGeom>
          <a:ln w="1905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1736610" y="3034906"/>
            <a:ext cx="1043485" cy="1092939"/>
            <a:chOff x="879281" y="2083858"/>
            <a:chExt cx="1211021" cy="1244166"/>
          </a:xfrm>
        </p:grpSpPr>
        <p:sp>
          <p:nvSpPr>
            <p:cNvPr id="22" name="Rectangle 21"/>
            <p:cNvSpPr/>
            <p:nvPr/>
          </p:nvSpPr>
          <p:spPr>
            <a:xfrm>
              <a:off x="879281" y="2083858"/>
              <a:ext cx="1211021" cy="1244166"/>
            </a:xfrm>
            <a:prstGeom prst="rect">
              <a:avLst/>
            </a:prstGeom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879281" y="2083858"/>
              <a:ext cx="1211021" cy="12441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74676" rIns="74676" bIns="74676" numCol="1" spcCol="1270" anchor="t" anchorCtr="0">
              <a:noAutofit/>
            </a:bodyPr>
            <a:lstStyle/>
            <a:p>
              <a:pPr algn="ctr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dirty="0">
                  <a:solidFill>
                    <a:srgbClr val="C00000"/>
                  </a:solidFill>
                </a:rPr>
                <a:t>Payment Reduction for 2 test failures sent to QSE for Review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422100" y="3019666"/>
            <a:ext cx="772444" cy="1079261"/>
            <a:chOff x="3525731" y="2120990"/>
            <a:chExt cx="819320" cy="1138809"/>
          </a:xfrm>
        </p:grpSpPr>
        <p:sp>
          <p:nvSpPr>
            <p:cNvPr id="25" name="Rectangle 24"/>
            <p:cNvSpPr/>
            <p:nvPr/>
          </p:nvSpPr>
          <p:spPr>
            <a:xfrm>
              <a:off x="3525731" y="2120990"/>
              <a:ext cx="819320" cy="1138809"/>
            </a:xfrm>
            <a:prstGeom prst="rect">
              <a:avLst/>
            </a:prstGeom>
            <a:ln w="15875">
              <a:solidFill>
                <a:schemeClr val="accent1">
                  <a:shade val="50000"/>
                </a:schemeClr>
              </a:solidFill>
            </a:ln>
          </p:spPr>
          <p:style>
            <a:lnRef idx="0">
              <a:scrgbClr r="0" g="0" b="0"/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3525731" y="2120990"/>
              <a:ext cx="819320" cy="11388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74676" rIns="74676" bIns="74676" numCol="1" spcCol="1270" anchor="t" anchorCtr="0">
              <a:noAutofit/>
            </a:bodyPr>
            <a:lstStyle/>
            <a:p>
              <a:pPr algn="ctr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dirty="0">
                  <a:solidFill>
                    <a:srgbClr val="C00000"/>
                  </a:solidFill>
                </a:rPr>
                <a:t>Resolve missing meter data issue</a:t>
              </a:r>
            </a:p>
          </p:txBody>
        </p:sp>
      </p:grpSp>
      <p:sp>
        <p:nvSpPr>
          <p:cNvPr id="27" name="Rectangle 26"/>
          <p:cNvSpPr/>
          <p:nvPr/>
        </p:nvSpPr>
        <p:spPr>
          <a:xfrm>
            <a:off x="4734745" y="3022433"/>
            <a:ext cx="1114508" cy="1081355"/>
          </a:xfrm>
          <a:prstGeom prst="rect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rgbClr val="C00000"/>
                </a:solidFill>
              </a:rPr>
              <a:t>Finalize Availability and Payment Reductions for Test Failures 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7127641" y="1352904"/>
            <a:ext cx="912123" cy="731186"/>
            <a:chOff x="8524174" y="2113726"/>
            <a:chExt cx="959650" cy="974914"/>
          </a:xfrm>
        </p:grpSpPr>
        <p:sp>
          <p:nvSpPr>
            <p:cNvPr id="29" name="Rectangle 28"/>
            <p:cNvSpPr/>
            <p:nvPr/>
          </p:nvSpPr>
          <p:spPr>
            <a:xfrm>
              <a:off x="8524174" y="2113726"/>
              <a:ext cx="959650" cy="974914"/>
            </a:xfrm>
            <a:prstGeom prst="rect">
              <a:avLst/>
            </a:prstGeom>
            <a:ln w="15875">
              <a:solidFill>
                <a:schemeClr val="accent1">
                  <a:shade val="50000"/>
                </a:schemeClr>
              </a:solidFill>
            </a:ln>
          </p:spPr>
          <p:style>
            <a:lnRef idx="0">
              <a:scrgbClr r="0" g="0" b="0"/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8524174" y="2113726"/>
              <a:ext cx="959650" cy="9749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74676" rIns="74676" bIns="74676" numCol="1" spcCol="1270" anchor="b" anchorCtr="0">
              <a:noAutofit/>
            </a:bodyPr>
            <a:lstStyle/>
            <a:p>
              <a:pPr algn="ctr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b="1" dirty="0">
                  <a:solidFill>
                    <a:schemeClr val="tx1"/>
                  </a:solidFill>
                </a:rPr>
                <a:t>ERS Settlement 75day (55 + 20)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947243" y="1415561"/>
            <a:ext cx="597632" cy="676799"/>
            <a:chOff x="118676" y="443325"/>
            <a:chExt cx="796843" cy="902398"/>
          </a:xfrm>
        </p:grpSpPr>
        <p:sp>
          <p:nvSpPr>
            <p:cNvPr id="35" name="Rectangle 34"/>
            <p:cNvSpPr/>
            <p:nvPr/>
          </p:nvSpPr>
          <p:spPr>
            <a:xfrm>
              <a:off x="118676" y="443325"/>
              <a:ext cx="796843" cy="869665"/>
            </a:xfrm>
            <a:prstGeom prst="rect">
              <a:avLst/>
            </a:prstGeom>
            <a:ln w="15875">
              <a:solidFill>
                <a:schemeClr val="accent1"/>
              </a:solidFill>
            </a:ln>
          </p:spPr>
          <p:style>
            <a:lnRef idx="0">
              <a:scrgbClr r="0" g="0" b="0"/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6" name="Rectangle 35"/>
            <p:cNvSpPr/>
            <p:nvPr/>
          </p:nvSpPr>
          <p:spPr>
            <a:xfrm>
              <a:off x="118676" y="667802"/>
              <a:ext cx="796843" cy="6779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74676" rIns="74676" bIns="74676" numCol="1" spcCol="1270" anchor="b" anchorCtr="0">
              <a:noAutofit/>
            </a:bodyPr>
            <a:lstStyle/>
            <a:p>
              <a:pPr algn="ctr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b="1" dirty="0"/>
                <a:t>Last day of the SCT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605450" y="1361174"/>
            <a:ext cx="662822" cy="732486"/>
            <a:chOff x="2276688" y="375725"/>
            <a:chExt cx="883763" cy="976648"/>
          </a:xfrm>
        </p:grpSpPr>
        <p:sp>
          <p:nvSpPr>
            <p:cNvPr id="38" name="Rectangle 37"/>
            <p:cNvSpPr/>
            <p:nvPr/>
          </p:nvSpPr>
          <p:spPr>
            <a:xfrm>
              <a:off x="2276688" y="375725"/>
              <a:ext cx="883763" cy="976648"/>
            </a:xfrm>
            <a:prstGeom prst="rect">
              <a:avLst/>
            </a:prstGeom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9" name="Rectangle 38"/>
            <p:cNvSpPr/>
            <p:nvPr/>
          </p:nvSpPr>
          <p:spPr>
            <a:xfrm>
              <a:off x="2276688" y="375725"/>
              <a:ext cx="883763" cy="97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74676" rIns="74676" bIns="74676" numCol="1" spcCol="1270" anchor="b" anchorCtr="0">
              <a:noAutofit/>
            </a:bodyPr>
            <a:lstStyle/>
            <a:p>
              <a:pPr algn="ctr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b="1" dirty="0"/>
                <a:t>Meter data due 35 days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036590" y="1282538"/>
            <a:ext cx="885146" cy="809823"/>
            <a:chOff x="4519635" y="253774"/>
            <a:chExt cx="1077928" cy="1079764"/>
          </a:xfrm>
        </p:grpSpPr>
        <p:sp>
          <p:nvSpPr>
            <p:cNvPr id="41" name="Rectangle 40"/>
            <p:cNvSpPr/>
            <p:nvPr/>
          </p:nvSpPr>
          <p:spPr>
            <a:xfrm>
              <a:off x="4519635" y="253774"/>
              <a:ext cx="1077928" cy="1079764"/>
            </a:xfrm>
            <a:prstGeom prst="rect">
              <a:avLst/>
            </a:prstGeom>
            <a:ln w="15875">
              <a:solidFill>
                <a:schemeClr val="accent1">
                  <a:shade val="50000"/>
                </a:schemeClr>
              </a:solidFill>
            </a:ln>
          </p:spPr>
          <p:style>
            <a:lnRef idx="0">
              <a:scrgbClr r="0" g="0" b="0"/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2" name="Rectangle 41"/>
            <p:cNvSpPr/>
            <p:nvPr/>
          </p:nvSpPr>
          <p:spPr>
            <a:xfrm>
              <a:off x="4519635" y="253774"/>
              <a:ext cx="1077928" cy="10797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74676" rIns="74676" bIns="74676" numCol="1" spcCol="1270" anchor="b" anchorCtr="0">
              <a:noAutofit/>
            </a:bodyPr>
            <a:lstStyle/>
            <a:p>
              <a:pPr algn="ctr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b="1" dirty="0"/>
                <a:t>Availability 45 days following the end of the SCT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473867" y="1205135"/>
            <a:ext cx="1101643" cy="887226"/>
            <a:chOff x="6666746" y="-15291"/>
            <a:chExt cx="1653311" cy="1422036"/>
          </a:xfrm>
        </p:grpSpPr>
        <p:sp>
          <p:nvSpPr>
            <p:cNvPr id="44" name="Rectangle 43"/>
            <p:cNvSpPr/>
            <p:nvPr/>
          </p:nvSpPr>
          <p:spPr>
            <a:xfrm>
              <a:off x="6666746" y="46029"/>
              <a:ext cx="1653311" cy="1360715"/>
            </a:xfrm>
            <a:prstGeom prst="rect">
              <a:avLst/>
            </a:prstGeom>
            <a:solidFill>
              <a:schemeClr val="bg1"/>
            </a:solidFill>
            <a:ln w="15875">
              <a:solidFill>
                <a:schemeClr val="accent1">
                  <a:shade val="5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6666746" y="-15291"/>
              <a:ext cx="1653311" cy="14220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74676" rIns="74676" bIns="74676" numCol="1" spcCol="1270" anchor="t" anchorCtr="0">
              <a:noAutofit/>
            </a:bodyPr>
            <a:lstStyle/>
            <a:p>
              <a:pPr algn="ctr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b="1" dirty="0">
                  <a:solidFill>
                    <a:schemeClr val="tx1"/>
                  </a:solidFill>
                </a:rPr>
                <a:t>RTM Final Settlement 55 days following the operating day</a:t>
              </a: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4194544" y="4319869"/>
            <a:ext cx="4492256" cy="19389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b="1" u="sng" dirty="0">
                <a:solidFill>
                  <a:srgbClr val="C00000"/>
                </a:solidFill>
              </a:rPr>
              <a:t>Activities that begin after day 55</a:t>
            </a:r>
          </a:p>
          <a:p>
            <a:r>
              <a:rPr lang="en-US" sz="1200" dirty="0">
                <a:solidFill>
                  <a:srgbClr val="C00000"/>
                </a:solidFill>
              </a:rPr>
              <a:t>-Settlement team calculates Load Ratio Share for each LSE  - need for SPUCL calculation  - </a:t>
            </a:r>
            <a:r>
              <a:rPr lang="en-US" sz="1200" b="1" dirty="0">
                <a:solidFill>
                  <a:srgbClr val="C00000"/>
                </a:solidFill>
              </a:rPr>
              <a:t>2  business days</a:t>
            </a:r>
          </a:p>
          <a:p>
            <a:r>
              <a:rPr lang="en-US" sz="1200" dirty="0">
                <a:solidFill>
                  <a:srgbClr val="C00000"/>
                </a:solidFill>
              </a:rPr>
              <a:t>-ERS team creates settlement workbooks for Resource Level and QSE Level – </a:t>
            </a:r>
            <a:r>
              <a:rPr lang="en-US" sz="1200" b="1" dirty="0">
                <a:solidFill>
                  <a:srgbClr val="C00000"/>
                </a:solidFill>
              </a:rPr>
              <a:t>4 business days</a:t>
            </a:r>
          </a:p>
          <a:p>
            <a:r>
              <a:rPr lang="en-US" sz="1200" dirty="0">
                <a:solidFill>
                  <a:srgbClr val="C00000"/>
                </a:solidFill>
              </a:rPr>
              <a:t>-Settlement team creates payments and uplift cuts for each QSE and LSE and imports to database – </a:t>
            </a:r>
            <a:r>
              <a:rPr lang="en-US" sz="1200" b="1" dirty="0">
                <a:solidFill>
                  <a:srgbClr val="C00000"/>
                </a:solidFill>
              </a:rPr>
              <a:t>min of 4 days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endParaRPr lang="en-US" sz="1200" dirty="0" smtClean="0">
              <a:solidFill>
                <a:srgbClr val="C00000"/>
              </a:solidFill>
            </a:endParaRPr>
          </a:p>
          <a:p>
            <a:endParaRPr lang="en-US" sz="1200" dirty="0">
              <a:solidFill>
                <a:srgbClr val="C00000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Note: excluding 6 days for weekends during this period only 14 business days available to complete these activities</a:t>
            </a:r>
            <a:endParaRPr lang="en-US" sz="1350" dirty="0">
              <a:solidFill>
                <a:schemeClr val="tx1"/>
              </a:solidFill>
            </a:endParaRPr>
          </a:p>
        </p:txBody>
      </p:sp>
      <p:cxnSp>
        <p:nvCxnSpPr>
          <p:cNvPr id="61" name="Straight Arrow Connector 60"/>
          <p:cNvCxnSpPr/>
          <p:nvPr/>
        </p:nvCxnSpPr>
        <p:spPr>
          <a:xfrm flipV="1">
            <a:off x="6266005" y="2694517"/>
            <a:ext cx="545645" cy="156781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27472" y="295500"/>
            <a:ext cx="38034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ERS Settlement Timeline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85090961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c34af464-7aa1-4edd-9be4-83dffc1cb926"/>
    <ds:schemaRef ds:uri="http://purl.org/dc/elements/1.1/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3718</TotalTime>
  <Words>496</Words>
  <Application>Microsoft Office PowerPoint</Application>
  <PresentationFormat>On-screen Show (4:3)</PresentationFormat>
  <Paragraphs>64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1_Custom Design</vt:lpstr>
      <vt:lpstr>Office Theme</vt:lpstr>
      <vt:lpstr>Custom Design</vt:lpstr>
      <vt:lpstr>PowerPoint Presentation</vt:lpstr>
      <vt:lpstr>PowerPoint Presentation</vt:lpstr>
      <vt:lpstr>Load Resource RRS UFR Deployments</vt:lpstr>
      <vt:lpstr>Adding LR UFR Deployments to the  Reliability Adder</vt:lpstr>
      <vt:lpstr>Proposed Solution </vt:lpstr>
      <vt:lpstr>ERCOT Observations</vt:lpstr>
      <vt:lpstr>PowerPoint Presentation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Patterson, Mark</cp:lastModifiedBy>
  <cp:revision>94</cp:revision>
  <cp:lastPrinted>2016-01-21T20:53:15Z</cp:lastPrinted>
  <dcterms:created xsi:type="dcterms:W3CDTF">2016-01-21T15:20:31Z</dcterms:created>
  <dcterms:modified xsi:type="dcterms:W3CDTF">2016-08-16T21:00:28Z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