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bookmarkIdSeed="9">
  <p:sldMasterIdLst>
    <p:sldMasterId id="2147483653" r:id="rId1"/>
    <p:sldMasterId id="2147483648" r:id="rId2"/>
    <p:sldMasterId id="2147483651" r:id="rId3"/>
  </p:sldMasterIdLst>
  <p:notesMasterIdLst>
    <p:notesMasterId r:id="rId13"/>
  </p:notesMasterIdLst>
  <p:handoutMasterIdLst>
    <p:handoutMasterId r:id="rId14"/>
  </p:handoutMasterIdLst>
  <p:sldIdLst>
    <p:sldId id="337" r:id="rId4"/>
    <p:sldId id="344" r:id="rId5"/>
    <p:sldId id="345" r:id="rId6"/>
    <p:sldId id="346" r:id="rId7"/>
    <p:sldId id="347" r:id="rId8"/>
    <p:sldId id="350" r:id="rId9"/>
    <p:sldId id="343" r:id="rId10"/>
    <p:sldId id="348" r:id="rId11"/>
    <p:sldId id="349" r:id="rId12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8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  <a:srgbClr val="FFD100"/>
    <a:srgbClr val="FF8200"/>
    <a:srgbClr val="003865"/>
    <a:srgbClr val="5F8642"/>
    <a:srgbClr val="B8DCF4"/>
    <a:srgbClr val="74B273"/>
    <a:srgbClr val="0076C6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678" autoAdjust="0"/>
    <p:restoredTop sz="94118" autoAdjust="0"/>
  </p:normalViewPr>
  <p:slideViewPr>
    <p:cSldViewPr showGuides="1">
      <p:cViewPr varScale="1">
        <p:scale>
          <a:sx n="94" d="100"/>
          <a:sy n="94" d="100"/>
        </p:scale>
        <p:origin x="90" y="270"/>
      </p:cViewPr>
      <p:guideLst>
        <p:guide orient="horz" pos="2160"/>
        <p:guide pos="2880"/>
        <p:guide pos="2832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8/15/2016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23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068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1904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080" y="609600"/>
            <a:ext cx="8534400" cy="4319832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400" b="1" dirty="0" smtClean="0"/>
              <a:t>CRR Update</a:t>
            </a:r>
            <a:endParaRPr lang="en-US" sz="2400" dirty="0"/>
          </a:p>
          <a:p>
            <a:endParaRPr lang="en-US" dirty="0"/>
          </a:p>
          <a:p>
            <a:pPr marL="0" indent="0">
              <a:buNone/>
            </a:pPr>
            <a:r>
              <a:rPr lang="en-US" sz="2000" i="1" dirty="0"/>
              <a:t>Carrie Bivens</a:t>
            </a:r>
          </a:p>
          <a:p>
            <a:pPr marL="0" indent="0">
              <a:buNone/>
            </a:pPr>
            <a:r>
              <a:rPr lang="en-US" sz="2000" i="1" dirty="0"/>
              <a:t>Manager, </a:t>
            </a:r>
            <a:r>
              <a:rPr lang="en-US" sz="2000" i="1" dirty="0" smtClean="0"/>
              <a:t>Forward Markets</a:t>
            </a:r>
            <a:endParaRPr lang="en-US" sz="2000" i="1" dirty="0"/>
          </a:p>
          <a:p>
            <a:pPr marL="0" indent="0">
              <a:buNone/>
            </a:pPr>
            <a:r>
              <a:rPr lang="en-US" sz="2000" i="1" dirty="0"/>
              <a:t> </a:t>
            </a:r>
          </a:p>
          <a:p>
            <a:pPr marL="0" indent="0">
              <a:buNone/>
            </a:pPr>
            <a:endParaRPr lang="en-US" sz="2000" i="1" dirty="0"/>
          </a:p>
          <a:p>
            <a:pPr marL="0" indent="0">
              <a:buNone/>
            </a:pPr>
            <a:r>
              <a:rPr lang="en-US" sz="2000" i="1" dirty="0" smtClean="0"/>
              <a:t>August 18, 2016</a:t>
            </a:r>
            <a:endParaRPr lang="en-US" sz="2000" i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024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CRR Framework Upgrade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Project Summary</a:t>
            </a:r>
          </a:p>
          <a:p>
            <a:pPr lvl="1"/>
            <a:r>
              <a:rPr lang="en-US" sz="2000" dirty="0"/>
              <a:t>The CRR Framework Upgrade Project will improve the ability to support and maintain the CRR system by upgrading the User Interface framework and its related components to current versions.  </a:t>
            </a:r>
          </a:p>
          <a:p>
            <a:pPr lvl="1"/>
            <a:r>
              <a:rPr lang="en-US" sz="2000" dirty="0" smtClean="0"/>
              <a:t>SCR777</a:t>
            </a:r>
            <a:r>
              <a:rPr lang="en-US" sz="2000" dirty="0"/>
              <a:t>, Bilateral CRR Interface </a:t>
            </a:r>
            <a:r>
              <a:rPr lang="en-US" sz="2000" dirty="0" smtClean="0"/>
              <a:t>Enhancement, </a:t>
            </a:r>
            <a:r>
              <a:rPr lang="en-US" sz="2000" dirty="0"/>
              <a:t>and NPRR648, Remove References to </a:t>
            </a:r>
            <a:r>
              <a:rPr lang="en-US" sz="2000" dirty="0" err="1"/>
              <a:t>Flowgate</a:t>
            </a:r>
            <a:r>
              <a:rPr lang="en-US" sz="2000" dirty="0"/>
              <a:t> </a:t>
            </a:r>
            <a:r>
              <a:rPr lang="en-US" sz="2000" dirty="0" smtClean="0"/>
              <a:t>Rights, will be delivered alongside </a:t>
            </a:r>
            <a:r>
              <a:rPr lang="en-US" sz="2000" dirty="0"/>
              <a:t>this</a:t>
            </a:r>
            <a:r>
              <a:rPr lang="en-US" sz="2000" dirty="0" smtClean="0"/>
              <a:t> project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sz="2000" dirty="0" smtClean="0"/>
              <a:t>Completing </a:t>
            </a:r>
            <a:r>
              <a:rPr lang="en-US" sz="2000" dirty="0" smtClean="0">
                <a:solidFill>
                  <a:srgbClr val="FF0000"/>
                </a:solidFill>
              </a:rPr>
              <a:t>October </a:t>
            </a:r>
            <a:r>
              <a:rPr lang="en-US" sz="2000" dirty="0" smtClean="0">
                <a:solidFill>
                  <a:srgbClr val="FF0000"/>
                </a:solidFill>
              </a:rPr>
              <a:t>2017</a:t>
            </a:r>
            <a:r>
              <a:rPr lang="en-US" sz="2000" dirty="0"/>
              <a:t>, </a:t>
            </a:r>
            <a:r>
              <a:rPr lang="en-US" sz="2000" dirty="0" smtClean="0"/>
              <a:t>prior to Fall long-term auction sequences.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561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CRR Framework Upgrade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Market-facing impact:</a:t>
            </a:r>
          </a:p>
          <a:p>
            <a:pPr lvl="1"/>
            <a:r>
              <a:rPr lang="en-US" sz="1600" dirty="0" smtClean="0"/>
              <a:t>Portfolio </a:t>
            </a:r>
            <a:r>
              <a:rPr lang="en-US" sz="1600" dirty="0"/>
              <a:t>and Bilateral Pages – all errors will be packaged and presented in a file; no longer one-by-one like today’s error messages</a:t>
            </a:r>
          </a:p>
          <a:p>
            <a:pPr lvl="1"/>
            <a:r>
              <a:rPr lang="en-US" sz="1600" dirty="0"/>
              <a:t>“Template” portfolios going away – portfolios will always be targeted to an auction</a:t>
            </a:r>
          </a:p>
          <a:p>
            <a:pPr lvl="1"/>
            <a:r>
              <a:rPr lang="en-US" sz="1600" dirty="0"/>
              <a:t>Downloads will be packaged in a zip file, no more .csv or .xml downloads </a:t>
            </a:r>
            <a:endParaRPr lang="en-US" sz="1600" dirty="0" smtClean="0"/>
          </a:p>
          <a:p>
            <a:pPr lvl="1"/>
            <a:r>
              <a:rPr lang="en-US" sz="1600" dirty="0" smtClean="0"/>
              <a:t>Multiple </a:t>
            </a:r>
            <a:r>
              <a:rPr lang="en-US" sz="1600" dirty="0"/>
              <a:t>downloads with one click – will be able to download all auction results files, or all network files, at once in one zip file </a:t>
            </a:r>
            <a:endParaRPr lang="en-US" sz="1600" dirty="0" smtClean="0"/>
          </a:p>
          <a:p>
            <a:pPr lvl="1"/>
            <a:r>
              <a:rPr lang="en-US" sz="1600" dirty="0" smtClean="0"/>
              <a:t>Bilateral </a:t>
            </a:r>
            <a:r>
              <a:rPr lang="en-US" sz="1600" dirty="0"/>
              <a:t>trades pages will have a buy tab and a sell tab, and more error </a:t>
            </a:r>
            <a:r>
              <a:rPr lang="en-US" sz="1600" dirty="0" smtClean="0"/>
              <a:t>checking; </a:t>
            </a:r>
            <a:r>
              <a:rPr lang="en-US" sz="1600" dirty="0" smtClean="0"/>
              <a:t>will offer </a:t>
            </a:r>
            <a:r>
              <a:rPr lang="en-US" sz="1600" dirty="0"/>
              <a:t>an xml file upload capability for multiple trades instead of having to </a:t>
            </a:r>
            <a:r>
              <a:rPr lang="en-US" sz="1600" dirty="0" smtClean="0"/>
              <a:t>enter </a:t>
            </a:r>
            <a:r>
              <a:rPr lang="en-US" sz="1600" dirty="0"/>
              <a:t>them one at a time like today</a:t>
            </a:r>
          </a:p>
          <a:p>
            <a:pPr lvl="1"/>
            <a:r>
              <a:rPr lang="en-US" sz="1600" dirty="0"/>
              <a:t>Smart search, auto-complete, and sort capabilities on all pages</a:t>
            </a:r>
          </a:p>
          <a:p>
            <a:pPr lvl="1"/>
            <a:r>
              <a:rPr lang="en-US" sz="1600" dirty="0" smtClean="0"/>
              <a:t>Removes </a:t>
            </a:r>
            <a:r>
              <a:rPr lang="en-US" sz="1600" dirty="0"/>
              <a:t>size limit on portfolio names (currently, limited to 35 characters)</a:t>
            </a:r>
          </a:p>
          <a:p>
            <a:pPr lvl="1"/>
            <a:r>
              <a:rPr lang="en-US" sz="1600" dirty="0"/>
              <a:t>GUI will have slight changes in look and </a:t>
            </a:r>
            <a:r>
              <a:rPr lang="en-US" sz="1600" dirty="0" smtClean="0"/>
              <a:t>feel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499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CRR Framework Upgrade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Market-facing impact: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All Market Participants must ‘re-qualify’</a:t>
            </a:r>
            <a:r>
              <a:rPr lang="en-US" sz="1600" dirty="0"/>
              <a:t> during </a:t>
            </a:r>
            <a:r>
              <a:rPr lang="en-US" sz="1600" dirty="0" smtClean="0"/>
              <a:t>market </a:t>
            </a:r>
            <a:r>
              <a:rPr lang="en-US" sz="1600" dirty="0"/>
              <a:t>trials period in </a:t>
            </a:r>
            <a:r>
              <a:rPr lang="en-US" sz="1600" dirty="0">
                <a:solidFill>
                  <a:srgbClr val="FF0000"/>
                </a:solidFill>
              </a:rPr>
              <a:t>Jul-Sept 2017</a:t>
            </a:r>
            <a:r>
              <a:rPr lang="en-US" sz="1600" dirty="0"/>
              <a:t>, which will be similar to current qualification: </a:t>
            </a:r>
          </a:p>
          <a:p>
            <a:pPr lvl="2"/>
            <a:r>
              <a:rPr lang="en-US" sz="1400" dirty="0"/>
              <a:t>must be able to save credit for an auction</a:t>
            </a:r>
          </a:p>
          <a:p>
            <a:pPr lvl="2"/>
            <a:r>
              <a:rPr lang="en-US" sz="1400" dirty="0"/>
              <a:t>must be able to create, upload, edit, save and submit a portfolio to an auction </a:t>
            </a:r>
          </a:p>
          <a:p>
            <a:pPr lvl="2"/>
            <a:r>
              <a:rPr lang="en-US" sz="1400" dirty="0"/>
              <a:t>must be able to download market network files or market results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713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One-line protocol 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/>
              <a:t>3.10.3 CRR Network Model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484" y="2474169"/>
            <a:ext cx="8243625" cy="141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90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272" y="43022"/>
            <a:ext cx="8681456" cy="6291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887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870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42118"/>
          </a:xfrm>
        </p:spPr>
        <p:txBody>
          <a:bodyPr/>
          <a:lstStyle/>
          <a:p>
            <a:r>
              <a:rPr lang="en-US" dirty="0" smtClean="0"/>
              <a:t>CRR Long Term Auction Metrics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endParaRPr lang="en-US" sz="2000" dirty="0" smtClean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</a:pP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August 18</a:t>
            </a:r>
            <a:r>
              <a:rPr lang="en-US" baseline="30000" dirty="0" smtClean="0"/>
              <a:t>th</a:t>
            </a:r>
            <a:r>
              <a:rPr lang="en-US" dirty="0" smtClean="0"/>
              <a:t>, 2016 CMWG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757236"/>
            <a:ext cx="4103197" cy="5486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895347"/>
            <a:ext cx="4114800" cy="5530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402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42118"/>
          </a:xfrm>
        </p:spPr>
        <p:txBody>
          <a:bodyPr/>
          <a:lstStyle/>
          <a:p>
            <a:r>
              <a:rPr lang="en-US" dirty="0" smtClean="0"/>
              <a:t>CRR Monthly Auction Metrics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endParaRPr lang="en-US" sz="2000" dirty="0" smtClean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</a:pP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August 18</a:t>
            </a:r>
            <a:r>
              <a:rPr lang="en-US" baseline="30000" dirty="0"/>
              <a:t>th</a:t>
            </a:r>
            <a:r>
              <a:rPr lang="en-US" dirty="0"/>
              <a:t>, 2016 CMWG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93" y="685800"/>
            <a:ext cx="4183708" cy="5575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85800"/>
            <a:ext cx="3962400" cy="5682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210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354</Words>
  <Application>Microsoft Office PowerPoint</Application>
  <PresentationFormat>On-screen Show (4:3)</PresentationFormat>
  <Paragraphs>55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1_Custom Design</vt:lpstr>
      <vt:lpstr>Office Theme</vt:lpstr>
      <vt:lpstr>Custom Design</vt:lpstr>
      <vt:lpstr>PowerPoint Presentation</vt:lpstr>
      <vt:lpstr>CRR Framework Upgrade Project</vt:lpstr>
      <vt:lpstr>CRR Framework Upgrade Project</vt:lpstr>
      <vt:lpstr>CRR Framework Upgrade Project</vt:lpstr>
      <vt:lpstr>One-line protocol section</vt:lpstr>
      <vt:lpstr>PowerPoint Presentation</vt:lpstr>
      <vt:lpstr>Appendix </vt:lpstr>
      <vt:lpstr>CRR Long Term Auction Metrics</vt:lpstr>
      <vt:lpstr>CRR Monthly Auction Metrics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2016-05-18T21:16:09Z</dcterms:created>
  <dcterms:modified xsi:type="dcterms:W3CDTF">2016-08-15T21:06:12Z</dcterms:modified>
</cp:coreProperties>
</file>