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264" r:id="rId9"/>
    <p:sldId id="257" r:id="rId10"/>
    <p:sldId id="261" r:id="rId11"/>
    <p:sldId id="265" r:id="rId12"/>
    <p:sldId id="262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2017 Winter Peak and Spring Off-Peak Voltage Profile Kick Off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August 16,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73152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SSWG Case and Contingency Information</a:t>
            </a:r>
          </a:p>
          <a:p>
            <a:r>
              <a:rPr lang="en-US" dirty="0" smtClean="0"/>
              <a:t>Changes to the Base Case</a:t>
            </a:r>
            <a:endParaRPr lang="en-US" dirty="0" smtClean="0"/>
          </a:p>
          <a:p>
            <a:r>
              <a:rPr lang="en-US" dirty="0" smtClean="0"/>
              <a:t>Voltage Profile Conversations</a:t>
            </a:r>
          </a:p>
          <a:p>
            <a:r>
              <a:rPr lang="en-US" dirty="0" smtClean="0"/>
              <a:t>Changes From Last Voltage Profile</a:t>
            </a:r>
            <a:endParaRPr lang="en-US" dirty="0" smtClean="0"/>
          </a:p>
          <a:p>
            <a:r>
              <a:rPr lang="en-US" dirty="0" smtClean="0"/>
              <a:t>Voltage Profile Schedule</a:t>
            </a:r>
          </a:p>
          <a:p>
            <a:r>
              <a:rPr lang="en-US" dirty="0" smtClean="0"/>
              <a:t>Additional Information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SSWG Case and Contingency </a:t>
            </a:r>
            <a:r>
              <a:rPr lang="en-US" sz="3200" b="1" dirty="0" smtClean="0">
                <a:solidFill>
                  <a:schemeClr val="accent1"/>
                </a:solidFill>
              </a:rPr>
              <a:t>Information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143000"/>
            <a:ext cx="8534400" cy="4319832"/>
          </a:xfrm>
        </p:spPr>
        <p:txBody>
          <a:bodyPr/>
          <a:lstStyle/>
          <a:p>
            <a:r>
              <a:rPr lang="en-US" dirty="0" smtClean="0"/>
              <a:t>Cases:</a:t>
            </a:r>
          </a:p>
          <a:p>
            <a:pPr lvl="1"/>
            <a:r>
              <a:rPr lang="en-US" dirty="0" smtClean="0"/>
              <a:t>15SSWG_2017_WIN1_U3_Final_07012016</a:t>
            </a:r>
          </a:p>
          <a:p>
            <a:pPr lvl="2"/>
            <a:r>
              <a:rPr lang="en-US" dirty="0" smtClean="0"/>
              <a:t>Load: 64,367.8 MW</a:t>
            </a:r>
          </a:p>
          <a:p>
            <a:pPr lvl="1"/>
            <a:r>
              <a:rPr lang="en-US" dirty="0" smtClean="0"/>
              <a:t>16SSWG_2017_SPG2_Final_07012016</a:t>
            </a:r>
          </a:p>
          <a:p>
            <a:pPr lvl="2"/>
            <a:r>
              <a:rPr lang="en-US" dirty="0" smtClean="0"/>
              <a:t>Load: 40,805.0 MW</a:t>
            </a:r>
          </a:p>
          <a:p>
            <a:r>
              <a:rPr lang="en-US" dirty="0" smtClean="0"/>
              <a:t>Contingencies</a:t>
            </a:r>
          </a:p>
          <a:p>
            <a:pPr lvl="1"/>
            <a:r>
              <a:rPr lang="en-US" dirty="0" smtClean="0"/>
              <a:t>Auto-generated Single</a:t>
            </a:r>
          </a:p>
          <a:p>
            <a:pPr lvl="1"/>
            <a:r>
              <a:rPr lang="en-US" dirty="0" smtClean="0"/>
              <a:t>NERC P1 &amp; P7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600" b="1" dirty="0" smtClean="0">
                <a:solidFill>
                  <a:schemeClr val="accent1"/>
                </a:solidFill>
              </a:rPr>
              <a:t>Changes to the Base </a:t>
            </a:r>
            <a:r>
              <a:rPr lang="en-US" sz="2600" b="1" dirty="0" smtClean="0">
                <a:solidFill>
                  <a:schemeClr val="accent1"/>
                </a:solidFill>
              </a:rPr>
              <a:t>Case and Contingency Files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648200"/>
          </a:xfrm>
        </p:spPr>
        <p:txBody>
          <a:bodyPr/>
          <a:lstStyle/>
          <a:p>
            <a:r>
              <a:rPr lang="en-US" sz="2400" dirty="0" smtClean="0"/>
              <a:t>Please review </a:t>
            </a:r>
            <a:r>
              <a:rPr lang="en-US" sz="2400" dirty="0"/>
              <a:t>and verify that the information in these SSWG cases </a:t>
            </a:r>
            <a:r>
              <a:rPr lang="en-US" sz="2400" dirty="0" smtClean="0"/>
              <a:t>and con files are </a:t>
            </a:r>
            <a:r>
              <a:rPr lang="en-US" sz="2400" dirty="0" smtClean="0"/>
              <a:t>correct</a:t>
            </a:r>
          </a:p>
          <a:p>
            <a:pPr lvl="1"/>
            <a:r>
              <a:rPr lang="en-US" sz="2000" dirty="0"/>
              <a:t>This includes but is not limited to generation pattern, mothballed unit information, generator reactive capabilities, autotransformer tap </a:t>
            </a:r>
            <a:r>
              <a:rPr lang="en-US" sz="2000" dirty="0" smtClean="0"/>
              <a:t>settings</a:t>
            </a:r>
            <a:endParaRPr lang="en-US" sz="2000" dirty="0"/>
          </a:p>
          <a:p>
            <a:r>
              <a:rPr lang="en-US" sz="2400" dirty="0" smtClean="0"/>
              <a:t>IDEV </a:t>
            </a:r>
            <a:r>
              <a:rPr lang="en-US" sz="2400" dirty="0" smtClean="0"/>
              <a:t>File and/or Con File </a:t>
            </a:r>
            <a:r>
              <a:rPr lang="en-US" sz="2400" dirty="0" smtClean="0"/>
              <a:t>must be submitted with the proposed </a:t>
            </a:r>
            <a:r>
              <a:rPr lang="en-US" sz="2400" dirty="0" smtClean="0"/>
              <a:t>changes</a:t>
            </a:r>
          </a:p>
          <a:p>
            <a:r>
              <a:rPr lang="en-US" sz="2400" dirty="0" smtClean="0"/>
              <a:t>For contingency files, please only submit the contingencies are you are modifying or adding</a:t>
            </a:r>
            <a:endParaRPr lang="en-US" sz="2400" dirty="0" smtClean="0"/>
          </a:p>
          <a:p>
            <a:r>
              <a:rPr lang="en-US" sz="2400" dirty="0" smtClean="0"/>
              <a:t>File Name Convention: </a:t>
            </a:r>
            <a:r>
              <a:rPr lang="en-US" sz="2400" dirty="0" smtClean="0">
                <a:solidFill>
                  <a:schemeClr val="accent4"/>
                </a:solidFill>
              </a:rPr>
              <a:t>TDSP_2017_VP_SPG2(WIN1</a:t>
            </a:r>
            <a:r>
              <a:rPr lang="en-US" sz="2400" dirty="0">
                <a:solidFill>
                  <a:schemeClr val="accent4"/>
                </a:solidFill>
              </a:rPr>
              <a:t>)_</a:t>
            </a:r>
            <a:r>
              <a:rPr lang="en-US" sz="2400" dirty="0" smtClean="0">
                <a:solidFill>
                  <a:schemeClr val="accent4"/>
                </a:solidFill>
              </a:rPr>
              <a:t>Pass0.IDV(con)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 lvl="1"/>
            <a:r>
              <a:rPr lang="en-US" sz="2000" dirty="0" smtClean="0"/>
              <a:t>EX: </a:t>
            </a:r>
            <a:r>
              <a:rPr lang="en-US" sz="2000" dirty="0" smtClean="0">
                <a:solidFill>
                  <a:srgbClr val="C00000"/>
                </a:solidFill>
              </a:rPr>
              <a:t>ONCOR_2017_VP_WIN1_Pass0.IDV(con)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Voltage Profile Conversations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800" dirty="0" smtClean="0"/>
              <a:t>Please include </a:t>
            </a:r>
            <a:r>
              <a:rPr lang="en-US" sz="2800" dirty="0"/>
              <a:t>Voltage Profile in the subject </a:t>
            </a:r>
            <a:r>
              <a:rPr lang="en-US" sz="2800" dirty="0" smtClean="0"/>
              <a:t>line of all emails</a:t>
            </a:r>
            <a:endParaRPr lang="en-US" sz="2800" dirty="0"/>
          </a:p>
          <a:p>
            <a:r>
              <a:rPr lang="en-US" sz="2800" dirty="0"/>
              <a:t>Example subject lines: </a:t>
            </a:r>
          </a:p>
          <a:p>
            <a:pPr lvl="1"/>
            <a:r>
              <a:rPr lang="en-US" sz="2400" dirty="0" smtClean="0"/>
              <a:t>2017 Winter/Spring </a:t>
            </a:r>
            <a:r>
              <a:rPr lang="en-US" sz="2400" dirty="0"/>
              <a:t>Voltage Profile - CNP Pass 0 </a:t>
            </a:r>
            <a:r>
              <a:rPr lang="en-US" sz="2400" dirty="0" smtClean="0"/>
              <a:t>Submission</a:t>
            </a:r>
            <a:endParaRPr lang="en-US" sz="2400" dirty="0"/>
          </a:p>
          <a:p>
            <a:pPr lvl="1"/>
            <a:r>
              <a:rPr lang="en-US" sz="2400" dirty="0"/>
              <a:t>RE: </a:t>
            </a:r>
            <a:r>
              <a:rPr lang="en-US" sz="2400" dirty="0" smtClean="0"/>
              <a:t>2017 WINTER_SPRING </a:t>
            </a:r>
            <a:r>
              <a:rPr lang="en-US" sz="2400" dirty="0"/>
              <a:t>V</a:t>
            </a:r>
            <a:r>
              <a:rPr lang="en-US" sz="2400" dirty="0" smtClean="0"/>
              <a:t>oltage </a:t>
            </a:r>
            <a:r>
              <a:rPr lang="en-US" sz="2400" dirty="0"/>
              <a:t>P</a:t>
            </a:r>
            <a:r>
              <a:rPr lang="en-US" sz="2400" dirty="0" smtClean="0"/>
              <a:t>rofile </a:t>
            </a:r>
            <a:r>
              <a:rPr lang="en-US" sz="2400" dirty="0"/>
              <a:t>S</a:t>
            </a:r>
            <a:r>
              <a:rPr lang="en-US" sz="2400" dirty="0" smtClean="0"/>
              <a:t>tudy</a:t>
            </a:r>
            <a:endParaRPr lang="en-US" sz="2400" dirty="0"/>
          </a:p>
          <a:p>
            <a:pPr lvl="1"/>
            <a:r>
              <a:rPr lang="en-US" sz="2400" dirty="0"/>
              <a:t>Voltage Profile Pass0 </a:t>
            </a:r>
            <a:r>
              <a:rPr lang="en-US" sz="2400" dirty="0" smtClean="0"/>
              <a:t>Changes</a:t>
            </a:r>
            <a:endParaRPr lang="en-US" sz="2400" dirty="0"/>
          </a:p>
          <a:p>
            <a:r>
              <a:rPr lang="en-US" sz="2800" dirty="0"/>
              <a:t>This helps me not miss any emails related to our Voltage Profile </a:t>
            </a:r>
            <a:r>
              <a:rPr lang="en-US" sz="2800" dirty="0" smtClean="0"/>
              <a:t>Study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From Last Voltage Profile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dirty="0" smtClean="0"/>
              <a:t>Contingency Analysis</a:t>
            </a:r>
          </a:p>
          <a:p>
            <a:pPr lvl="1"/>
            <a:r>
              <a:rPr lang="en-US" dirty="0" smtClean="0"/>
              <a:t>Summer/Fall</a:t>
            </a:r>
          </a:p>
          <a:p>
            <a:pPr lvl="2"/>
            <a:r>
              <a:rPr lang="en-US" dirty="0" smtClean="0"/>
              <a:t>Power Flow: Fixed Sloped Decoupled Newton Raphson</a:t>
            </a:r>
          </a:p>
          <a:p>
            <a:pPr lvl="2"/>
            <a:r>
              <a:rPr lang="en-US" dirty="0" smtClean="0"/>
              <a:t>Transformers and Reactive Devices Locked</a:t>
            </a:r>
          </a:p>
          <a:p>
            <a:pPr lvl="2"/>
            <a:r>
              <a:rPr lang="en-US" dirty="0" smtClean="0"/>
              <a:t>Mismatch Tolerance: 0.5 MW</a:t>
            </a:r>
          </a:p>
          <a:p>
            <a:pPr lvl="1"/>
            <a:r>
              <a:rPr lang="en-US" dirty="0" smtClean="0"/>
              <a:t>Winter/Spring</a:t>
            </a:r>
            <a:endParaRPr lang="en-US" dirty="0"/>
          </a:p>
          <a:p>
            <a:pPr lvl="2"/>
            <a:r>
              <a:rPr lang="en-US" dirty="0"/>
              <a:t>Power Flow: </a:t>
            </a:r>
            <a:r>
              <a:rPr lang="en-US" dirty="0" smtClean="0"/>
              <a:t>Full Newton Raphson</a:t>
            </a:r>
            <a:endParaRPr lang="en-US" dirty="0"/>
          </a:p>
          <a:p>
            <a:pPr lvl="2"/>
            <a:r>
              <a:rPr lang="en-US" dirty="0"/>
              <a:t>Transformers and Reactive Devices Locked</a:t>
            </a:r>
          </a:p>
          <a:p>
            <a:pPr lvl="2"/>
            <a:r>
              <a:rPr lang="en-US" dirty="0" smtClean="0"/>
              <a:t>Mismatch Tolerance: 2 </a:t>
            </a:r>
            <a:r>
              <a:rPr lang="en-US" dirty="0"/>
              <a:t>MW</a:t>
            </a:r>
          </a:p>
          <a:p>
            <a:pPr lvl="2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3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Voltage Profile </a:t>
            </a:r>
            <a:r>
              <a:rPr lang="en-US" sz="3200" dirty="0" smtClean="0"/>
              <a:t>Schedule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684289"/>
              </p:ext>
            </p:extLst>
          </p:nvPr>
        </p:nvGraphicFramePr>
        <p:xfrm>
          <a:off x="304800" y="1600200"/>
          <a:ext cx="853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Pass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ERCOT Scheduled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TDSP</a:t>
                      </a:r>
                      <a:r>
                        <a:rPr lang="en-US" baseline="0" dirty="0" smtClean="0"/>
                        <a:t> Submittal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Pass0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09/06/16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09/14/16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Pass1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09/22/16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09/29/16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Pass2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10/06/16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10/17/16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Pass</a:t>
                      </a:r>
                      <a:r>
                        <a:rPr lang="en-US" b="1" baseline="0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10/25/16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11/01/16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Final Pass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11/10/16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 Spreadsheet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Review Meeting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11/15/16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Posted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12/01/16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Additional Information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800" b="1" dirty="0"/>
              <a:t>PSS/E version:</a:t>
            </a:r>
            <a:r>
              <a:rPr lang="en-US" sz="2800" dirty="0"/>
              <a:t>  ERCOT will be using the PSS/E Version 33.5.2 during the studies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b="1" dirty="0"/>
              <a:t>Power World version:</a:t>
            </a:r>
            <a:r>
              <a:rPr lang="en-US" sz="2800" dirty="0"/>
              <a:t> ERCOT will be using Simulator </a:t>
            </a:r>
            <a:r>
              <a:rPr lang="en-US" sz="2800" dirty="0" smtClean="0"/>
              <a:t>19 </a:t>
            </a:r>
            <a:r>
              <a:rPr lang="en-US" sz="2800" dirty="0"/>
              <a:t>during the studies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292</Words>
  <Application>Microsoft Office PowerPoint</Application>
  <PresentationFormat>On-screen Show (4:3)</PresentationFormat>
  <Paragraphs>83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SSWG Case and Contingency Information</vt:lpstr>
      <vt:lpstr>Changes to the Base Case and Contingency Files</vt:lpstr>
      <vt:lpstr>Voltage Profile Conversations</vt:lpstr>
      <vt:lpstr>Changes From Last Voltage Profile Study</vt:lpstr>
      <vt:lpstr>Voltage Profile Schedule</vt:lpstr>
      <vt:lpstr>Additional Information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44</cp:revision>
  <cp:lastPrinted>2016-01-21T20:53:15Z</cp:lastPrinted>
  <dcterms:created xsi:type="dcterms:W3CDTF">2016-01-21T15:20:31Z</dcterms:created>
  <dcterms:modified xsi:type="dcterms:W3CDTF">2016-08-10T21:27:48Z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