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54" r:id="rId2"/>
    <p:sldMasterId id="2147483655" r:id="rId3"/>
  </p:sldMasterIdLst>
  <p:notesMasterIdLst>
    <p:notesMasterId r:id="rId27"/>
  </p:notesMasterIdLst>
  <p:sldIdLst>
    <p:sldId id="642" r:id="rId4"/>
    <p:sldId id="820" r:id="rId5"/>
    <p:sldId id="821" r:id="rId6"/>
    <p:sldId id="764" r:id="rId7"/>
    <p:sldId id="812" r:id="rId8"/>
    <p:sldId id="822" r:id="rId9"/>
    <p:sldId id="823" r:id="rId10"/>
    <p:sldId id="825" r:id="rId11"/>
    <p:sldId id="824" r:id="rId12"/>
    <p:sldId id="826" r:id="rId13"/>
    <p:sldId id="827" r:id="rId14"/>
    <p:sldId id="828" r:id="rId15"/>
    <p:sldId id="829" r:id="rId16"/>
    <p:sldId id="830" r:id="rId17"/>
    <p:sldId id="831" r:id="rId18"/>
    <p:sldId id="832" r:id="rId19"/>
    <p:sldId id="833" r:id="rId20"/>
    <p:sldId id="834" r:id="rId21"/>
    <p:sldId id="835" r:id="rId22"/>
    <p:sldId id="836" r:id="rId23"/>
    <p:sldId id="837" r:id="rId24"/>
    <p:sldId id="838" r:id="rId25"/>
    <p:sldId id="703" r:id="rId26"/>
  </p:sldIdLst>
  <p:sldSz cx="11887200" cy="6858000"/>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B674"/>
    <a:srgbClr val="FFFF66"/>
    <a:srgbClr val="3333CC"/>
    <a:srgbClr val="FFFFCC"/>
    <a:srgbClr val="36B871"/>
    <a:srgbClr val="349E69"/>
    <a:srgbClr val="37A76F"/>
    <a:srgbClr val="333399"/>
    <a:srgbClr val="FF0000"/>
    <a:srgbClr val="E1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040" autoAdjust="0"/>
    <p:restoredTop sz="94722" autoAdjust="0"/>
  </p:normalViewPr>
  <p:slideViewPr>
    <p:cSldViewPr>
      <p:cViewPr varScale="1">
        <p:scale>
          <a:sx n="107" d="100"/>
          <a:sy n="107" d="100"/>
        </p:scale>
        <p:origin x="-654" y="-84"/>
      </p:cViewPr>
      <p:guideLst>
        <p:guide orient="horz" pos="2160"/>
        <p:guide pos="374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11" Type="http://schemas.openxmlformats.org/officeDocument/2006/relationships/image" Target="../media/image34.wmf"/><Relationship Id="rId5" Type="http://schemas.openxmlformats.org/officeDocument/2006/relationships/image" Target="../media/image28.wmf"/><Relationship Id="rId10" Type="http://schemas.openxmlformats.org/officeDocument/2006/relationships/image" Target="../media/image33.wmf"/><Relationship Id="rId4" Type="http://schemas.openxmlformats.org/officeDocument/2006/relationships/image" Target="../media/image27.wmf"/><Relationship Id="rId9"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11" Type="http://schemas.openxmlformats.org/officeDocument/2006/relationships/image" Target="../media/image45.wmf"/><Relationship Id="rId5" Type="http://schemas.openxmlformats.org/officeDocument/2006/relationships/image" Target="../media/image39.wmf"/><Relationship Id="rId10" Type="http://schemas.openxmlformats.org/officeDocument/2006/relationships/image" Target="../media/image44.wmf"/><Relationship Id="rId4" Type="http://schemas.openxmlformats.org/officeDocument/2006/relationships/image" Target="../media/image38.wmf"/><Relationship Id="rId9"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67" name="Rectangle 3"/>
          <p:cNvSpPr>
            <a:spLocks noGrp="1" noChangeArrowheads="1"/>
          </p:cNvSpPr>
          <p:nvPr>
            <p:ph type="dt" idx="1"/>
          </p:nvPr>
        </p:nvSpPr>
        <p:spPr bwMode="auto">
          <a:xfrm>
            <a:off x="4023092" y="0"/>
            <a:ext cx="3077739" cy="469424"/>
          </a:xfrm>
          <a:prstGeom prst="rect">
            <a:avLst/>
          </a:prstGeom>
          <a:noFill/>
          <a:ln>
            <a:noFill/>
          </a:ln>
          <a:effectLst/>
          <a:extLst/>
        </p:spPr>
        <p:txBody>
          <a:bodyPr vert="horz" wrap="square" lIns="94229" tIns="47114" rIns="94229" bIns="47114"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501650" y="704850"/>
            <a:ext cx="6099175" cy="3519488"/>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710248" y="4459526"/>
            <a:ext cx="5681980" cy="4224814"/>
          </a:xfrm>
          <a:prstGeom prst="rect">
            <a:avLst/>
          </a:prstGeom>
          <a:noFill/>
          <a:ln>
            <a:noFill/>
          </a:ln>
          <a:effectLst/>
          <a:extLst/>
        </p:spPr>
        <p:txBody>
          <a:bodyPr vert="horz" wrap="square" lIns="94229" tIns="47114" rIns="94229" bIns="471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11271" name="Rectangle 7"/>
          <p:cNvSpPr>
            <a:spLocks noGrp="1" noChangeArrowheads="1"/>
          </p:cNvSpPr>
          <p:nvPr>
            <p:ph type="sldNum" sz="quarter" idx="5"/>
          </p:nvPr>
        </p:nvSpPr>
        <p:spPr bwMode="auto">
          <a:xfrm>
            <a:off x="4023092" y="8917422"/>
            <a:ext cx="3077739" cy="469424"/>
          </a:xfrm>
          <a:prstGeom prst="rect">
            <a:avLst/>
          </a:prstGeom>
          <a:noFill/>
          <a:ln>
            <a:noFill/>
          </a:ln>
          <a:effectLst/>
          <a:extLst/>
        </p:spPr>
        <p:txBody>
          <a:bodyPr vert="horz" wrap="square" lIns="94229" tIns="47114" rIns="94229" bIns="47114" numCol="1" anchor="b" anchorCtr="0" compatLnSpc="1">
            <a:prstTxWarp prst="textNoShape">
              <a:avLst/>
            </a:prstTxWarp>
          </a:bodyPr>
          <a:lstStyle>
            <a:lvl1pPr algn="r">
              <a:defRPr sz="1200">
                <a:latin typeface="Arial" pitchFamily="34" charset="0"/>
                <a:cs typeface="Arial" pitchFamily="34" charset="0"/>
              </a:defRPr>
            </a:lvl1pPr>
          </a:lstStyle>
          <a:p>
            <a:pPr>
              <a:defRPr/>
            </a:pPr>
            <a:fld id="{9138C63C-3BD2-426F-854A-72649AB77BF2}" type="slidenum">
              <a:rPr lang="en-US"/>
              <a:pPr>
                <a:defRPr/>
              </a:pPr>
              <a:t>‹#›</a:t>
            </a:fld>
            <a:endParaRPr lang="en-US"/>
          </a:p>
        </p:txBody>
      </p:sp>
    </p:spTree>
    <p:extLst>
      <p:ext uri="{BB962C8B-B14F-4D97-AF65-F5344CB8AC3E}">
        <p14:creationId xmlns:p14="http://schemas.microsoft.com/office/powerpoint/2010/main" val="1785419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defTabSz="931863">
              <a:defRPr sz="2200">
                <a:solidFill>
                  <a:schemeClr val="hlink"/>
                </a:solidFill>
                <a:latin typeface="Arial" panose="020B0604020202020204" pitchFamily="34" charset="0"/>
              </a:defRPr>
            </a:lvl1pPr>
            <a:lvl2pPr marL="742950" indent="-285750" defTabSz="931863">
              <a:defRPr sz="2200">
                <a:solidFill>
                  <a:schemeClr val="hlink"/>
                </a:solidFill>
                <a:latin typeface="Arial" panose="020B0604020202020204" pitchFamily="34" charset="0"/>
              </a:defRPr>
            </a:lvl2pPr>
            <a:lvl3pPr marL="1143000" indent="-228600" defTabSz="931863">
              <a:defRPr sz="2200">
                <a:solidFill>
                  <a:schemeClr val="hlink"/>
                </a:solidFill>
                <a:latin typeface="Arial" panose="020B0604020202020204" pitchFamily="34" charset="0"/>
              </a:defRPr>
            </a:lvl3pPr>
            <a:lvl4pPr marL="1600200" indent="-228600" defTabSz="931863">
              <a:defRPr sz="2200">
                <a:solidFill>
                  <a:schemeClr val="hlink"/>
                </a:solidFill>
                <a:latin typeface="Arial" panose="020B0604020202020204" pitchFamily="34" charset="0"/>
              </a:defRPr>
            </a:lvl4pPr>
            <a:lvl5pPr marL="2057400" indent="-228600" defTabSz="931863">
              <a:defRPr sz="2200">
                <a:solidFill>
                  <a:schemeClr val="hlink"/>
                </a:solidFill>
                <a:latin typeface="Arial" panose="020B0604020202020204" pitchFamily="34" charset="0"/>
              </a:defRPr>
            </a:lvl5pPr>
            <a:lvl6pPr marL="2514600" indent="-228600" defTabSz="931863" eaLnBrk="0" fontAlgn="base" hangingPunct="0">
              <a:spcBef>
                <a:spcPct val="0"/>
              </a:spcBef>
              <a:spcAft>
                <a:spcPct val="0"/>
              </a:spcAft>
              <a:defRPr sz="2200">
                <a:solidFill>
                  <a:schemeClr val="hlink"/>
                </a:solidFill>
                <a:latin typeface="Arial" panose="020B0604020202020204" pitchFamily="34" charset="0"/>
              </a:defRPr>
            </a:lvl6pPr>
            <a:lvl7pPr marL="2971800" indent="-228600" defTabSz="931863" eaLnBrk="0" fontAlgn="base" hangingPunct="0">
              <a:spcBef>
                <a:spcPct val="0"/>
              </a:spcBef>
              <a:spcAft>
                <a:spcPct val="0"/>
              </a:spcAft>
              <a:defRPr sz="2200">
                <a:solidFill>
                  <a:schemeClr val="hlink"/>
                </a:solidFill>
                <a:latin typeface="Arial" panose="020B0604020202020204" pitchFamily="34" charset="0"/>
              </a:defRPr>
            </a:lvl7pPr>
            <a:lvl8pPr marL="3429000" indent="-228600" defTabSz="931863" eaLnBrk="0" fontAlgn="base" hangingPunct="0">
              <a:spcBef>
                <a:spcPct val="0"/>
              </a:spcBef>
              <a:spcAft>
                <a:spcPct val="0"/>
              </a:spcAft>
              <a:defRPr sz="2200">
                <a:solidFill>
                  <a:schemeClr val="hlink"/>
                </a:solidFill>
                <a:latin typeface="Arial" panose="020B0604020202020204" pitchFamily="34" charset="0"/>
              </a:defRPr>
            </a:lvl8pPr>
            <a:lvl9pPr marL="3886200" indent="-228600" defTabSz="931863" eaLnBrk="0" fontAlgn="base" hangingPunct="0">
              <a:spcBef>
                <a:spcPct val="0"/>
              </a:spcBef>
              <a:spcAft>
                <a:spcPct val="0"/>
              </a:spcAft>
              <a:defRPr sz="2200">
                <a:solidFill>
                  <a:schemeClr val="hlink"/>
                </a:solidFill>
                <a:latin typeface="Arial" panose="020B0604020202020204" pitchFamily="34" charset="0"/>
              </a:defRPr>
            </a:lvl9pPr>
          </a:lstStyle>
          <a:p>
            <a:fld id="{E534CFE4-7F2A-425E-A43F-A7C07BF29A17}" type="slidenum">
              <a:rPr lang="en-US" altLang="en-US" sz="1200" smtClean="0">
                <a:solidFill>
                  <a:schemeClr val="tx1"/>
                </a:solidFill>
              </a:rPr>
              <a:pPr/>
              <a:t>13</a:t>
            </a:fld>
            <a:endParaRPr lang="en-US" altLang="en-US" sz="1200" smtClean="0">
              <a:solidFill>
                <a:schemeClr val="tx1"/>
              </a:solidFill>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02449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138C63C-3BD2-426F-854A-72649AB77BF2}" type="slidenum">
              <a:rPr lang="en-US" smtClean="0"/>
              <a:pPr>
                <a:defRPr/>
              </a:pPr>
              <a:t>17</a:t>
            </a:fld>
            <a:endParaRPr lang="en-US"/>
          </a:p>
        </p:txBody>
      </p:sp>
    </p:spTree>
    <p:extLst>
      <p:ext uri="{BB962C8B-B14F-4D97-AF65-F5344CB8AC3E}">
        <p14:creationId xmlns:p14="http://schemas.microsoft.com/office/powerpoint/2010/main" val="3294106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FFC1EF-BBCE-4823-A225-CE6DBBBE0A1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E4424EBD-E13E-478A-8843-EF1F5D4B0F2D}" type="datetime1">
              <a:rPr lang="en-US" altLang="en-US"/>
              <a:pPr>
                <a:defRPr/>
              </a:pPr>
              <a:t>8/16/2016</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71AE529-F1A1-4405-8C24-7FD399AA805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57DD6B13-B539-4084-A2CF-3F6CFDCE4327}" type="datetime1">
              <a:rPr lang="en-US" altLang="en-US"/>
              <a:pPr>
                <a:defRPr/>
              </a:pPr>
              <a:t>8/16/2016</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7438" y="457200"/>
            <a:ext cx="2822575"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8125" y="457200"/>
            <a:ext cx="8316913"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4C36885F-5CFA-45A9-950E-F458DAFE87E7}"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25AFE122-51F0-4BFD-946E-8BC56C5C7316}" type="datetime1">
              <a:rPr lang="en-US" altLang="en-US"/>
              <a:pPr>
                <a:defRPr/>
              </a:pPr>
              <a:t>8/16/2016</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1828800"/>
            <a:ext cx="11291888" cy="44910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828800"/>
            <a:ext cx="5568950"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9950" y="1828800"/>
            <a:ext cx="5570538" cy="44910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CF163EFC-C947-4978-B298-04A2BF603432}"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F65E4EE1-E75B-4723-96C9-C3C9C18AB6D6}" type="datetime1">
              <a:rPr lang="en-US" altLang="en-US"/>
              <a:pPr>
                <a:defRPr/>
              </a:pPr>
              <a:t>8/16/2016</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828800"/>
            <a:ext cx="11291888" cy="44910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5850" y="515938"/>
            <a:ext cx="2824163"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515938"/>
            <a:ext cx="8324850" cy="5803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2175" y="2130425"/>
            <a:ext cx="101028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2763" y="3886200"/>
            <a:ext cx="832167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51000"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61075" y="4038600"/>
            <a:ext cx="4257675" cy="175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800" y="4406900"/>
            <a:ext cx="101028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39800" y="2906713"/>
            <a:ext cx="101028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7566505-B161-4BDD-A11B-CF12D21FFF88}" type="slidenum">
              <a:rPr lang="en-US"/>
              <a:pPr>
                <a:defRPr/>
              </a:pPr>
              <a:t>‹#›</a:t>
            </a:fld>
            <a:endParaRPr lang="en-US"/>
          </a:p>
        </p:txBody>
      </p:sp>
      <p:sp>
        <p:nvSpPr>
          <p:cNvPr id="5" name="Rectangle 8"/>
          <p:cNvSpPr>
            <a:spLocks noGrp="1" noChangeArrowheads="1"/>
          </p:cNvSpPr>
          <p:nvPr>
            <p:ph type="dt" sz="half" idx="11"/>
          </p:nvPr>
        </p:nvSpPr>
        <p:spPr>
          <a:ln/>
        </p:spPr>
        <p:txBody>
          <a:bodyPr/>
          <a:lstStyle>
            <a:lvl1pPr>
              <a:defRPr/>
            </a:lvl1pPr>
          </a:lstStyle>
          <a:p>
            <a:pPr>
              <a:defRPr/>
            </a:pPr>
            <a:fld id="{AA04878D-0F9C-41B9-8CCE-A1D64CAEB8F5}" type="datetime1">
              <a:rPr lang="en-US" altLang="en-US"/>
              <a:pPr>
                <a:defRPr/>
              </a:pPr>
              <a:t>8/16/2016</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3" y="2133600"/>
            <a:ext cx="2744787" cy="365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8050" y="2133600"/>
            <a:ext cx="8081963" cy="365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8125" y="1863725"/>
            <a:ext cx="5568950"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9475" y="1863725"/>
            <a:ext cx="5570538" cy="449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27BEB011-61E0-45D6-B902-AB7297DD7240}"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171AD106-BE79-4239-9970-719F296C3F76}" type="datetime1">
              <a:rPr lang="en-US" altLang="en-US"/>
              <a:pPr>
                <a:defRPr/>
              </a:pPr>
              <a:t>8/16/2016</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4638"/>
            <a:ext cx="1069975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3725" y="1535113"/>
            <a:ext cx="52530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3725" y="2174875"/>
            <a:ext cx="52530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850" y="1535113"/>
            <a:ext cx="52546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38850" y="2174875"/>
            <a:ext cx="52546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D7279B77-850F-40D9-9DE3-FD907E21EB68}" type="slidenum">
              <a:rPr lang="en-US"/>
              <a:pPr>
                <a:defRPr/>
              </a:pPr>
              <a:t>‹#›</a:t>
            </a:fld>
            <a:endParaRPr lang="en-US"/>
          </a:p>
        </p:txBody>
      </p:sp>
      <p:sp>
        <p:nvSpPr>
          <p:cNvPr id="8" name="Rectangle 8"/>
          <p:cNvSpPr>
            <a:spLocks noGrp="1" noChangeArrowheads="1"/>
          </p:cNvSpPr>
          <p:nvPr>
            <p:ph type="dt" sz="half" idx="11"/>
          </p:nvPr>
        </p:nvSpPr>
        <p:spPr>
          <a:ln/>
        </p:spPr>
        <p:txBody>
          <a:bodyPr/>
          <a:lstStyle>
            <a:lvl1pPr>
              <a:defRPr/>
            </a:lvl1pPr>
          </a:lstStyle>
          <a:p>
            <a:pPr>
              <a:defRPr/>
            </a:pPr>
            <a:fld id="{4AF905DA-59AB-4D47-8680-4736641EAFD2}" type="datetime1">
              <a:rPr lang="en-US" altLang="en-US"/>
              <a:pPr>
                <a:defRPr/>
              </a:pPr>
              <a:t>8/16/2016</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ABCE9D54-7CF0-494C-B0FF-C678D01D5864}" type="slidenum">
              <a:rPr lang="en-US"/>
              <a:pPr>
                <a:defRPr/>
              </a:pPr>
              <a:t>‹#›</a:t>
            </a:fld>
            <a:endParaRPr lang="en-US"/>
          </a:p>
        </p:txBody>
      </p:sp>
      <p:sp>
        <p:nvSpPr>
          <p:cNvPr id="4" name="Rectangle 8"/>
          <p:cNvSpPr>
            <a:spLocks noGrp="1" noChangeArrowheads="1"/>
          </p:cNvSpPr>
          <p:nvPr>
            <p:ph type="dt" sz="half" idx="11"/>
          </p:nvPr>
        </p:nvSpPr>
        <p:spPr>
          <a:ln/>
        </p:spPr>
        <p:txBody>
          <a:bodyPr/>
          <a:lstStyle>
            <a:lvl1pPr>
              <a:defRPr/>
            </a:lvl1pPr>
          </a:lstStyle>
          <a:p>
            <a:pPr>
              <a:defRPr/>
            </a:pPr>
            <a:fld id="{E9D646C2-BAFB-430C-B5F9-D0407ECF0282}" type="datetime1">
              <a:rPr lang="en-US" altLang="en-US"/>
              <a:pPr>
                <a:defRPr/>
              </a:pPr>
              <a:t>8/16/2016</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FD0A9D15-6AD5-4E7F-8829-3A2A455B323B}" type="slidenum">
              <a:rPr lang="en-US"/>
              <a:pPr>
                <a:defRPr/>
              </a:pPr>
              <a:t>‹#›</a:t>
            </a:fld>
            <a:endParaRPr lang="en-US"/>
          </a:p>
        </p:txBody>
      </p:sp>
      <p:sp>
        <p:nvSpPr>
          <p:cNvPr id="3" name="Rectangle 8"/>
          <p:cNvSpPr>
            <a:spLocks noGrp="1" noChangeArrowheads="1"/>
          </p:cNvSpPr>
          <p:nvPr>
            <p:ph type="dt" sz="half" idx="11"/>
          </p:nvPr>
        </p:nvSpPr>
        <p:spPr>
          <a:ln/>
        </p:spPr>
        <p:txBody>
          <a:bodyPr/>
          <a:lstStyle>
            <a:lvl1pPr>
              <a:defRPr/>
            </a:lvl1pPr>
          </a:lstStyle>
          <a:p>
            <a:pPr>
              <a:defRPr/>
            </a:pPr>
            <a:fld id="{6E6A3F20-15F6-4A75-AF67-81AA9AAE863D}" type="datetime1">
              <a:rPr lang="en-US" altLang="en-US"/>
              <a:pPr>
                <a:defRPr/>
              </a:pPr>
              <a:t>8/16/2016</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3725" y="273050"/>
            <a:ext cx="3911600"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648200" y="273050"/>
            <a:ext cx="664527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3725" y="1435100"/>
            <a:ext cx="391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CA80012-20C7-4582-A96F-DB4DF81A3666}"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CAA404E5-97E3-4BFE-BD74-DDF460A6C8DC}" type="datetime1">
              <a:rPr lang="en-US" altLang="en-US"/>
              <a:pPr>
                <a:defRPr/>
              </a:pPr>
              <a:t>8/16/2016</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30450" y="4800600"/>
            <a:ext cx="7132638"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30450" y="612775"/>
            <a:ext cx="713263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30450" y="5367338"/>
            <a:ext cx="713263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E5A842D-0426-4C3D-B27F-577349F27674}" type="slidenum">
              <a:rPr lang="en-US"/>
              <a:pPr>
                <a:defRPr/>
              </a:pPr>
              <a:t>‹#›</a:t>
            </a:fld>
            <a:endParaRPr lang="en-US"/>
          </a:p>
        </p:txBody>
      </p:sp>
      <p:sp>
        <p:nvSpPr>
          <p:cNvPr id="6" name="Rectangle 8"/>
          <p:cNvSpPr>
            <a:spLocks noGrp="1" noChangeArrowheads="1"/>
          </p:cNvSpPr>
          <p:nvPr>
            <p:ph type="dt" sz="half" idx="11"/>
          </p:nvPr>
        </p:nvSpPr>
        <p:spPr>
          <a:ln/>
        </p:spPr>
        <p:txBody>
          <a:bodyPr/>
          <a:lstStyle>
            <a:lvl1pPr>
              <a:defRPr/>
            </a:lvl1pPr>
          </a:lstStyle>
          <a:p>
            <a:pPr>
              <a:defRPr/>
            </a:pPr>
            <a:fld id="{51001BC0-5D60-4571-A477-822E4A9685C6}" type="datetime1">
              <a:rPr lang="en-US" altLang="en-US"/>
              <a:pPr>
                <a:defRPr/>
              </a:pPr>
              <a:t>8/16/2016</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38125" y="457200"/>
            <a:ext cx="11291888" cy="5111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238125" y="1863725"/>
            <a:ext cx="11291888" cy="4491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p:txBody>
      </p:sp>
      <p:sp>
        <p:nvSpPr>
          <p:cNvPr id="1028" name="Line 4"/>
          <p:cNvSpPr>
            <a:spLocks noChangeShapeType="1"/>
          </p:cNvSpPr>
          <p:nvPr/>
        </p:nvSpPr>
        <p:spPr bwMode="auto">
          <a:xfrm flipV="1">
            <a:off x="381000" y="968375"/>
            <a:ext cx="11172825" cy="0"/>
          </a:xfrm>
          <a:prstGeom prst="line">
            <a:avLst/>
          </a:prstGeom>
          <a:noFill/>
          <a:ln w="9525">
            <a:solidFill>
              <a:schemeClr val="tx1"/>
            </a:solidFill>
            <a:round/>
            <a:headEnd/>
            <a:tailEnd/>
          </a:ln>
        </p:spPr>
        <p:txBody>
          <a:bodyPr/>
          <a:lstStyle/>
          <a:p>
            <a:pPr algn="ctr">
              <a:defRPr/>
            </a:pPr>
            <a:endParaRPr lang="en-US"/>
          </a:p>
        </p:txBody>
      </p:sp>
      <p:sp>
        <p:nvSpPr>
          <p:cNvPr id="448518" name="Rectangle 6"/>
          <p:cNvSpPr>
            <a:spLocks noGrp="1" noChangeArrowheads="1"/>
          </p:cNvSpPr>
          <p:nvPr>
            <p:ph type="sldNum" sz="quarter" idx="4"/>
          </p:nvPr>
        </p:nvSpPr>
        <p:spPr bwMode="black">
          <a:xfrm>
            <a:off x="228600" y="6553200"/>
            <a:ext cx="476250"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eaLnBrk="1" hangingPunct="1">
              <a:spcBef>
                <a:spcPct val="0"/>
              </a:spcBef>
              <a:defRPr sz="800">
                <a:latin typeface="+mn-lt"/>
                <a:cs typeface="+mn-cs"/>
              </a:defRPr>
            </a:lvl1pPr>
          </a:lstStyle>
          <a:p>
            <a:pPr>
              <a:defRPr/>
            </a:pPr>
            <a:fld id="{D698C850-EE6C-4C99-BF89-30256EE745F8}" type="slidenum">
              <a:rPr lang="en-US"/>
              <a:pPr>
                <a:defRPr/>
              </a:pPr>
              <a:t>‹#›</a:t>
            </a:fld>
            <a:endParaRPr lang="en-US"/>
          </a:p>
        </p:txBody>
      </p:sp>
      <p:sp>
        <p:nvSpPr>
          <p:cNvPr id="448520" name="Rectangle 8"/>
          <p:cNvSpPr>
            <a:spLocks noGrp="1" noChangeArrowheads="1"/>
          </p:cNvSpPr>
          <p:nvPr>
            <p:ph type="dt" sz="half" idx="2"/>
          </p:nvPr>
        </p:nvSpPr>
        <p:spPr bwMode="auto">
          <a:xfrm>
            <a:off x="685800" y="6553200"/>
            <a:ext cx="1306513" cy="18415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algn="l">
              <a:defRPr sz="800"/>
            </a:lvl1pPr>
          </a:lstStyle>
          <a:p>
            <a:pPr>
              <a:defRPr/>
            </a:pPr>
            <a:fld id="{3510AAFF-23FC-48F1-BB03-522193471CA7}" type="datetime1">
              <a:rPr lang="en-US" altLang="en-US"/>
              <a:pPr>
                <a:defRPr/>
              </a:pPr>
              <a:t>8/16/2016</a:t>
            </a:fld>
            <a:endParaRPr lang="en-US" altLang="en-US"/>
          </a:p>
        </p:txBody>
      </p:sp>
      <p:sp>
        <p:nvSpPr>
          <p:cNvPr id="98315"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98316"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pic>
        <p:nvPicPr>
          <p:cNvPr id="1036" name="Picture 8" descr="SMT Logo"/>
          <p:cNvPicPr>
            <a:picLocks noChangeAspect="1" noChangeArrowheads="1"/>
          </p:cNvPicPr>
          <p:nvPr/>
        </p:nvPicPr>
        <p:blipFill>
          <a:blip r:embed="rId13"/>
          <a:srcRect/>
          <a:stretch>
            <a:fillRect/>
          </a:stretch>
        </p:blipFill>
        <p:spPr bwMode="auto">
          <a:xfrm>
            <a:off x="203200" y="152400"/>
            <a:ext cx="1244600" cy="358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2pPr>
      <a:lvl3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3pPr>
      <a:lvl4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4pPr>
      <a:lvl5pPr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5pPr>
      <a:lvl6pPr marL="4572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6pPr>
      <a:lvl7pPr marL="9144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7pPr>
      <a:lvl8pPr marL="13716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8pPr>
      <a:lvl9pPr marL="1828800" algn="l" rtl="0" eaLnBrk="0" fontAlgn="base" hangingPunct="0">
        <a:lnSpc>
          <a:spcPct val="90000"/>
        </a:lnSpc>
        <a:spcBef>
          <a:spcPct val="0"/>
        </a:spcBef>
        <a:spcAft>
          <a:spcPct val="0"/>
        </a:spcAft>
        <a:defRPr sz="2200">
          <a:solidFill>
            <a:schemeClr val="hlink"/>
          </a:solidFill>
          <a:latin typeface="Arial" pitchFamily="34" charset="0"/>
          <a:cs typeface="Arial" pitchFamily="34" charset="0"/>
        </a:defRPr>
      </a:lvl9pPr>
    </p:titleStyle>
    <p:bodyStyle>
      <a:lvl1pPr marL="173038" indent="-173038" algn="l" rtl="0" eaLnBrk="0" fontAlgn="base" hangingPunct="0">
        <a:spcBef>
          <a:spcPct val="20000"/>
        </a:spcBef>
        <a:spcAft>
          <a:spcPct val="0"/>
        </a:spcAft>
        <a:buClr>
          <a:schemeClr val="tx1"/>
        </a:buClr>
        <a:buFont typeface="Wingdings" pitchFamily="2" charset="2"/>
        <a:buChar char="§"/>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buChar char="–"/>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eaLnBrk="0" fontAlgn="base" hangingPunct="0">
        <a:spcBef>
          <a:spcPct val="20000"/>
        </a:spcBef>
        <a:spcAft>
          <a:spcPct val="0"/>
        </a:spcAft>
        <a:buClr>
          <a:schemeClr val="bg1"/>
        </a:buClr>
        <a:buChar char="»"/>
        <a:defRPr sz="1600">
          <a:solidFill>
            <a:schemeClr val="bg1"/>
          </a:solidFill>
          <a:latin typeface="+mn-lt"/>
          <a:cs typeface="+mn-cs"/>
        </a:defRPr>
      </a:lvl6pPr>
      <a:lvl7pPr marL="2454275" indent="-163513" algn="l" rtl="0" eaLnBrk="0" fontAlgn="base" hangingPunct="0">
        <a:spcBef>
          <a:spcPct val="20000"/>
        </a:spcBef>
        <a:spcAft>
          <a:spcPct val="0"/>
        </a:spcAft>
        <a:buClr>
          <a:schemeClr val="bg1"/>
        </a:buClr>
        <a:buChar char="»"/>
        <a:defRPr sz="1600">
          <a:solidFill>
            <a:schemeClr val="bg1"/>
          </a:solidFill>
          <a:latin typeface="+mn-lt"/>
          <a:cs typeface="+mn-cs"/>
        </a:defRPr>
      </a:lvl7pPr>
      <a:lvl8pPr marL="2911475" indent="-163513" algn="l" rtl="0" eaLnBrk="0" fontAlgn="base" hangingPunct="0">
        <a:spcBef>
          <a:spcPct val="20000"/>
        </a:spcBef>
        <a:spcAft>
          <a:spcPct val="0"/>
        </a:spcAft>
        <a:buClr>
          <a:schemeClr val="bg1"/>
        </a:buClr>
        <a:buChar char="»"/>
        <a:defRPr sz="1600">
          <a:solidFill>
            <a:schemeClr val="bg1"/>
          </a:solidFill>
          <a:latin typeface="+mn-lt"/>
          <a:cs typeface="+mn-cs"/>
        </a:defRPr>
      </a:lvl8pPr>
      <a:lvl9pPr marL="3368675" indent="-163513" algn="l" rtl="0" eaLnBrk="0" fontAlgn="base" hangingPunct="0">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pic>
        <p:nvPicPr>
          <p:cNvPr id="13316"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13317"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9"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eaLnBrk="0" hangingPunct="0">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13321" name="Rectangle 2"/>
          <p:cNvSpPr>
            <a:spLocks noGrp="1" noChangeArrowheads="1"/>
          </p:cNvSpPr>
          <p:nvPr>
            <p:ph type="title"/>
          </p:nvPr>
        </p:nvSpPr>
        <p:spPr bwMode="auto">
          <a:xfrm>
            <a:off x="238125" y="515938"/>
            <a:ext cx="11291888" cy="8159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Line 4"/>
          <p:cNvSpPr>
            <a:spLocks noChangeShapeType="1"/>
          </p:cNvSpPr>
          <p:nvPr/>
        </p:nvSpPr>
        <p:spPr bwMode="auto">
          <a:xfrm flipV="1">
            <a:off x="357188" y="1323975"/>
            <a:ext cx="11172825" cy="0"/>
          </a:xfrm>
          <a:prstGeom prst="line">
            <a:avLst/>
          </a:prstGeom>
          <a:noFill/>
          <a:ln w="9525">
            <a:solidFill>
              <a:schemeClr val="tx1"/>
            </a:solidFill>
            <a:round/>
            <a:headEnd/>
            <a:tailEnd/>
          </a:ln>
        </p:spPr>
        <p:txBody>
          <a:bodyPr/>
          <a:lstStyle/>
          <a:p>
            <a:pPr algn="ctr">
              <a:defRPr/>
            </a:pPr>
            <a:endParaRPr lang="en-US"/>
          </a:p>
        </p:txBody>
      </p:sp>
      <p:sp>
        <p:nvSpPr>
          <p:cNvPr id="275459" name="Rectangle 6"/>
          <p:cNvSpPr>
            <a:spLocks noChangeArrowheads="1"/>
          </p:cNvSpPr>
          <p:nvPr/>
        </p:nvSpPr>
        <p:spPr bwMode="black">
          <a:xfrm>
            <a:off x="9866313" y="6537325"/>
            <a:ext cx="1784350" cy="184150"/>
          </a:xfrm>
          <a:prstGeom prst="rect">
            <a:avLst/>
          </a:prstGeom>
          <a:noFill/>
          <a:ln>
            <a:noFill/>
          </a:ln>
          <a:extLst/>
        </p:spPr>
        <p:txBody>
          <a:bodyPr lIns="92075" tIns="46038" rIns="92075" bIns="46038"/>
          <a:lstStyle>
            <a:lvl1pPr algn="l" eaLnBrk="0" hangingPunct="0">
              <a:defRPr>
                <a:solidFill>
                  <a:schemeClr val="tx1"/>
                </a:solidFill>
                <a:latin typeface="Arial" charset="0"/>
                <a:cs typeface="Arial" charset="0"/>
              </a:defRPr>
            </a:lvl1pPr>
            <a:lvl2pPr marL="742950" indent="-285750" algn="l" eaLnBrk="0" hangingPunct="0">
              <a:defRPr>
                <a:solidFill>
                  <a:schemeClr val="tx1"/>
                </a:solidFill>
                <a:latin typeface="Arial" charset="0"/>
                <a:cs typeface="Arial" charset="0"/>
              </a:defRPr>
            </a:lvl2pPr>
            <a:lvl3pPr marL="1143000" indent="-228600" algn="l" eaLnBrk="0" hangingPunct="0">
              <a:defRPr>
                <a:solidFill>
                  <a:schemeClr val="tx1"/>
                </a:solidFill>
                <a:latin typeface="Arial" charset="0"/>
                <a:cs typeface="Arial" charset="0"/>
              </a:defRPr>
            </a:lvl3pPr>
            <a:lvl4pPr marL="1600200" indent="-228600" algn="l" eaLnBrk="0" hangingPunct="0">
              <a:defRPr>
                <a:solidFill>
                  <a:schemeClr val="tx1"/>
                </a:solidFill>
                <a:latin typeface="Arial" charset="0"/>
                <a:cs typeface="Arial" charset="0"/>
              </a:defRPr>
            </a:lvl4pPr>
            <a:lvl5pPr marL="2057400" indent="-228600" algn="l"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defRPr/>
            </a:pPr>
            <a:r>
              <a:rPr lang="en-US" altLang="en-US" sz="800" smtClean="0"/>
              <a:t>© 2013 IBM Corporation</a:t>
            </a:r>
            <a:endParaRPr lang="en-US" altLang="en-US" smtClean="0"/>
          </a:p>
        </p:txBody>
      </p:sp>
      <p:pic>
        <p:nvPicPr>
          <p:cNvPr id="25604"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pic>
        <p:nvPicPr>
          <p:cNvPr id="25605" name="Picture 10" descr="R120_G137_B251-200"/>
          <p:cNvPicPr>
            <a:picLocks noChangeAspect="1" noChangeArrowheads="1"/>
          </p:cNvPicPr>
          <p:nvPr/>
        </p:nvPicPr>
        <p:blipFill>
          <a:blip r:embed="rId13"/>
          <a:srcRect/>
          <a:stretch>
            <a:fillRect/>
          </a:stretch>
        </p:blipFill>
        <p:spPr bwMode="auto">
          <a:xfrm>
            <a:off x="10764838" y="227013"/>
            <a:ext cx="765175" cy="236537"/>
          </a:xfrm>
          <a:prstGeom prst="rect">
            <a:avLst/>
          </a:prstGeom>
          <a:noFill/>
          <a:ln w="9525">
            <a:noFill/>
            <a:miter lim="800000"/>
            <a:headEnd/>
            <a:tailEnd/>
          </a:ln>
        </p:spPr>
      </p:pic>
      <p:sp>
        <p:nvSpPr>
          <p:cNvPr id="10246" name="Text Box 8"/>
          <p:cNvSpPr txBox="1">
            <a:spLocks noChangeArrowheads="1"/>
          </p:cNvSpPr>
          <p:nvPr/>
        </p:nvSpPr>
        <p:spPr bwMode="auto">
          <a:xfrm>
            <a:off x="296863" y="6172200"/>
            <a:ext cx="5111750" cy="45878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800" smtClean="0"/>
              <a:t>This report is solely for the use of Client personnel.  No part of it may be circulated, quoted, or reproduced for distribution outside the Client organization without prior written approval from IBM. This material was used by IBM during an oral presentation;  it is not a complete record of the discussion.</a:t>
            </a:r>
          </a:p>
        </p:txBody>
      </p:sp>
      <p:pic>
        <p:nvPicPr>
          <p:cNvPr id="25607" name="Picture 9"/>
          <p:cNvPicPr>
            <a:picLocks noChangeAspect="1" noChangeArrowheads="1"/>
          </p:cNvPicPr>
          <p:nvPr/>
        </p:nvPicPr>
        <p:blipFill>
          <a:blip r:embed="rId14"/>
          <a:srcRect/>
          <a:stretch>
            <a:fillRect/>
          </a:stretch>
        </p:blipFill>
        <p:spPr bwMode="auto">
          <a:xfrm>
            <a:off x="355600" y="3665538"/>
            <a:ext cx="11222038" cy="2420937"/>
          </a:xfrm>
          <a:prstGeom prst="rect">
            <a:avLst/>
          </a:prstGeom>
          <a:noFill/>
          <a:ln w="12700" algn="ctr">
            <a:noFill/>
            <a:miter lim="800000"/>
            <a:headEnd/>
            <a:tailEnd/>
          </a:ln>
        </p:spPr>
      </p:pic>
      <p:sp>
        <p:nvSpPr>
          <p:cNvPr id="10248" name="Text Box 5"/>
          <p:cNvSpPr txBox="1">
            <a:spLocks noChangeArrowheads="1"/>
          </p:cNvSpPr>
          <p:nvPr/>
        </p:nvSpPr>
        <p:spPr bwMode="auto">
          <a:xfrm>
            <a:off x="0" y="90488"/>
            <a:ext cx="1873250" cy="33655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35000"/>
              </a:spcBef>
              <a:buClr>
                <a:schemeClr val="accent1"/>
              </a:buClr>
              <a:buFont typeface="Wingdings" pitchFamily="2" charset="2"/>
              <a:buNone/>
              <a:defRPr/>
            </a:pPr>
            <a:r>
              <a:rPr lang="en-US" sz="800" smtClean="0">
                <a:solidFill>
                  <a:schemeClr val="bg1"/>
                </a:solidFill>
              </a:rPr>
              <a:t>3</a:t>
            </a:r>
            <a:r>
              <a:rPr lang="en-US" sz="800" baseline="30000" smtClean="0">
                <a:solidFill>
                  <a:schemeClr val="bg1"/>
                </a:solidFill>
              </a:rPr>
              <a:t>rd</a:t>
            </a:r>
            <a:r>
              <a:rPr lang="en-US" sz="800" smtClean="0">
                <a:solidFill>
                  <a:schemeClr val="bg1"/>
                </a:solidFill>
              </a:rPr>
              <a:t> Party Registration &amp;</a:t>
            </a:r>
            <a:br>
              <a:rPr lang="en-US" sz="800" smtClean="0">
                <a:solidFill>
                  <a:schemeClr val="bg1"/>
                </a:solidFill>
              </a:rPr>
            </a:br>
            <a:r>
              <a:rPr lang="en-US" sz="800" smtClean="0">
                <a:solidFill>
                  <a:schemeClr val="bg1"/>
                </a:solidFill>
              </a:rPr>
              <a:t>Account Management</a:t>
            </a:r>
            <a:endParaRPr lang="en-US" sz="800" b="1" smtClean="0">
              <a:solidFill>
                <a:schemeClr val="bg1"/>
              </a:solidFill>
            </a:endParaRPr>
          </a:p>
        </p:txBody>
      </p:sp>
      <p:sp>
        <p:nvSpPr>
          <p:cNvPr id="25609" name="Rectangle 2"/>
          <p:cNvSpPr>
            <a:spLocks noGrp="1" noChangeArrowheads="1"/>
          </p:cNvSpPr>
          <p:nvPr>
            <p:ph type="title"/>
          </p:nvPr>
        </p:nvSpPr>
        <p:spPr bwMode="auto">
          <a:xfrm>
            <a:off x="908050" y="2133600"/>
            <a:ext cx="10979150" cy="15017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5610" name="Rectangle 3"/>
          <p:cNvSpPr>
            <a:spLocks noGrp="1" noChangeArrowheads="1"/>
          </p:cNvSpPr>
          <p:nvPr>
            <p:ph type="body" idx="1"/>
          </p:nvPr>
        </p:nvSpPr>
        <p:spPr bwMode="auto">
          <a:xfrm>
            <a:off x="1651000" y="4038600"/>
            <a:ext cx="8667750" cy="175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add subtitle</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Lst>
  <p:hf hdr="0" dt="0"/>
  <p:txStyles>
    <p:titleStyle>
      <a:lvl1pPr algn="l" rtl="0" eaLnBrk="0" fontAlgn="base" hangingPunct="0">
        <a:lnSpc>
          <a:spcPct val="90000"/>
        </a:lnSpc>
        <a:spcBef>
          <a:spcPct val="0"/>
        </a:spcBef>
        <a:spcAft>
          <a:spcPct val="0"/>
        </a:spcAft>
        <a:defRPr sz="2200">
          <a:solidFill>
            <a:schemeClr val="hlink"/>
          </a:solidFill>
          <a:latin typeface="+mj-lt"/>
          <a:ea typeface="+mj-ea"/>
          <a:cs typeface="+mj-cs"/>
        </a:defRPr>
      </a:lvl1pPr>
      <a:lvl2pPr algn="l" rtl="0" eaLnBrk="0" fontAlgn="base" hangingPunct="0">
        <a:lnSpc>
          <a:spcPct val="90000"/>
        </a:lnSpc>
        <a:spcBef>
          <a:spcPct val="0"/>
        </a:spcBef>
        <a:spcAft>
          <a:spcPct val="0"/>
        </a:spcAft>
        <a:defRPr sz="2200">
          <a:solidFill>
            <a:schemeClr val="hlink"/>
          </a:solidFill>
          <a:latin typeface="Arial" charset="0"/>
          <a:cs typeface="Arial" charset="0"/>
        </a:defRPr>
      </a:lvl2pPr>
      <a:lvl3pPr algn="l" rtl="0" eaLnBrk="0" fontAlgn="base" hangingPunct="0">
        <a:lnSpc>
          <a:spcPct val="90000"/>
        </a:lnSpc>
        <a:spcBef>
          <a:spcPct val="0"/>
        </a:spcBef>
        <a:spcAft>
          <a:spcPct val="0"/>
        </a:spcAft>
        <a:defRPr sz="2200">
          <a:solidFill>
            <a:schemeClr val="hlink"/>
          </a:solidFill>
          <a:latin typeface="Arial" charset="0"/>
          <a:cs typeface="Arial" charset="0"/>
        </a:defRPr>
      </a:lvl3pPr>
      <a:lvl4pPr algn="l" rtl="0" eaLnBrk="0" fontAlgn="base" hangingPunct="0">
        <a:lnSpc>
          <a:spcPct val="90000"/>
        </a:lnSpc>
        <a:spcBef>
          <a:spcPct val="0"/>
        </a:spcBef>
        <a:spcAft>
          <a:spcPct val="0"/>
        </a:spcAft>
        <a:defRPr sz="2200">
          <a:solidFill>
            <a:schemeClr val="hlink"/>
          </a:solidFill>
          <a:latin typeface="Arial" charset="0"/>
          <a:cs typeface="Arial" charset="0"/>
        </a:defRPr>
      </a:lvl4pPr>
      <a:lvl5pPr algn="l" rtl="0" eaLnBrk="0" fontAlgn="base" hangingPunct="0">
        <a:lnSpc>
          <a:spcPct val="90000"/>
        </a:lnSpc>
        <a:spcBef>
          <a:spcPct val="0"/>
        </a:spcBef>
        <a:spcAft>
          <a:spcPct val="0"/>
        </a:spcAft>
        <a:defRPr sz="2200">
          <a:solidFill>
            <a:schemeClr val="hlink"/>
          </a:solidFill>
          <a:latin typeface="Arial" charset="0"/>
          <a:cs typeface="Arial" charset="0"/>
        </a:defRPr>
      </a:lvl5pPr>
      <a:lvl6pPr marL="457200" algn="l" rtl="0" fontAlgn="base">
        <a:lnSpc>
          <a:spcPct val="90000"/>
        </a:lnSpc>
        <a:spcBef>
          <a:spcPct val="0"/>
        </a:spcBef>
        <a:spcAft>
          <a:spcPct val="0"/>
        </a:spcAft>
        <a:defRPr sz="2200">
          <a:solidFill>
            <a:schemeClr val="hlink"/>
          </a:solidFill>
          <a:latin typeface="Arial" charset="0"/>
          <a:cs typeface="Arial" charset="0"/>
        </a:defRPr>
      </a:lvl6pPr>
      <a:lvl7pPr marL="914400" algn="l" rtl="0" fontAlgn="base">
        <a:lnSpc>
          <a:spcPct val="90000"/>
        </a:lnSpc>
        <a:spcBef>
          <a:spcPct val="0"/>
        </a:spcBef>
        <a:spcAft>
          <a:spcPct val="0"/>
        </a:spcAft>
        <a:defRPr sz="2200">
          <a:solidFill>
            <a:schemeClr val="hlink"/>
          </a:solidFill>
          <a:latin typeface="Arial" charset="0"/>
          <a:cs typeface="Arial" charset="0"/>
        </a:defRPr>
      </a:lvl7pPr>
      <a:lvl8pPr marL="1371600" algn="l" rtl="0" fontAlgn="base">
        <a:lnSpc>
          <a:spcPct val="90000"/>
        </a:lnSpc>
        <a:spcBef>
          <a:spcPct val="0"/>
        </a:spcBef>
        <a:spcAft>
          <a:spcPct val="0"/>
        </a:spcAft>
        <a:defRPr sz="2200">
          <a:solidFill>
            <a:schemeClr val="hlink"/>
          </a:solidFill>
          <a:latin typeface="Arial" charset="0"/>
          <a:cs typeface="Arial" charset="0"/>
        </a:defRPr>
      </a:lvl8pPr>
      <a:lvl9pPr marL="1828800" algn="l" rtl="0" fontAlgn="base">
        <a:lnSpc>
          <a:spcPct val="90000"/>
        </a:lnSpc>
        <a:spcBef>
          <a:spcPct val="0"/>
        </a:spcBef>
        <a:spcAft>
          <a:spcPct val="0"/>
        </a:spcAft>
        <a:defRPr sz="2200">
          <a:solidFill>
            <a:schemeClr val="hlink"/>
          </a:solidFill>
          <a:latin typeface="Arial" charset="0"/>
          <a:cs typeface="Arial" charset="0"/>
        </a:defRPr>
      </a:lvl9pPr>
    </p:titleStyle>
    <p:bodyStyle>
      <a:lvl1pPr marL="173038" indent="-173038" algn="ctr" rtl="0" eaLnBrk="0" fontAlgn="base" hangingPunct="0">
        <a:spcBef>
          <a:spcPct val="20000"/>
        </a:spcBef>
        <a:spcAft>
          <a:spcPct val="0"/>
        </a:spcAft>
        <a:buClr>
          <a:schemeClr val="tx1"/>
        </a:buClr>
        <a:buFont typeface="Wingdings" pitchFamily="2" charset="2"/>
        <a:defRPr sz="1600">
          <a:solidFill>
            <a:schemeClr val="tx1"/>
          </a:solidFill>
          <a:latin typeface="+mn-lt"/>
          <a:ea typeface="+mn-ea"/>
          <a:cs typeface="+mn-cs"/>
        </a:defRPr>
      </a:lvl1pPr>
      <a:lvl2pPr marL="509588" indent="-163513" algn="l" rtl="0" eaLnBrk="0" fontAlgn="base" hangingPunct="0">
        <a:spcBef>
          <a:spcPct val="20000"/>
        </a:spcBef>
        <a:spcAft>
          <a:spcPct val="0"/>
        </a:spcAft>
        <a:buClr>
          <a:schemeClr val="tx1"/>
        </a:buClr>
        <a:buFont typeface="Arial" charset="0"/>
        <a:defRPr sz="1600">
          <a:solidFill>
            <a:schemeClr val="tx1"/>
          </a:solidFill>
          <a:latin typeface="+mn-lt"/>
          <a:cs typeface="+mn-cs"/>
        </a:defRPr>
      </a:lvl2pPr>
      <a:lvl3pPr marL="855663" indent="-173038" algn="l" rtl="0" eaLnBrk="0" fontAlgn="base" hangingPunct="0">
        <a:spcBef>
          <a:spcPct val="20000"/>
        </a:spcBef>
        <a:spcAft>
          <a:spcPct val="0"/>
        </a:spcAft>
        <a:buClr>
          <a:schemeClr val="tx1"/>
        </a:buClr>
        <a:buChar char="•"/>
        <a:defRPr sz="1600">
          <a:solidFill>
            <a:schemeClr val="tx1"/>
          </a:solidFill>
          <a:latin typeface="+mn-lt"/>
          <a:cs typeface="+mn-cs"/>
        </a:defRPr>
      </a:lvl3pPr>
      <a:lvl4pPr marL="1203325" indent="-173038" algn="l" rtl="0" eaLnBrk="0" fontAlgn="base" hangingPunct="0">
        <a:spcBef>
          <a:spcPct val="20000"/>
        </a:spcBef>
        <a:spcAft>
          <a:spcPct val="0"/>
        </a:spcAft>
        <a:buClr>
          <a:schemeClr val="bg1"/>
        </a:buClr>
        <a:buChar char="–"/>
        <a:defRPr sz="1600">
          <a:solidFill>
            <a:schemeClr val="bg1"/>
          </a:solidFill>
          <a:latin typeface="+mn-lt"/>
          <a:cs typeface="+mn-cs"/>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cs typeface="+mn-cs"/>
        </a:defRPr>
      </a:lvl5pPr>
      <a:lvl6pPr marL="1997075" indent="-163513" algn="l" rtl="0" fontAlgn="base">
        <a:spcBef>
          <a:spcPct val="20000"/>
        </a:spcBef>
        <a:spcAft>
          <a:spcPct val="0"/>
        </a:spcAft>
        <a:buClr>
          <a:schemeClr val="bg1"/>
        </a:buClr>
        <a:buChar char="»"/>
        <a:defRPr sz="1600">
          <a:solidFill>
            <a:schemeClr val="bg1"/>
          </a:solidFill>
          <a:latin typeface="+mn-lt"/>
          <a:cs typeface="+mn-cs"/>
        </a:defRPr>
      </a:lvl6pPr>
      <a:lvl7pPr marL="2454275" indent="-163513" algn="l" rtl="0" fontAlgn="base">
        <a:spcBef>
          <a:spcPct val="20000"/>
        </a:spcBef>
        <a:spcAft>
          <a:spcPct val="0"/>
        </a:spcAft>
        <a:buClr>
          <a:schemeClr val="bg1"/>
        </a:buClr>
        <a:buChar char="»"/>
        <a:defRPr sz="1600">
          <a:solidFill>
            <a:schemeClr val="bg1"/>
          </a:solidFill>
          <a:latin typeface="+mn-lt"/>
          <a:cs typeface="+mn-cs"/>
        </a:defRPr>
      </a:lvl7pPr>
      <a:lvl8pPr marL="2911475" indent="-163513" algn="l" rtl="0" fontAlgn="base">
        <a:spcBef>
          <a:spcPct val="20000"/>
        </a:spcBef>
        <a:spcAft>
          <a:spcPct val="0"/>
        </a:spcAft>
        <a:buClr>
          <a:schemeClr val="bg1"/>
        </a:buClr>
        <a:buChar char="»"/>
        <a:defRPr sz="1600">
          <a:solidFill>
            <a:schemeClr val="bg1"/>
          </a:solidFill>
          <a:latin typeface="+mn-lt"/>
          <a:cs typeface="+mn-cs"/>
        </a:defRPr>
      </a:lvl8pPr>
      <a:lvl9pPr marL="3368675" indent="-163513" algn="l" rtl="0" fontAlgn="base">
        <a:spcBef>
          <a:spcPct val="20000"/>
        </a:spcBef>
        <a:spcAft>
          <a:spcPct val="0"/>
        </a:spcAft>
        <a:buClr>
          <a:schemeClr val="bg1"/>
        </a:buClr>
        <a:buChar char="»"/>
        <a:defRPr sz="16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Microsoft_Word_97_-_2003_Document2.doc"/><Relationship Id="rId13" Type="http://schemas.openxmlformats.org/officeDocument/2006/relationships/oleObject" Target="../embeddings/oleObject4.bin"/><Relationship Id="rId18" Type="http://schemas.openxmlformats.org/officeDocument/2006/relationships/image" Target="../media/image10.wmf"/><Relationship Id="rId26" Type="http://schemas.openxmlformats.org/officeDocument/2006/relationships/oleObject" Target="../embeddings/Microsoft_Word_97_-_2003_Document8.doc"/><Relationship Id="rId3" Type="http://schemas.openxmlformats.org/officeDocument/2006/relationships/notesSlide" Target="../notesSlides/notesSlide2.xml"/><Relationship Id="rId21" Type="http://schemas.openxmlformats.org/officeDocument/2006/relationships/image" Target="../media/image11.wmf"/><Relationship Id="rId7" Type="http://schemas.openxmlformats.org/officeDocument/2006/relationships/oleObject" Target="../embeddings/oleObject2.bin"/><Relationship Id="rId12" Type="http://schemas.openxmlformats.org/officeDocument/2006/relationships/image" Target="../media/image8.wmf"/><Relationship Id="rId17" Type="http://schemas.openxmlformats.org/officeDocument/2006/relationships/oleObject" Target="../embeddings/Microsoft_Word_97_-_2003_Document5.doc"/><Relationship Id="rId25" Type="http://schemas.openxmlformats.org/officeDocument/2006/relationships/oleObject" Target="../embeddings/oleObject8.bin"/><Relationship Id="rId33" Type="http://schemas.openxmlformats.org/officeDocument/2006/relationships/image" Target="../media/image15.wmf"/><Relationship Id="rId2" Type="http://schemas.openxmlformats.org/officeDocument/2006/relationships/slideLayout" Target="../slideLayouts/slideLayout7.xml"/><Relationship Id="rId16" Type="http://schemas.openxmlformats.org/officeDocument/2006/relationships/oleObject" Target="../embeddings/oleObject5.bin"/><Relationship Id="rId20" Type="http://schemas.openxmlformats.org/officeDocument/2006/relationships/oleObject" Target="../embeddings/Microsoft_Word_97_-_2003_Document6.doc"/><Relationship Id="rId29" Type="http://schemas.openxmlformats.org/officeDocument/2006/relationships/oleObject" Target="../embeddings/Microsoft_Word_97_-_2003_Document9.doc"/><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Microsoft_Word_97_-_2003_Document3.doc"/><Relationship Id="rId24" Type="http://schemas.openxmlformats.org/officeDocument/2006/relationships/image" Target="../media/image12.wmf"/><Relationship Id="rId32" Type="http://schemas.openxmlformats.org/officeDocument/2006/relationships/oleObject" Target="../embeddings/Microsoft_Word_97_-_2003_Document10.doc"/><Relationship Id="rId5" Type="http://schemas.openxmlformats.org/officeDocument/2006/relationships/oleObject" Target="../embeddings/Microsoft_Word_97_-_2003_Document1.doc"/><Relationship Id="rId15" Type="http://schemas.openxmlformats.org/officeDocument/2006/relationships/image" Target="../media/image9.wmf"/><Relationship Id="rId23" Type="http://schemas.openxmlformats.org/officeDocument/2006/relationships/oleObject" Target="../embeddings/Microsoft_Word_97_-_2003_Document7.doc"/><Relationship Id="rId28" Type="http://schemas.openxmlformats.org/officeDocument/2006/relationships/oleObject" Target="../embeddings/oleObject9.bin"/><Relationship Id="rId10" Type="http://schemas.openxmlformats.org/officeDocument/2006/relationships/oleObject" Target="../embeddings/oleObject3.bin"/><Relationship Id="rId19" Type="http://schemas.openxmlformats.org/officeDocument/2006/relationships/oleObject" Target="../embeddings/oleObject6.bin"/><Relationship Id="rId31" Type="http://schemas.openxmlformats.org/officeDocument/2006/relationships/oleObject" Target="../embeddings/oleObject10.bin"/><Relationship Id="rId4" Type="http://schemas.openxmlformats.org/officeDocument/2006/relationships/oleObject" Target="../embeddings/oleObject1.bin"/><Relationship Id="rId9" Type="http://schemas.openxmlformats.org/officeDocument/2006/relationships/image" Target="../media/image7.wmf"/><Relationship Id="rId14" Type="http://schemas.openxmlformats.org/officeDocument/2006/relationships/oleObject" Target="../embeddings/Microsoft_Word_97_-_2003_Document4.doc"/><Relationship Id="rId22" Type="http://schemas.openxmlformats.org/officeDocument/2006/relationships/oleObject" Target="../embeddings/oleObject7.bin"/><Relationship Id="rId27" Type="http://schemas.openxmlformats.org/officeDocument/2006/relationships/image" Target="../media/image13.wmf"/><Relationship Id="rId30" Type="http://schemas.openxmlformats.org/officeDocument/2006/relationships/image" Target="../media/image14.wmf"/></Relationships>
</file>

<file path=ppt/slides/_rels/slide18.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Microsoft_Word_97_-_2003_Document14.doc"/><Relationship Id="rId18" Type="http://schemas.openxmlformats.org/officeDocument/2006/relationships/oleObject" Target="../embeddings/oleObject16.bin"/><Relationship Id="rId26" Type="http://schemas.openxmlformats.org/officeDocument/2006/relationships/image" Target="../media/image23.wmf"/><Relationship Id="rId3" Type="http://schemas.openxmlformats.org/officeDocument/2006/relationships/oleObject" Target="../embeddings/oleObject11.bin"/><Relationship Id="rId21" Type="http://schemas.openxmlformats.org/officeDocument/2006/relationships/oleObject" Target="../embeddings/oleObject17.bin"/><Relationship Id="rId7" Type="http://schemas.openxmlformats.org/officeDocument/2006/relationships/oleObject" Target="../embeddings/Microsoft_Word_97_-_2003_Document12.doc"/><Relationship Id="rId12" Type="http://schemas.openxmlformats.org/officeDocument/2006/relationships/oleObject" Target="../embeddings/oleObject14.bin"/><Relationship Id="rId17" Type="http://schemas.openxmlformats.org/officeDocument/2006/relationships/image" Target="../media/image20.wmf"/><Relationship Id="rId25" Type="http://schemas.openxmlformats.org/officeDocument/2006/relationships/oleObject" Target="../embeddings/Microsoft_Word_97_-_2003_Document18.doc"/><Relationship Id="rId2" Type="http://schemas.openxmlformats.org/officeDocument/2006/relationships/slideLayout" Target="../slideLayouts/slideLayout7.xml"/><Relationship Id="rId16" Type="http://schemas.openxmlformats.org/officeDocument/2006/relationships/oleObject" Target="../embeddings/Microsoft_Word_97_-_2003_Document15.doc"/><Relationship Id="rId20" Type="http://schemas.openxmlformats.org/officeDocument/2006/relationships/image" Target="../media/image21.wmf"/><Relationship Id="rId1" Type="http://schemas.openxmlformats.org/officeDocument/2006/relationships/vmlDrawing" Target="../drawings/vmlDrawing2.vml"/><Relationship Id="rId6" Type="http://schemas.openxmlformats.org/officeDocument/2006/relationships/oleObject" Target="../embeddings/oleObject12.bin"/><Relationship Id="rId11" Type="http://schemas.openxmlformats.org/officeDocument/2006/relationships/image" Target="../media/image18.wmf"/><Relationship Id="rId24" Type="http://schemas.openxmlformats.org/officeDocument/2006/relationships/oleObject" Target="../embeddings/oleObject18.bin"/><Relationship Id="rId5" Type="http://schemas.openxmlformats.org/officeDocument/2006/relationships/image" Target="../media/image16.wmf"/><Relationship Id="rId15" Type="http://schemas.openxmlformats.org/officeDocument/2006/relationships/oleObject" Target="../embeddings/oleObject15.bin"/><Relationship Id="rId23" Type="http://schemas.openxmlformats.org/officeDocument/2006/relationships/image" Target="../media/image22.wmf"/><Relationship Id="rId10" Type="http://schemas.openxmlformats.org/officeDocument/2006/relationships/oleObject" Target="../embeddings/Microsoft_Word_97_-_2003_Document13.doc"/><Relationship Id="rId19" Type="http://schemas.openxmlformats.org/officeDocument/2006/relationships/oleObject" Target="../embeddings/Microsoft_Word_97_-_2003_Document16.doc"/><Relationship Id="rId4" Type="http://schemas.openxmlformats.org/officeDocument/2006/relationships/oleObject" Target="../embeddings/Microsoft_Word_97_-_2003_Document11.doc"/><Relationship Id="rId9" Type="http://schemas.openxmlformats.org/officeDocument/2006/relationships/oleObject" Target="../embeddings/oleObject13.bin"/><Relationship Id="rId14" Type="http://schemas.openxmlformats.org/officeDocument/2006/relationships/image" Target="../media/image19.wmf"/><Relationship Id="rId22" Type="http://schemas.openxmlformats.org/officeDocument/2006/relationships/oleObject" Target="../embeddings/Microsoft_Word_97_-_2003_Document17.doc"/></Relationships>
</file>

<file path=ppt/slides/_rels/slide19.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Microsoft_Word_97_-_2003_Document22.doc"/><Relationship Id="rId18" Type="http://schemas.openxmlformats.org/officeDocument/2006/relationships/oleObject" Target="../embeddings/oleObject24.bin"/><Relationship Id="rId26" Type="http://schemas.openxmlformats.org/officeDocument/2006/relationships/image" Target="../media/image31.wmf"/><Relationship Id="rId3" Type="http://schemas.openxmlformats.org/officeDocument/2006/relationships/oleObject" Target="../embeddings/oleObject19.bin"/><Relationship Id="rId21" Type="http://schemas.openxmlformats.org/officeDocument/2006/relationships/oleObject" Target="../embeddings/oleObject25.bin"/><Relationship Id="rId34" Type="http://schemas.openxmlformats.org/officeDocument/2006/relationships/oleObject" Target="../embeddings/Microsoft_Word_97_-_2003_Document29.doc"/><Relationship Id="rId7" Type="http://schemas.openxmlformats.org/officeDocument/2006/relationships/oleObject" Target="../embeddings/Microsoft_Word_97_-_2003_Document20.doc"/><Relationship Id="rId12" Type="http://schemas.openxmlformats.org/officeDocument/2006/relationships/oleObject" Target="../embeddings/oleObject22.bin"/><Relationship Id="rId17" Type="http://schemas.openxmlformats.org/officeDocument/2006/relationships/image" Target="../media/image28.wmf"/><Relationship Id="rId25" Type="http://schemas.openxmlformats.org/officeDocument/2006/relationships/oleObject" Target="../embeddings/Microsoft_Word_97_-_2003_Document26.doc"/><Relationship Id="rId33" Type="http://schemas.openxmlformats.org/officeDocument/2006/relationships/oleObject" Target="../embeddings/oleObject29.bin"/><Relationship Id="rId2" Type="http://schemas.openxmlformats.org/officeDocument/2006/relationships/slideLayout" Target="../slideLayouts/slideLayout7.xml"/><Relationship Id="rId16" Type="http://schemas.openxmlformats.org/officeDocument/2006/relationships/oleObject" Target="../embeddings/Microsoft_Word_97_-_2003_Document23.doc"/><Relationship Id="rId20" Type="http://schemas.openxmlformats.org/officeDocument/2006/relationships/image" Target="../media/image29.wmf"/><Relationship Id="rId29" Type="http://schemas.openxmlformats.org/officeDocument/2006/relationships/image" Target="../media/image32.wmf"/><Relationship Id="rId1" Type="http://schemas.openxmlformats.org/officeDocument/2006/relationships/vmlDrawing" Target="../drawings/vmlDrawing3.vml"/><Relationship Id="rId6" Type="http://schemas.openxmlformats.org/officeDocument/2006/relationships/oleObject" Target="../embeddings/oleObject20.bin"/><Relationship Id="rId11" Type="http://schemas.openxmlformats.org/officeDocument/2006/relationships/image" Target="../media/image26.wmf"/><Relationship Id="rId24" Type="http://schemas.openxmlformats.org/officeDocument/2006/relationships/oleObject" Target="../embeddings/oleObject26.bin"/><Relationship Id="rId32" Type="http://schemas.openxmlformats.org/officeDocument/2006/relationships/image" Target="../media/image33.wmf"/><Relationship Id="rId5" Type="http://schemas.openxmlformats.org/officeDocument/2006/relationships/image" Target="../media/image24.wmf"/><Relationship Id="rId15" Type="http://schemas.openxmlformats.org/officeDocument/2006/relationships/oleObject" Target="../embeddings/oleObject23.bin"/><Relationship Id="rId23" Type="http://schemas.openxmlformats.org/officeDocument/2006/relationships/image" Target="../media/image30.wmf"/><Relationship Id="rId28" Type="http://schemas.openxmlformats.org/officeDocument/2006/relationships/oleObject" Target="../embeddings/Microsoft_Word_97_-_2003_Document27.doc"/><Relationship Id="rId10" Type="http://schemas.openxmlformats.org/officeDocument/2006/relationships/oleObject" Target="../embeddings/Microsoft_Word_97_-_2003_Document21.doc"/><Relationship Id="rId19" Type="http://schemas.openxmlformats.org/officeDocument/2006/relationships/oleObject" Target="../embeddings/Microsoft_Word_97_-_2003_Document24.doc"/><Relationship Id="rId31" Type="http://schemas.openxmlformats.org/officeDocument/2006/relationships/oleObject" Target="../embeddings/Microsoft_Word_97_-_2003_Document28.doc"/><Relationship Id="rId4" Type="http://schemas.openxmlformats.org/officeDocument/2006/relationships/oleObject" Target="../embeddings/Microsoft_Word_97_-_2003_Document19.doc"/><Relationship Id="rId9" Type="http://schemas.openxmlformats.org/officeDocument/2006/relationships/oleObject" Target="../embeddings/oleObject21.bin"/><Relationship Id="rId14" Type="http://schemas.openxmlformats.org/officeDocument/2006/relationships/image" Target="../media/image27.wmf"/><Relationship Id="rId22" Type="http://schemas.openxmlformats.org/officeDocument/2006/relationships/oleObject" Target="../embeddings/Microsoft_Word_97_-_2003_Document25.doc"/><Relationship Id="rId27" Type="http://schemas.openxmlformats.org/officeDocument/2006/relationships/oleObject" Target="../embeddings/oleObject27.bin"/><Relationship Id="rId30" Type="http://schemas.openxmlformats.org/officeDocument/2006/relationships/oleObject" Target="../embeddings/oleObject28.bin"/><Relationship Id="rId35" Type="http://schemas.openxmlformats.org/officeDocument/2006/relationships/image" Target="../media/image3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36.wmf"/><Relationship Id="rId13" Type="http://schemas.openxmlformats.org/officeDocument/2006/relationships/oleObject" Target="../embeddings/Microsoft_Word_97_-_2003_Document33.doc"/><Relationship Id="rId18" Type="http://schemas.openxmlformats.org/officeDocument/2006/relationships/oleObject" Target="../embeddings/oleObject35.bin"/><Relationship Id="rId26" Type="http://schemas.openxmlformats.org/officeDocument/2006/relationships/image" Target="../media/image42.wmf"/><Relationship Id="rId3" Type="http://schemas.openxmlformats.org/officeDocument/2006/relationships/oleObject" Target="../embeddings/oleObject30.bin"/><Relationship Id="rId21" Type="http://schemas.openxmlformats.org/officeDocument/2006/relationships/oleObject" Target="../embeddings/oleObject36.bin"/><Relationship Id="rId34" Type="http://schemas.openxmlformats.org/officeDocument/2006/relationships/oleObject" Target="../embeddings/Microsoft_Word_97_-_2003_Document40.doc"/><Relationship Id="rId7" Type="http://schemas.openxmlformats.org/officeDocument/2006/relationships/oleObject" Target="../embeddings/Microsoft_Word_97_-_2003_Document31.doc"/><Relationship Id="rId12" Type="http://schemas.openxmlformats.org/officeDocument/2006/relationships/oleObject" Target="../embeddings/oleObject33.bin"/><Relationship Id="rId17" Type="http://schemas.openxmlformats.org/officeDocument/2006/relationships/image" Target="../media/image39.wmf"/><Relationship Id="rId25" Type="http://schemas.openxmlformats.org/officeDocument/2006/relationships/oleObject" Target="../embeddings/Microsoft_Word_97_-_2003_Document37.doc"/><Relationship Id="rId33" Type="http://schemas.openxmlformats.org/officeDocument/2006/relationships/oleObject" Target="../embeddings/oleObject40.bin"/><Relationship Id="rId2" Type="http://schemas.openxmlformats.org/officeDocument/2006/relationships/slideLayout" Target="../slideLayouts/slideLayout7.xml"/><Relationship Id="rId16" Type="http://schemas.openxmlformats.org/officeDocument/2006/relationships/oleObject" Target="../embeddings/Microsoft_Word_97_-_2003_Document34.doc"/><Relationship Id="rId20" Type="http://schemas.openxmlformats.org/officeDocument/2006/relationships/image" Target="../media/image40.wmf"/><Relationship Id="rId29" Type="http://schemas.openxmlformats.org/officeDocument/2006/relationships/image" Target="../media/image43.wmf"/><Relationship Id="rId1" Type="http://schemas.openxmlformats.org/officeDocument/2006/relationships/vmlDrawing" Target="../drawings/vmlDrawing4.vml"/><Relationship Id="rId6" Type="http://schemas.openxmlformats.org/officeDocument/2006/relationships/oleObject" Target="../embeddings/oleObject31.bin"/><Relationship Id="rId11" Type="http://schemas.openxmlformats.org/officeDocument/2006/relationships/image" Target="../media/image37.wmf"/><Relationship Id="rId24" Type="http://schemas.openxmlformats.org/officeDocument/2006/relationships/oleObject" Target="../embeddings/oleObject37.bin"/><Relationship Id="rId32" Type="http://schemas.openxmlformats.org/officeDocument/2006/relationships/image" Target="../media/image44.wmf"/><Relationship Id="rId5" Type="http://schemas.openxmlformats.org/officeDocument/2006/relationships/image" Target="../media/image35.wmf"/><Relationship Id="rId15" Type="http://schemas.openxmlformats.org/officeDocument/2006/relationships/oleObject" Target="../embeddings/oleObject34.bin"/><Relationship Id="rId23" Type="http://schemas.openxmlformats.org/officeDocument/2006/relationships/image" Target="../media/image41.wmf"/><Relationship Id="rId28" Type="http://schemas.openxmlformats.org/officeDocument/2006/relationships/oleObject" Target="../embeddings/Microsoft_Word_97_-_2003_Document38.doc"/><Relationship Id="rId10" Type="http://schemas.openxmlformats.org/officeDocument/2006/relationships/oleObject" Target="../embeddings/Microsoft_Word_97_-_2003_Document32.doc"/><Relationship Id="rId19" Type="http://schemas.openxmlformats.org/officeDocument/2006/relationships/oleObject" Target="../embeddings/Microsoft_Word_97_-_2003_Document35.doc"/><Relationship Id="rId31" Type="http://schemas.openxmlformats.org/officeDocument/2006/relationships/oleObject" Target="../embeddings/Microsoft_Word_97_-_2003_Document39.doc"/><Relationship Id="rId4" Type="http://schemas.openxmlformats.org/officeDocument/2006/relationships/oleObject" Target="../embeddings/Microsoft_Word_97_-_2003_Document30.doc"/><Relationship Id="rId9" Type="http://schemas.openxmlformats.org/officeDocument/2006/relationships/oleObject" Target="../embeddings/oleObject32.bin"/><Relationship Id="rId14" Type="http://schemas.openxmlformats.org/officeDocument/2006/relationships/image" Target="../media/image38.wmf"/><Relationship Id="rId22" Type="http://schemas.openxmlformats.org/officeDocument/2006/relationships/oleObject" Target="../embeddings/Microsoft_Word_97_-_2003_Document36.doc"/><Relationship Id="rId27" Type="http://schemas.openxmlformats.org/officeDocument/2006/relationships/oleObject" Target="../embeddings/oleObject38.bin"/><Relationship Id="rId30" Type="http://schemas.openxmlformats.org/officeDocument/2006/relationships/oleObject" Target="../embeddings/oleObject39.bin"/><Relationship Id="rId35" Type="http://schemas.openxmlformats.org/officeDocument/2006/relationships/image" Target="../media/image45.wmf"/></Relationships>
</file>

<file path=ppt/slides/_rels/slide21.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1.bin"/><Relationship Id="rId7" Type="http://schemas.openxmlformats.org/officeDocument/2006/relationships/oleObject" Target="../embeddings/Microsoft_Word_97_-_2003_Document42.doc"/><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42.bin"/><Relationship Id="rId5" Type="http://schemas.openxmlformats.org/officeDocument/2006/relationships/image" Target="../media/image46.wmf"/><Relationship Id="rId4" Type="http://schemas.openxmlformats.org/officeDocument/2006/relationships/oleObject" Target="../embeddings/Microsoft_Word_97_-_2003_Document41.doc"/></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Autofit/>
          </a:bodyPr>
          <a:lstStyle/>
          <a:p>
            <a:pPr algn="ctr"/>
            <a:r>
              <a:rPr lang="en-US" sz="3600" b="1" dirty="0" smtClean="0">
                <a:solidFill>
                  <a:schemeClr val="tx1"/>
                </a:solidFill>
                <a:cs typeface="Aharoni" pitchFamily="2" charset="-79"/>
              </a:rPr>
              <a:t>SMT Update </a:t>
            </a:r>
            <a:r>
              <a:rPr lang="en-US" sz="3600" b="1" dirty="0" smtClean="0">
                <a:solidFill>
                  <a:schemeClr val="tx1"/>
                </a:solidFill>
              </a:rPr>
              <a:t>To AMWG</a:t>
            </a:r>
            <a:br>
              <a:rPr lang="en-US" sz="3600" b="1" dirty="0" smtClean="0">
                <a:solidFill>
                  <a:schemeClr val="tx1"/>
                </a:solidFill>
              </a:rPr>
            </a:br>
            <a:endParaRPr lang="en-US" sz="3600" dirty="0">
              <a:solidFill>
                <a:schemeClr val="tx1"/>
              </a:solidFill>
            </a:endParaRPr>
          </a:p>
        </p:txBody>
      </p:sp>
      <p:sp>
        <p:nvSpPr>
          <p:cNvPr id="12" name="Subtitle 11"/>
          <p:cNvSpPr>
            <a:spLocks noGrp="1"/>
          </p:cNvSpPr>
          <p:nvPr>
            <p:ph type="subTitle" idx="1"/>
          </p:nvPr>
        </p:nvSpPr>
        <p:spPr>
          <a:xfrm>
            <a:off x="1783080" y="3581400"/>
            <a:ext cx="8321040" cy="1752600"/>
          </a:xfrm>
        </p:spPr>
        <p:txBody>
          <a:bodyPr/>
          <a:lstStyle/>
          <a:p>
            <a:r>
              <a:rPr lang="en-US" sz="2800" b="1" dirty="0" smtClean="0">
                <a:cs typeface="Aharoni" pitchFamily="2" charset="-79"/>
              </a:rPr>
              <a:t>August 23</a:t>
            </a:r>
            <a:r>
              <a:rPr lang="en-US" sz="2800" b="1" dirty="0" smtClean="0">
                <a:solidFill>
                  <a:schemeClr val="tx1"/>
                </a:solidFill>
                <a:cs typeface="Aharoni" pitchFamily="2" charset="-79"/>
              </a:rPr>
              <a:t>, 2016</a:t>
            </a:r>
            <a:r>
              <a:rPr lang="en-US" sz="2000" b="1" dirty="0">
                <a:cs typeface="Aharoni" pitchFamily="2" charset="-79"/>
              </a:rPr>
              <a:t/>
            </a:r>
            <a:br>
              <a:rPr lang="en-US" sz="2000" b="1" dirty="0">
                <a:cs typeface="Aharoni" pitchFamily="2" charset="-79"/>
              </a:rPr>
            </a:br>
            <a:endParaRPr lang="en-US" sz="2000" dirty="0"/>
          </a:p>
        </p:txBody>
      </p:sp>
    </p:spTree>
    <p:extLst>
      <p:ext uri="{BB962C8B-B14F-4D97-AF65-F5344CB8AC3E}">
        <p14:creationId xmlns:p14="http://schemas.microsoft.com/office/powerpoint/2010/main" val="8549743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130425"/>
            <a:ext cx="11887200" cy="1470025"/>
          </a:xfrm>
        </p:spPr>
        <p:txBody>
          <a:bodyPr>
            <a:noAutofit/>
          </a:bodyPr>
          <a:lstStyle/>
          <a:p>
            <a:pPr algn="ctr"/>
            <a:r>
              <a:rPr lang="en-US" sz="3600" b="1" dirty="0" smtClean="0"/>
              <a:t>SMT Drop Down for </a:t>
            </a:r>
            <a:br>
              <a:rPr lang="en-US" sz="3600" b="1" dirty="0" smtClean="0"/>
            </a:br>
            <a:r>
              <a:rPr lang="en-US" sz="3600" b="1" dirty="0" smtClean="0"/>
              <a:t>Rejecting Third Party Agreements</a:t>
            </a:r>
            <a:endParaRPr lang="en-US" sz="3200" dirty="0"/>
          </a:p>
        </p:txBody>
      </p:sp>
    </p:spTree>
    <p:extLst>
      <p:ext uri="{BB962C8B-B14F-4D97-AF65-F5344CB8AC3E}">
        <p14:creationId xmlns:p14="http://schemas.microsoft.com/office/powerpoint/2010/main" val="1233503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83101" y="2293018"/>
            <a:ext cx="8110424" cy="1974914"/>
          </a:xfrm>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_2_34F7BD0834F7B4080052A02586258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513" y="272327"/>
            <a:ext cx="13300534" cy="641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183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130425"/>
            <a:ext cx="11887200" cy="1470025"/>
          </a:xfrm>
        </p:spPr>
        <p:txBody>
          <a:bodyPr>
            <a:noAutofit/>
          </a:bodyPr>
          <a:lstStyle/>
          <a:p>
            <a:pPr algn="ctr"/>
            <a:r>
              <a:rPr lang="en-US" sz="3600" b="1" dirty="0" smtClean="0"/>
              <a:t>SMT One Time Help Desk Tickets Inquiry</a:t>
            </a:r>
            <a:endParaRPr lang="en-US" sz="3200" dirty="0"/>
          </a:p>
        </p:txBody>
      </p:sp>
    </p:spTree>
    <p:extLst>
      <p:ext uri="{BB962C8B-B14F-4D97-AF65-F5344CB8AC3E}">
        <p14:creationId xmlns:p14="http://schemas.microsoft.com/office/powerpoint/2010/main" val="454748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a:defRPr sz="2200">
                <a:solidFill>
                  <a:schemeClr val="hlink"/>
                </a:solidFill>
                <a:latin typeface="Arial" panose="020B0604020202020204" pitchFamily="34" charset="0"/>
              </a:defRPr>
            </a:lvl1pPr>
            <a:lvl2pPr marL="742950" indent="-285750">
              <a:defRPr sz="2200">
                <a:solidFill>
                  <a:schemeClr val="hlink"/>
                </a:solidFill>
                <a:latin typeface="Arial" panose="020B0604020202020204" pitchFamily="34" charset="0"/>
              </a:defRPr>
            </a:lvl2pPr>
            <a:lvl3pPr marL="1143000" indent="-228600">
              <a:defRPr sz="2200">
                <a:solidFill>
                  <a:schemeClr val="hlink"/>
                </a:solidFill>
                <a:latin typeface="Arial" panose="020B0604020202020204" pitchFamily="34" charset="0"/>
              </a:defRPr>
            </a:lvl3pPr>
            <a:lvl4pPr marL="1600200" indent="-228600">
              <a:defRPr sz="2200">
                <a:solidFill>
                  <a:schemeClr val="hlink"/>
                </a:solidFill>
                <a:latin typeface="Arial" panose="020B0604020202020204" pitchFamily="34" charset="0"/>
              </a:defRPr>
            </a:lvl4pPr>
            <a:lvl5pPr marL="2057400" indent="-228600">
              <a:defRPr sz="2200">
                <a:solidFill>
                  <a:schemeClr val="hlink"/>
                </a:solidFill>
                <a:latin typeface="Arial" panose="020B0604020202020204" pitchFamily="34" charset="0"/>
              </a:defRPr>
            </a:lvl5pPr>
            <a:lvl6pPr marL="2514600" indent="-228600" eaLnBrk="0" fontAlgn="base" hangingPunct="0">
              <a:spcBef>
                <a:spcPct val="0"/>
              </a:spcBef>
              <a:spcAft>
                <a:spcPct val="0"/>
              </a:spcAft>
              <a:defRPr sz="2200">
                <a:solidFill>
                  <a:schemeClr val="hlink"/>
                </a:solidFill>
                <a:latin typeface="Arial" panose="020B0604020202020204" pitchFamily="34" charset="0"/>
              </a:defRPr>
            </a:lvl6pPr>
            <a:lvl7pPr marL="2971800" indent="-228600" eaLnBrk="0" fontAlgn="base" hangingPunct="0">
              <a:spcBef>
                <a:spcPct val="0"/>
              </a:spcBef>
              <a:spcAft>
                <a:spcPct val="0"/>
              </a:spcAft>
              <a:defRPr sz="2200">
                <a:solidFill>
                  <a:schemeClr val="hlink"/>
                </a:solidFill>
                <a:latin typeface="Arial" panose="020B0604020202020204" pitchFamily="34" charset="0"/>
              </a:defRPr>
            </a:lvl7pPr>
            <a:lvl8pPr marL="3429000" indent="-228600" eaLnBrk="0" fontAlgn="base" hangingPunct="0">
              <a:spcBef>
                <a:spcPct val="0"/>
              </a:spcBef>
              <a:spcAft>
                <a:spcPct val="0"/>
              </a:spcAft>
              <a:defRPr sz="2200">
                <a:solidFill>
                  <a:schemeClr val="hlink"/>
                </a:solidFill>
                <a:latin typeface="Arial" panose="020B0604020202020204" pitchFamily="34" charset="0"/>
              </a:defRPr>
            </a:lvl8pPr>
            <a:lvl9pPr marL="3886200" indent="-228600" eaLnBrk="0" fontAlgn="base" hangingPunct="0">
              <a:spcBef>
                <a:spcPct val="0"/>
              </a:spcBef>
              <a:spcAft>
                <a:spcPct val="0"/>
              </a:spcAft>
              <a:defRPr sz="2200">
                <a:solidFill>
                  <a:schemeClr val="hlink"/>
                </a:solidFill>
                <a:latin typeface="Arial" panose="020B0604020202020204" pitchFamily="34" charset="0"/>
              </a:defRPr>
            </a:lvl9pPr>
          </a:lstStyle>
          <a:p>
            <a:fld id="{591948CB-70B2-4C81-8BD2-E802D57A6986}" type="slidenum">
              <a:rPr lang="en-US" altLang="en-US" sz="800">
                <a:solidFill>
                  <a:schemeClr val="tx1"/>
                </a:solidFill>
              </a:rPr>
              <a:pPr/>
              <a:t>13</a:t>
            </a:fld>
            <a:endParaRPr lang="en-US" altLang="en-US" sz="800">
              <a:solidFill>
                <a:schemeClr val="tx1"/>
              </a:solidFill>
            </a:endParaRPr>
          </a:p>
        </p:txBody>
      </p:sp>
      <p:sp>
        <p:nvSpPr>
          <p:cNvPr id="7171" name="Rectangle 2"/>
          <p:cNvSpPr>
            <a:spLocks noGrp="1" noChangeArrowheads="1"/>
          </p:cNvSpPr>
          <p:nvPr>
            <p:ph type="title"/>
          </p:nvPr>
        </p:nvSpPr>
        <p:spPr/>
        <p:txBody>
          <a:bodyPr/>
          <a:lstStyle/>
          <a:p>
            <a:pPr eaLnBrk="1" hangingPunct="1"/>
            <a:r>
              <a:rPr lang="en-US" altLang="en-US" sz="1800" b="1">
                <a:solidFill>
                  <a:srgbClr val="0825F8"/>
                </a:solidFill>
              </a:rPr>
              <a:t>Level 1 Help  Desk – Third Party Tickets September 1, 2015 – June 30</a:t>
            </a:r>
            <a:r>
              <a:rPr lang="en-US" altLang="en-US" sz="1800" b="1" baseline="30000">
                <a:solidFill>
                  <a:srgbClr val="0825F8"/>
                </a:solidFill>
              </a:rPr>
              <a:t>th</a:t>
            </a:r>
            <a:r>
              <a:rPr lang="en-US" altLang="en-US" sz="1800" b="1">
                <a:solidFill>
                  <a:srgbClr val="0825F8"/>
                </a:solidFill>
              </a:rPr>
              <a:t>, 2016</a:t>
            </a:r>
            <a:br>
              <a:rPr lang="en-US" altLang="en-US" sz="1800" b="1">
                <a:solidFill>
                  <a:srgbClr val="0825F8"/>
                </a:solidFill>
              </a:rPr>
            </a:br>
            <a:endParaRPr lang="en-US" altLang="en-US" sz="1800" b="1">
              <a:solidFill>
                <a:srgbClr val="0825F8"/>
              </a:solidFill>
            </a:endParaRPr>
          </a:p>
        </p:txBody>
      </p:sp>
      <p:pic>
        <p:nvPicPr>
          <p:cNvPr id="71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250951"/>
            <a:ext cx="73152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9934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SMT Third Party </a:t>
            </a:r>
            <a:br>
              <a:rPr lang="en-US" sz="3600" b="1" dirty="0" smtClean="0"/>
            </a:br>
            <a:r>
              <a:rPr lang="en-US" sz="3600" b="1" dirty="0" smtClean="0"/>
              <a:t>Review Current Functionality </a:t>
            </a:r>
            <a:br>
              <a:rPr lang="en-US" sz="3600" b="1" dirty="0" smtClean="0"/>
            </a:br>
            <a:r>
              <a:rPr lang="en-US" sz="3600" b="1" dirty="0" smtClean="0"/>
              <a:t>to Support Green Button Connect</a:t>
            </a:r>
            <a:br>
              <a:rPr lang="en-US" sz="3600" b="1" dirty="0" smtClean="0"/>
            </a:br>
            <a:r>
              <a:rPr lang="en-US" sz="3600" b="1" dirty="0" smtClean="0"/>
              <a:t>PowerPoint Navigation Tool</a:t>
            </a:r>
            <a:endParaRPr lang="en-US" sz="3600" dirty="0"/>
          </a:p>
        </p:txBody>
      </p:sp>
    </p:spTree>
    <p:extLst>
      <p:ext uri="{BB962C8B-B14F-4D97-AF65-F5344CB8AC3E}">
        <p14:creationId xmlns:p14="http://schemas.microsoft.com/office/powerpoint/2010/main" val="516851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68655" y="2162891"/>
            <a:ext cx="10571560" cy="1433274"/>
          </a:xfrm>
        </p:spPr>
        <p:txBody>
          <a:bodyPr>
            <a:noAutofit/>
          </a:bodyPr>
          <a:lstStyle/>
          <a:p>
            <a:pPr algn="ctr"/>
            <a:r>
              <a:rPr lang="en-US" sz="3510" b="1" dirty="0"/>
              <a:t>Status Update of AMWG Change Requests</a:t>
            </a:r>
            <a:br>
              <a:rPr lang="en-US" sz="3510" b="1" dirty="0"/>
            </a:br>
            <a:r>
              <a:rPr lang="en-US" sz="3510" b="1" dirty="0"/>
              <a:t>As of February 15, 2016</a:t>
            </a:r>
            <a:endParaRPr lang="en-US" sz="3510" dirty="0"/>
          </a:p>
        </p:txBody>
      </p:sp>
    </p:spTree>
    <p:extLst>
      <p:ext uri="{BB962C8B-B14F-4D97-AF65-F5344CB8AC3E}">
        <p14:creationId xmlns:p14="http://schemas.microsoft.com/office/powerpoint/2010/main" val="3309424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8091" y="-508635"/>
            <a:ext cx="10431018" cy="1114425"/>
          </a:xfrm>
        </p:spPr>
        <p:txBody>
          <a:bodyPr>
            <a:normAutofit/>
          </a:bodyPr>
          <a:lstStyle/>
          <a:p>
            <a:pPr algn="ctr"/>
            <a:r>
              <a:rPr lang="en-US" sz="2535" dirty="0">
                <a:solidFill>
                  <a:srgbClr val="C00000"/>
                </a:solidFill>
              </a:rPr>
              <a:t>Status of AMWG Change Requests </a:t>
            </a:r>
            <a:endParaRPr lang="en-US" sz="2535" dirty="0"/>
          </a:p>
        </p:txBody>
      </p:sp>
      <p:sp>
        <p:nvSpPr>
          <p:cNvPr id="2" name="Slide Number Placeholder 1"/>
          <p:cNvSpPr>
            <a:spLocks noGrp="1"/>
          </p:cNvSpPr>
          <p:nvPr>
            <p:ph type="sldNum" sz="quarter" idx="4294967295"/>
          </p:nvPr>
        </p:nvSpPr>
        <p:spPr>
          <a:xfrm>
            <a:off x="8454771" y="6283169"/>
            <a:ext cx="2704338" cy="355997"/>
          </a:xfrm>
          <a:prstGeom prst="rect">
            <a:avLst/>
          </a:prstGeom>
        </p:spPr>
        <p:txBody>
          <a:bodyPr/>
          <a:lstStyle/>
          <a:p>
            <a:fld id="{55A6C506-8EF9-49FE-BAD8-BB04BE2F5208}" type="slidenum">
              <a:rPr lang="en-US" smtClean="0"/>
              <a:t>16</a:t>
            </a:fld>
            <a:endParaRPr lang="en-US"/>
          </a:p>
        </p:txBody>
      </p:sp>
      <p:sp>
        <p:nvSpPr>
          <p:cNvPr id="6" name="Content Placeholder 12"/>
          <p:cNvSpPr>
            <a:spLocks noGrp="1"/>
          </p:cNvSpPr>
          <p:nvPr>
            <p:ph idx="1"/>
          </p:nvPr>
        </p:nvSpPr>
        <p:spPr>
          <a:xfrm>
            <a:off x="817245" y="1125855"/>
            <a:ext cx="10431018" cy="4754880"/>
          </a:xfrm>
        </p:spPr>
        <p:txBody>
          <a:bodyPr>
            <a:normAutofit/>
          </a:bodyPr>
          <a:lstStyle/>
          <a:p>
            <a:pPr marL="0" indent="0">
              <a:buNone/>
            </a:pPr>
            <a:endParaRPr lang="en-US" sz="2340" dirty="0">
              <a:cs typeface="Aharoni" pitchFamily="2" charset="-79"/>
            </a:endParaRPr>
          </a:p>
        </p:txBody>
      </p:sp>
      <p:graphicFrame>
        <p:nvGraphicFramePr>
          <p:cNvPr id="5" name="Table 4"/>
          <p:cNvGraphicFramePr>
            <a:graphicFrameLocks noGrp="1"/>
          </p:cNvGraphicFramePr>
          <p:nvPr>
            <p:extLst/>
          </p:nvPr>
        </p:nvGraphicFramePr>
        <p:xfrm>
          <a:off x="371475" y="680085"/>
          <a:ext cx="11292840" cy="6664730"/>
        </p:xfrm>
        <a:graphic>
          <a:graphicData uri="http://schemas.openxmlformats.org/drawingml/2006/table">
            <a:tbl>
              <a:tblPr firstRow="1" bandRow="1">
                <a:tableStyleId>{5C22544A-7EE6-4342-B048-85BDC9FD1C3A}</a:tableStyleId>
              </a:tblPr>
              <a:tblGrid>
                <a:gridCol w="1013460"/>
                <a:gridCol w="1190625"/>
                <a:gridCol w="1129284"/>
                <a:gridCol w="1541237"/>
                <a:gridCol w="1462381"/>
                <a:gridCol w="1381139"/>
                <a:gridCol w="974922"/>
                <a:gridCol w="816712"/>
                <a:gridCol w="879653"/>
                <a:gridCol w="903427"/>
              </a:tblGrid>
              <a:tr h="807132">
                <a:tc>
                  <a:txBody>
                    <a:bodyPr/>
                    <a:lstStyle/>
                    <a:p>
                      <a:r>
                        <a:rPr lang="en-US" sz="1200" dirty="0" smtClean="0"/>
                        <a:t>Delivered</a:t>
                      </a:r>
                      <a:endParaRPr lang="en-US" sz="1200" dirty="0"/>
                    </a:p>
                  </a:txBody>
                  <a:tcPr marL="89154" marR="89154" marT="44577" marB="44577"/>
                </a:tc>
                <a:tc>
                  <a:txBody>
                    <a:bodyPr/>
                    <a:lstStyle/>
                    <a:p>
                      <a:r>
                        <a:rPr lang="en-US" sz="1200" dirty="0" smtClean="0"/>
                        <a:t>Approved Awaiting Project Packaging</a:t>
                      </a:r>
                      <a:endParaRPr lang="en-US" sz="1200" dirty="0"/>
                    </a:p>
                  </a:txBody>
                  <a:tcPr marL="89154" marR="89154" marT="44577" marB="44577"/>
                </a:tc>
                <a:tc>
                  <a:txBody>
                    <a:bodyPr/>
                    <a:lstStyle/>
                    <a:p>
                      <a:r>
                        <a:rPr lang="en-US" sz="1200" dirty="0" smtClean="0"/>
                        <a:t>Approved</a:t>
                      </a:r>
                    </a:p>
                    <a:p>
                      <a:r>
                        <a:rPr lang="en-US" sz="1200" dirty="0" smtClean="0"/>
                        <a:t>Awaiting Project Packaging</a:t>
                      </a:r>
                      <a:endParaRPr lang="en-US" sz="1200" dirty="0"/>
                    </a:p>
                  </a:txBody>
                  <a:tcPr marL="89154" marR="89154" marT="44577" marB="44577"/>
                </a:tc>
                <a:tc>
                  <a:txBody>
                    <a:bodyPr/>
                    <a:lstStyle/>
                    <a:p>
                      <a:r>
                        <a:rPr lang="en-US" sz="1200" dirty="0" smtClean="0"/>
                        <a:t>AMWG</a:t>
                      </a:r>
                      <a:r>
                        <a:rPr lang="en-US" sz="1200" baseline="0" dirty="0" smtClean="0"/>
                        <a:t>  Reporting Options Under Review</a:t>
                      </a:r>
                      <a:endParaRPr lang="en-US" sz="1200" dirty="0"/>
                    </a:p>
                  </a:txBody>
                  <a:tcPr marL="89154" marR="89154" marT="44577" marB="44577"/>
                </a:tc>
                <a:tc>
                  <a:txBody>
                    <a:bodyPr/>
                    <a:lstStyle/>
                    <a:p>
                      <a:r>
                        <a:rPr lang="en-US" sz="1200" dirty="0" smtClean="0"/>
                        <a:t>RMS Approved</a:t>
                      </a:r>
                    </a:p>
                    <a:p>
                      <a:r>
                        <a:rPr lang="en-US" sz="1200" dirty="0" smtClean="0"/>
                        <a:t>Awaiting</a:t>
                      </a:r>
                    </a:p>
                    <a:p>
                      <a:r>
                        <a:rPr lang="en-US" sz="1200" dirty="0" smtClean="0"/>
                        <a:t>Categorization</a:t>
                      </a:r>
                      <a:endParaRPr lang="en-US" sz="1200" dirty="0"/>
                    </a:p>
                  </a:txBody>
                  <a:tcPr marL="89154" marR="89154" marT="44577" marB="44577"/>
                </a:tc>
                <a:tc>
                  <a:txBody>
                    <a:bodyPr/>
                    <a:lstStyle/>
                    <a:p>
                      <a:r>
                        <a:rPr lang="en-US" sz="1200" dirty="0" smtClean="0"/>
                        <a:t>JDOA Estimated Awaiting AMWG Review</a:t>
                      </a:r>
                      <a:endParaRPr lang="en-US" sz="1200" dirty="0"/>
                    </a:p>
                  </a:txBody>
                  <a:tcPr marL="89154" marR="89154" marT="44577" marB="44577"/>
                </a:tc>
                <a:tc>
                  <a:txBody>
                    <a:bodyPr/>
                    <a:lstStyle/>
                    <a:p>
                      <a:r>
                        <a:rPr lang="en-US" sz="1200" dirty="0" smtClean="0"/>
                        <a:t>Tabled RMS</a:t>
                      </a:r>
                      <a:endParaRPr lang="en-US" sz="1200" dirty="0"/>
                    </a:p>
                  </a:txBody>
                  <a:tcPr marL="89154" marR="89154" marT="44577" marB="44577"/>
                </a:tc>
                <a:tc>
                  <a:txBody>
                    <a:bodyPr/>
                    <a:lstStyle/>
                    <a:p>
                      <a:r>
                        <a:rPr lang="en-US" sz="1200" baseline="0" dirty="0" smtClean="0"/>
                        <a:t>AMWG Delayed</a:t>
                      </a:r>
                      <a:endParaRPr lang="en-US" sz="1200" dirty="0"/>
                    </a:p>
                  </a:txBody>
                  <a:tcPr marL="89154" marR="89154" marT="44577" marB="44577"/>
                </a:tc>
                <a:tc>
                  <a:txBody>
                    <a:bodyPr/>
                    <a:lstStyle/>
                    <a:p>
                      <a:r>
                        <a:rPr lang="en-US" sz="1100" baseline="0" dirty="0" smtClean="0"/>
                        <a:t>RMS Remanded back to AMWG</a:t>
                      </a:r>
                      <a:endParaRPr lang="en-US" sz="1100" dirty="0"/>
                    </a:p>
                  </a:txBody>
                  <a:tcPr marL="89154" marR="89154" marT="44577" marB="44577"/>
                </a:tc>
                <a:tc>
                  <a:txBody>
                    <a:bodyPr/>
                    <a:lstStyle/>
                    <a:p>
                      <a:r>
                        <a:rPr lang="en-US" sz="1200" dirty="0" smtClean="0"/>
                        <a:t>Pushed Back</a:t>
                      </a:r>
                      <a:r>
                        <a:rPr lang="en-US" sz="1200" baseline="0" dirty="0" smtClean="0"/>
                        <a:t> as Defect</a:t>
                      </a:r>
                      <a:endParaRPr lang="en-US" sz="1200" dirty="0"/>
                    </a:p>
                  </a:txBody>
                  <a:tcPr marL="89154" marR="89154" marT="44577" marB="44577"/>
                </a:tc>
              </a:tr>
              <a:tr h="445770">
                <a:tc>
                  <a:txBody>
                    <a:bodyPr/>
                    <a:lstStyle/>
                    <a:p>
                      <a:r>
                        <a:rPr lang="en-US" sz="1200" dirty="0" smtClean="0"/>
                        <a:t>2013 002</a:t>
                      </a:r>
                      <a:endParaRPr lang="en-US" sz="1200" dirty="0"/>
                    </a:p>
                  </a:txBody>
                  <a:tcPr marL="89154" marR="89154" marT="44577" marB="445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2015 021</a:t>
                      </a:r>
                    </a:p>
                    <a:p>
                      <a:endParaRPr lang="en-US" sz="1200" dirty="0" smtClean="0"/>
                    </a:p>
                  </a:txBody>
                  <a:tcPr marL="89154" marR="89154" marT="44577" marB="44577"/>
                </a:tc>
                <a:tc>
                  <a:txBody>
                    <a:bodyPr/>
                    <a:lstStyle/>
                    <a:p>
                      <a:r>
                        <a:rPr lang="en-US" sz="1200" dirty="0" smtClean="0"/>
                        <a:t>2013 015</a:t>
                      </a:r>
                      <a:endParaRPr lang="en-US" sz="1200" dirty="0"/>
                    </a:p>
                  </a:txBody>
                  <a:tcPr marL="89154" marR="89154" marT="44577" marB="44577"/>
                </a:tc>
                <a:tc>
                  <a:txBody>
                    <a:bodyPr/>
                    <a:lstStyle/>
                    <a:p>
                      <a:r>
                        <a:rPr lang="en-US" sz="1200" dirty="0" smtClean="0"/>
                        <a:t>2013 001</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2014 018</a:t>
                      </a:r>
                      <a:endParaRPr lang="en-US" sz="1200" dirty="0"/>
                    </a:p>
                  </a:txBody>
                  <a:tcPr marL="89154" marR="89154" marT="44577" marB="44577"/>
                </a:tc>
                <a:tc>
                  <a:txBody>
                    <a:bodyPr/>
                    <a:lstStyle/>
                    <a:p>
                      <a:r>
                        <a:rPr lang="en-US" sz="1200" dirty="0" smtClean="0"/>
                        <a:t>2015 029</a:t>
                      </a:r>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2015 022</a:t>
                      </a:r>
                      <a:endParaRPr lang="en-US" sz="1200" dirty="0"/>
                    </a:p>
                  </a:txBody>
                  <a:tcPr marL="89154" marR="89154" marT="44577" marB="44577"/>
                </a:tc>
              </a:tr>
              <a:tr h="353887">
                <a:tc>
                  <a:txBody>
                    <a:bodyPr/>
                    <a:lstStyle/>
                    <a:p>
                      <a:r>
                        <a:rPr lang="en-US" sz="1200" dirty="0" smtClean="0"/>
                        <a:t>2013 005</a:t>
                      </a:r>
                      <a:endParaRPr lang="en-US" sz="1200" dirty="0"/>
                    </a:p>
                  </a:txBody>
                  <a:tcPr marL="89154" marR="89154" marT="44577" marB="445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2015 042</a:t>
                      </a:r>
                    </a:p>
                  </a:txBody>
                  <a:tcPr marL="89154" marR="89154" marT="44577" marB="44577"/>
                </a:tc>
                <a:tc>
                  <a:txBody>
                    <a:bodyPr/>
                    <a:lstStyle/>
                    <a:p>
                      <a:r>
                        <a:rPr lang="en-US" sz="1200" dirty="0" smtClean="0"/>
                        <a:t>2015 019</a:t>
                      </a:r>
                      <a:endParaRPr lang="en-US" sz="1200" dirty="0"/>
                    </a:p>
                  </a:txBody>
                  <a:tcPr marL="89154" marR="89154" marT="44577" marB="44577"/>
                </a:tc>
                <a:tc>
                  <a:txBody>
                    <a:bodyPr/>
                    <a:lstStyle/>
                    <a:p>
                      <a:r>
                        <a:rPr lang="en-US" sz="1200" dirty="0" smtClean="0"/>
                        <a:t>2013 003</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2015 030</a:t>
                      </a:r>
                      <a:endParaRPr lang="en-US" sz="1200" dirty="0"/>
                    </a:p>
                  </a:txBody>
                  <a:tcPr marL="89154" marR="89154" marT="44577" marB="44577"/>
                </a:tc>
                <a:tc>
                  <a:txBody>
                    <a:bodyPr/>
                    <a:lstStyle/>
                    <a:p>
                      <a:endParaRPr lang="en-US" sz="1200"/>
                    </a:p>
                  </a:txBody>
                  <a:tcPr marL="89154" marR="89154" marT="44577" marB="44577"/>
                </a:tc>
                <a:tc>
                  <a:txBody>
                    <a:bodyPr/>
                    <a:lstStyle/>
                    <a:p>
                      <a:endParaRPr lang="en-US" sz="1200"/>
                    </a:p>
                  </a:txBody>
                  <a:tcPr marL="89154" marR="89154" marT="44577" marB="44577"/>
                </a:tc>
              </a:tr>
              <a:tr h="353887">
                <a:tc>
                  <a:txBody>
                    <a:bodyPr/>
                    <a:lstStyle/>
                    <a:p>
                      <a:r>
                        <a:rPr lang="en-US" sz="1200" dirty="0" smtClean="0"/>
                        <a:t>2013 006</a:t>
                      </a:r>
                      <a:endParaRPr lang="en-US" sz="1200" dirty="0"/>
                    </a:p>
                  </a:txBody>
                  <a:tcPr marL="89154" marR="89154" marT="44577" marB="445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2015 033</a:t>
                      </a:r>
                    </a:p>
                  </a:txBody>
                  <a:tcPr marL="89154" marR="89154" marT="44577" marB="44577"/>
                </a:tc>
                <a:tc>
                  <a:txBody>
                    <a:bodyPr/>
                    <a:lstStyle/>
                    <a:p>
                      <a:r>
                        <a:rPr lang="en-US" sz="1200" dirty="0" smtClean="0"/>
                        <a:t>2015 020</a:t>
                      </a:r>
                      <a:endParaRPr lang="en-US" sz="1200" dirty="0"/>
                    </a:p>
                  </a:txBody>
                  <a:tcPr marL="89154" marR="89154" marT="44577" marB="44577"/>
                </a:tc>
                <a:tc>
                  <a:txBody>
                    <a:bodyPr/>
                    <a:lstStyle/>
                    <a:p>
                      <a:r>
                        <a:rPr lang="en-US" sz="1200" dirty="0" smtClean="0"/>
                        <a:t>2013 004</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2015 031</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a:p>
                  </a:txBody>
                  <a:tcPr marL="89154" marR="89154" marT="44577" marB="44577"/>
                </a:tc>
              </a:tr>
              <a:tr h="353887">
                <a:tc>
                  <a:txBody>
                    <a:bodyPr/>
                    <a:lstStyle/>
                    <a:p>
                      <a:r>
                        <a:rPr lang="en-US" sz="1200" dirty="0" smtClean="0"/>
                        <a:t>2013 007</a:t>
                      </a:r>
                      <a:endParaRPr lang="en-US" sz="1200" dirty="0"/>
                    </a:p>
                  </a:txBody>
                  <a:tcPr marL="89154" marR="89154" marT="44577" marB="44577"/>
                </a:tc>
                <a:tc>
                  <a:txBody>
                    <a:bodyPr/>
                    <a:lstStyle/>
                    <a:p>
                      <a:endParaRPr lang="en-US" sz="1200"/>
                    </a:p>
                  </a:txBody>
                  <a:tcPr marL="89154" marR="89154" marT="44577" marB="44577"/>
                </a:tc>
                <a:tc>
                  <a:txBody>
                    <a:bodyPr/>
                    <a:lstStyle/>
                    <a:p>
                      <a:r>
                        <a:rPr lang="en-US" sz="1200" dirty="0" smtClean="0"/>
                        <a:t>2015 023</a:t>
                      </a:r>
                      <a:endParaRPr lang="en-US" sz="1200" dirty="0"/>
                    </a:p>
                  </a:txBody>
                  <a:tcPr marL="89154" marR="89154" marT="44577" marB="44577"/>
                </a:tc>
                <a:tc>
                  <a:txBody>
                    <a:bodyPr/>
                    <a:lstStyle/>
                    <a:p>
                      <a:r>
                        <a:rPr lang="en-US" sz="1200" dirty="0" smtClean="0"/>
                        <a:t>2013 008</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2015 032</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356616">
                <a:tc>
                  <a:txBody>
                    <a:bodyPr/>
                    <a:lstStyle/>
                    <a:p>
                      <a:r>
                        <a:rPr lang="en-US" sz="1200" dirty="0" smtClean="0"/>
                        <a:t>2013 009</a:t>
                      </a:r>
                      <a:endParaRPr lang="en-US" sz="1200" dirty="0"/>
                    </a:p>
                  </a:txBody>
                  <a:tcPr marL="89154" marR="89154" marT="44577" marB="44577"/>
                </a:tc>
                <a:tc>
                  <a:txBody>
                    <a:bodyPr/>
                    <a:lstStyle/>
                    <a:p>
                      <a:endParaRPr lang="en-US" sz="1200"/>
                    </a:p>
                  </a:txBody>
                  <a:tcPr marL="89154" marR="89154" marT="44577" marB="44577"/>
                </a:tc>
                <a:tc>
                  <a:txBody>
                    <a:bodyPr/>
                    <a:lstStyle/>
                    <a:p>
                      <a:r>
                        <a:rPr lang="en-US" sz="1200" dirty="0" smtClean="0"/>
                        <a:t>2015 025</a:t>
                      </a:r>
                      <a:endParaRPr lang="en-US" sz="1200" dirty="0"/>
                    </a:p>
                  </a:txBody>
                  <a:tcPr marL="89154" marR="89154" marT="44577" marB="44577"/>
                </a:tc>
                <a:tc>
                  <a:txBody>
                    <a:bodyPr/>
                    <a:lstStyle/>
                    <a:p>
                      <a:r>
                        <a:rPr lang="en-US" sz="1200" dirty="0" smtClean="0"/>
                        <a:t>2013 010</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a:p>
                  </a:txBody>
                  <a:tcPr marL="89154" marR="89154" marT="44577" marB="44577"/>
                </a:tc>
                <a:tc>
                  <a:txBody>
                    <a:bodyPr/>
                    <a:lstStyle/>
                    <a:p>
                      <a:r>
                        <a:rPr lang="en-US" sz="1200" dirty="0" smtClean="0"/>
                        <a:t>2015 034</a:t>
                      </a:r>
                      <a:endParaRPr lang="en-US" sz="1200" dirty="0"/>
                    </a:p>
                  </a:txBody>
                  <a:tcPr marL="89154" marR="89154" marT="44577" marB="44577"/>
                </a:tc>
                <a:tc>
                  <a:txBody>
                    <a:bodyPr/>
                    <a:lstStyle/>
                    <a:p>
                      <a:endParaRPr lang="en-US" sz="1800" dirty="0"/>
                    </a:p>
                  </a:txBody>
                  <a:tcPr marL="89154" marR="89154" marT="44577" marB="44577"/>
                </a:tc>
                <a:tc>
                  <a:txBody>
                    <a:bodyPr/>
                    <a:lstStyle/>
                    <a:p>
                      <a:endParaRPr lang="en-US" sz="1200" dirty="0"/>
                    </a:p>
                  </a:txBody>
                  <a:tcPr marL="89154" marR="89154" marT="44577" marB="44577"/>
                </a:tc>
              </a:tr>
              <a:tr h="374916">
                <a:tc>
                  <a:txBody>
                    <a:bodyPr/>
                    <a:lstStyle/>
                    <a:p>
                      <a:r>
                        <a:rPr lang="en-US" sz="1200" dirty="0" smtClean="0"/>
                        <a:t>2013 012</a:t>
                      </a:r>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2015 026</a:t>
                      </a:r>
                      <a:endParaRPr lang="en-US" sz="1200" dirty="0"/>
                    </a:p>
                  </a:txBody>
                  <a:tcPr marL="89154" marR="89154" marT="44577" marB="44577"/>
                </a:tc>
                <a:tc>
                  <a:txBody>
                    <a:bodyPr/>
                    <a:lstStyle/>
                    <a:p>
                      <a:r>
                        <a:rPr lang="en-US" sz="1200" dirty="0" smtClean="0"/>
                        <a:t>2013 011</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800"/>
                    </a:p>
                  </a:txBody>
                  <a:tcPr marL="89154" marR="89154" marT="44577" marB="445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2015 038</a:t>
                      </a:r>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445770">
                <a:tc>
                  <a:txBody>
                    <a:bodyPr/>
                    <a:lstStyle/>
                    <a:p>
                      <a:r>
                        <a:rPr lang="en-US" sz="1200" dirty="0" smtClean="0"/>
                        <a:t>2013 013</a:t>
                      </a:r>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2015 027</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2015 040</a:t>
                      </a:r>
                    </a:p>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445770">
                <a:tc>
                  <a:txBody>
                    <a:bodyPr/>
                    <a:lstStyle/>
                    <a:p>
                      <a:r>
                        <a:rPr lang="en-US" sz="1200" dirty="0" smtClean="0"/>
                        <a:t>2013</a:t>
                      </a:r>
                      <a:r>
                        <a:rPr lang="en-US" sz="1200" baseline="0" dirty="0" smtClean="0"/>
                        <a:t> 016</a:t>
                      </a:r>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2015 028</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2015 041</a:t>
                      </a:r>
                    </a:p>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353887">
                <a:tc>
                  <a:txBody>
                    <a:bodyPr/>
                    <a:lstStyle/>
                    <a:p>
                      <a:r>
                        <a:rPr lang="en-US" sz="1200" dirty="0" smtClean="0"/>
                        <a:t>2013 017</a:t>
                      </a:r>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2015 035</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445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2015 024</a:t>
                      </a:r>
                    </a:p>
                    <a:p>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2015 036</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4457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2013 </a:t>
                      </a:r>
                      <a:r>
                        <a:rPr lang="en-US" sz="1200" baseline="0" dirty="0" smtClean="0"/>
                        <a:t> 014</a:t>
                      </a:r>
                      <a:endParaRPr lang="en-US" sz="1200" dirty="0" smtClean="0"/>
                    </a:p>
                    <a:p>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2015 037</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353887">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r>
                        <a:rPr lang="en-US" sz="1200" dirty="0" smtClean="0"/>
                        <a:t>2015 039</a:t>
                      </a:r>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353887">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353887">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c>
                  <a:txBody>
                    <a:bodyPr/>
                    <a:lstStyle/>
                    <a:p>
                      <a:endParaRPr lang="en-US" sz="1200" dirty="0"/>
                    </a:p>
                  </a:txBody>
                  <a:tcPr marL="89154" marR="89154" marT="44577" marB="44577"/>
                </a:tc>
              </a:tr>
              <a:tr h="353887">
                <a:tc>
                  <a:txBody>
                    <a:bodyPr/>
                    <a:lstStyle/>
                    <a:p>
                      <a:r>
                        <a:rPr lang="en-US" sz="1200" dirty="0" smtClean="0"/>
                        <a:t>Total</a:t>
                      </a:r>
                      <a:r>
                        <a:rPr lang="en-US" sz="1200" baseline="0" dirty="0" smtClean="0"/>
                        <a:t> 10</a:t>
                      </a:r>
                      <a:endParaRPr lang="en-US" sz="1200" dirty="0"/>
                    </a:p>
                  </a:txBody>
                  <a:tcPr marL="89154" marR="89154" marT="44577" marB="44577"/>
                </a:tc>
                <a:tc>
                  <a:txBody>
                    <a:bodyPr/>
                    <a:lstStyle/>
                    <a:p>
                      <a:r>
                        <a:rPr lang="en-US" sz="1200" dirty="0" smtClean="0"/>
                        <a:t>See</a:t>
                      </a:r>
                      <a:r>
                        <a:rPr lang="en-US" sz="1200" baseline="0" dirty="0" smtClean="0"/>
                        <a:t> column 3</a:t>
                      </a:r>
                      <a:endParaRPr lang="en-US" sz="1200" dirty="0"/>
                    </a:p>
                  </a:txBody>
                  <a:tcPr marL="89154" marR="89154" marT="44577" marB="44577"/>
                </a:tc>
                <a:tc>
                  <a:txBody>
                    <a:bodyPr/>
                    <a:lstStyle/>
                    <a:p>
                      <a:r>
                        <a:rPr lang="en-US" sz="1200" dirty="0" smtClean="0"/>
                        <a:t>Total 15</a:t>
                      </a:r>
                      <a:endParaRPr lang="en-US" sz="1200" dirty="0"/>
                    </a:p>
                  </a:txBody>
                  <a:tcPr marL="89154" marR="89154" marT="44577" marB="44577"/>
                </a:tc>
                <a:tc>
                  <a:txBody>
                    <a:bodyPr/>
                    <a:lstStyle/>
                    <a:p>
                      <a:r>
                        <a:rPr lang="en-US" sz="1200" dirty="0" smtClean="0"/>
                        <a:t>Total 6</a:t>
                      </a:r>
                      <a:endParaRPr lang="en-US" sz="1200" dirty="0"/>
                    </a:p>
                  </a:txBody>
                  <a:tcPr marL="89154" marR="89154" marT="44577" marB="44577"/>
                </a:tc>
                <a:tc>
                  <a:txBody>
                    <a:bodyPr/>
                    <a:lstStyle/>
                    <a:p>
                      <a:r>
                        <a:rPr lang="en-US" sz="1200" dirty="0" smtClean="0"/>
                        <a:t>Total </a:t>
                      </a:r>
                      <a:r>
                        <a:rPr lang="en-US" sz="1200" baseline="0" dirty="0" smtClean="0"/>
                        <a:t> 1</a:t>
                      </a:r>
                      <a:endParaRPr lang="en-US" sz="1200" dirty="0"/>
                    </a:p>
                  </a:txBody>
                  <a:tcPr marL="89154" marR="89154" marT="44577" marB="44577"/>
                </a:tc>
                <a:tc>
                  <a:txBody>
                    <a:bodyPr/>
                    <a:lstStyle/>
                    <a:p>
                      <a:r>
                        <a:rPr lang="en-US" sz="1200" dirty="0" smtClean="0"/>
                        <a:t>Total 0</a:t>
                      </a:r>
                      <a:endParaRPr lang="en-US" sz="1200" dirty="0"/>
                    </a:p>
                  </a:txBody>
                  <a:tcPr marL="89154" marR="89154" marT="44577" marB="44577"/>
                </a:tc>
                <a:tc>
                  <a:txBody>
                    <a:bodyPr/>
                    <a:lstStyle/>
                    <a:p>
                      <a:r>
                        <a:rPr lang="en-US" sz="1200" dirty="0" smtClean="0"/>
                        <a:t>Total 1</a:t>
                      </a:r>
                      <a:endParaRPr lang="en-US" sz="1200" dirty="0"/>
                    </a:p>
                  </a:txBody>
                  <a:tcPr marL="89154" marR="89154" marT="44577" marB="44577"/>
                </a:tc>
                <a:tc>
                  <a:txBody>
                    <a:bodyPr/>
                    <a:lstStyle/>
                    <a:p>
                      <a:r>
                        <a:rPr lang="en-US" sz="1200" dirty="0" smtClean="0"/>
                        <a:t>Total 8</a:t>
                      </a:r>
                      <a:endParaRPr lang="en-US" sz="1200" dirty="0"/>
                    </a:p>
                  </a:txBody>
                  <a:tcPr marL="89154" marR="89154" marT="44577" marB="44577"/>
                </a:tc>
                <a:tc>
                  <a:txBody>
                    <a:bodyPr/>
                    <a:lstStyle/>
                    <a:p>
                      <a:r>
                        <a:rPr lang="en-US" sz="1200" dirty="0" smtClean="0"/>
                        <a:t>Total 0</a:t>
                      </a:r>
                      <a:endParaRPr lang="en-US" sz="1200" dirty="0"/>
                    </a:p>
                  </a:txBody>
                  <a:tcPr marL="89154" marR="89154" marT="44577" marB="44577"/>
                </a:tc>
                <a:tc>
                  <a:txBody>
                    <a:bodyPr/>
                    <a:lstStyle/>
                    <a:p>
                      <a:r>
                        <a:rPr lang="en-US" sz="1200" dirty="0" smtClean="0"/>
                        <a:t>Total 1</a:t>
                      </a:r>
                      <a:endParaRPr lang="en-US" sz="1200" dirty="0"/>
                    </a:p>
                  </a:txBody>
                  <a:tcPr marL="89154" marR="89154" marT="44577" marB="44577"/>
                </a:tc>
              </a:tr>
            </a:tbl>
          </a:graphicData>
        </a:graphic>
      </p:graphicFrame>
    </p:spTree>
    <p:extLst>
      <p:ext uri="{BB962C8B-B14F-4D97-AF65-F5344CB8AC3E}">
        <p14:creationId xmlns:p14="http://schemas.microsoft.com/office/powerpoint/2010/main" val="38859100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438342" y="977265"/>
          <a:ext cx="11035310" cy="6727698"/>
        </p:xfrm>
        <a:graphic>
          <a:graphicData uri="http://schemas.openxmlformats.org/drawingml/2006/table">
            <a:tbl>
              <a:tblPr firstRow="1" bandRow="1">
                <a:tableStyleId>{5940675A-B579-460E-94D1-54222C63F5DA}</a:tableStyleId>
              </a:tblPr>
              <a:tblGrid>
                <a:gridCol w="5378635"/>
                <a:gridCol w="1280627"/>
                <a:gridCol w="1594912"/>
                <a:gridCol w="1478594"/>
                <a:gridCol w="1302542"/>
              </a:tblGrid>
              <a:tr h="624078">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AMWG CR Document</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000" b="1" dirty="0" smtClean="0">
                          <a:latin typeface="Arial" pitchFamily="34" charset="0"/>
                          <a:cs typeface="Arial" pitchFamily="34" charset="0"/>
                        </a:rPr>
                        <a:t>Categorization and Estimated Delivery Date</a:t>
                      </a:r>
                      <a:endParaRPr lang="en-US" sz="10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2013 001 – </a:t>
                      </a:r>
                      <a:r>
                        <a:rPr lang="en-US" sz="1200" dirty="0" smtClean="0">
                          <a:effectLst/>
                          <a:latin typeface="Arial"/>
                          <a:ea typeface="Arial"/>
                          <a:cs typeface="Arial"/>
                        </a:rPr>
                        <a:t>Report </a:t>
                      </a:r>
                      <a:r>
                        <a:rPr lang="en-US" sz="1200" dirty="0">
                          <a:effectLst/>
                          <a:latin typeface="Arial"/>
                          <a:ea typeface="Arial"/>
                          <a:cs typeface="Arial"/>
                        </a:rPr>
                        <a:t>for AMWG Data Monitoring </a:t>
                      </a:r>
                      <a:r>
                        <a:rPr lang="en-US" sz="1200" dirty="0" smtClean="0">
                          <a:effectLst/>
                          <a:latin typeface="Arial"/>
                          <a:ea typeface="Arial"/>
                          <a:cs typeface="Arial"/>
                        </a:rPr>
                        <a:t>– Data Completeness Measurements </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5900" marR="115900" marT="44577" marB="44577" anchor="ctr"/>
                </a:tc>
                <a:tc>
                  <a:txBody>
                    <a:bodyPr/>
                    <a:lstStyle/>
                    <a:p>
                      <a:r>
                        <a:rPr lang="en-US" sz="900" dirty="0" smtClean="0"/>
                        <a:t>Reporting Options Under Review</a:t>
                      </a:r>
                      <a:endParaRPr lang="en-US" sz="900" dirty="0"/>
                    </a:p>
                  </a:txBody>
                  <a:tcPr marL="115900" marR="115900" marT="44577" marB="44577"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5900" marR="115900" marT="44577" marB="44577" anchor="ctr"/>
                </a:tc>
              </a:tr>
              <a:tr h="579501">
                <a:tc>
                  <a:txBody>
                    <a:bodyPr/>
                    <a:lstStyle/>
                    <a:p>
                      <a:pPr marL="0" marR="0">
                        <a:lnSpc>
                          <a:spcPct val="115000"/>
                        </a:lnSpc>
                        <a:spcBef>
                          <a:spcPts val="0"/>
                        </a:spcBef>
                        <a:spcAft>
                          <a:spcPts val="0"/>
                        </a:spcAft>
                      </a:pPr>
                      <a:r>
                        <a:rPr lang="en-US" sz="1200" dirty="0">
                          <a:effectLst/>
                          <a:latin typeface="Arial"/>
                          <a:ea typeface="Arial"/>
                          <a:cs typeface="Arial"/>
                        </a:rPr>
                        <a:t>AMWG CR 2013 002 – Reports for AMWG Data Monitoring </a:t>
                      </a:r>
                      <a:r>
                        <a:rPr lang="en-US" sz="1200" dirty="0" smtClean="0">
                          <a:effectLst/>
                          <a:latin typeface="Arial"/>
                          <a:ea typeface="Arial"/>
                          <a:cs typeface="Arial"/>
                        </a:rPr>
                        <a:t>– Data Timeliness Measurements</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5900" marR="115900" marT="44577" marB="44577" anchor="ctr">
                    <a:solidFill>
                      <a:srgbClr val="92D050"/>
                    </a:solidFill>
                  </a:tcPr>
                </a:tc>
                <a:tc>
                  <a:txBody>
                    <a:bodyPr/>
                    <a:lstStyle/>
                    <a:p>
                      <a:r>
                        <a:rPr lang="en-US" sz="1200" dirty="0" smtClean="0"/>
                        <a:t>Q2 2014 Delivered</a:t>
                      </a:r>
                      <a:endParaRPr lang="en-US" sz="1200" dirty="0"/>
                    </a:p>
                  </a:txBody>
                  <a:tcPr marL="115900" marR="115900" marT="44577" marB="44577" anchor="ctr">
                    <a:solidFill>
                      <a:srgbClr val="92D050"/>
                    </a:solidFill>
                  </a:tcPr>
                </a:tc>
                <a:tc>
                  <a:txBody>
                    <a:bodyPr/>
                    <a:lstStyle/>
                    <a:p>
                      <a:r>
                        <a:rPr lang="en-US" sz="1100" dirty="0" smtClean="0">
                          <a:latin typeface="Arial" pitchFamily="34" charset="0"/>
                          <a:cs typeface="Arial" pitchFamily="34" charset="0"/>
                        </a:rPr>
                        <a:t>Included in Maintenance Contract</a:t>
                      </a:r>
                      <a:endParaRPr lang="en-US" sz="1100" dirty="0">
                        <a:latin typeface="Arial" pitchFamily="34" charset="0"/>
                        <a:cs typeface="Arial" pitchFamily="34" charset="0"/>
                      </a:endParaRPr>
                    </a:p>
                  </a:txBody>
                  <a:tcPr marL="115900" marR="115900" marT="44577" marB="44577" anchor="ctr">
                    <a:solidFill>
                      <a:srgbClr val="92D050"/>
                    </a:solidFill>
                  </a:tcP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2013 003 – Reports for AMWG Data Monitoring </a:t>
                      </a:r>
                      <a:r>
                        <a:rPr lang="en-US" sz="1200" dirty="0" smtClean="0">
                          <a:effectLst/>
                          <a:latin typeface="Arial"/>
                          <a:ea typeface="Arial"/>
                          <a:cs typeface="Arial"/>
                        </a:rPr>
                        <a:t>– Measurement of Percentage of Actual Meter</a:t>
                      </a:r>
                      <a:r>
                        <a:rPr lang="en-US" sz="1200" baseline="0" dirty="0" smtClean="0">
                          <a:effectLst/>
                          <a:latin typeface="Arial"/>
                          <a:ea typeface="Arial"/>
                          <a:cs typeface="Arial"/>
                        </a:rPr>
                        <a:t> Reads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5900" marR="115900" marT="44577" marB="44577" anchor="ctr"/>
                </a:tc>
                <a:tc>
                  <a:txBody>
                    <a:bodyPr/>
                    <a:lstStyle/>
                    <a:p>
                      <a:r>
                        <a:rPr lang="en-US" sz="900" dirty="0" smtClean="0"/>
                        <a:t>Reporting Options Under Review</a:t>
                      </a:r>
                      <a:endParaRPr lang="en-US" sz="900" dirty="0"/>
                    </a:p>
                  </a:txBody>
                  <a:tcPr marL="115900" marR="115900" marT="44577" marB="44577"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2013 004 – Reports for AMWG Data Monitoring </a:t>
                      </a:r>
                      <a:r>
                        <a:rPr lang="en-US" sz="1200" dirty="0" smtClean="0">
                          <a:effectLst/>
                          <a:latin typeface="Arial"/>
                          <a:ea typeface="Arial"/>
                          <a:cs typeface="Arial"/>
                        </a:rPr>
                        <a:t>– Measurement of Estimates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5900" marR="115900" marT="44577" marB="44577" anchor="ctr"/>
                </a:tc>
                <a:tc>
                  <a:txBody>
                    <a:bodyPr/>
                    <a:lstStyle/>
                    <a:p>
                      <a:r>
                        <a:rPr lang="en-US" sz="900" dirty="0" smtClean="0"/>
                        <a:t>Reporting Options Under Review</a:t>
                      </a:r>
                      <a:endParaRPr lang="en-US" sz="900" dirty="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r h="624078">
                <a:tc>
                  <a:txBody>
                    <a:bodyPr/>
                    <a:lstStyle/>
                    <a:p>
                      <a:pPr marL="0" marR="0">
                        <a:lnSpc>
                          <a:spcPct val="115000"/>
                        </a:lnSpc>
                        <a:spcBef>
                          <a:spcPts val="0"/>
                        </a:spcBef>
                        <a:spcAft>
                          <a:spcPts val="0"/>
                        </a:spcAft>
                      </a:pPr>
                      <a:r>
                        <a:rPr lang="en-US" sz="1200" dirty="0">
                          <a:effectLst/>
                          <a:latin typeface="Arial"/>
                          <a:ea typeface="Arial"/>
                          <a:cs typeface="Arial"/>
                        </a:rPr>
                        <a:t>AMWG CR 2013 005 – Reports for AMWG Data Monitoring </a:t>
                      </a:r>
                      <a:r>
                        <a:rPr lang="en-US" sz="1200" dirty="0" smtClean="0">
                          <a:effectLst/>
                          <a:latin typeface="Arial"/>
                          <a:ea typeface="Arial"/>
                          <a:cs typeface="Arial"/>
                        </a:rPr>
                        <a:t>– Number of SMT Help Desk Tickets Monthly by Ticket Type</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5900" marR="115900" marT="44577" marB="44577" anchor="ctr">
                    <a:solidFill>
                      <a:srgbClr val="92D050"/>
                    </a:solidFill>
                  </a:tcPr>
                </a:tc>
                <a:tc>
                  <a:txBody>
                    <a:bodyPr/>
                    <a:lstStyle/>
                    <a:p>
                      <a:r>
                        <a:rPr lang="en-US" sz="1200" dirty="0" smtClean="0"/>
                        <a:t>Q2 2014</a:t>
                      </a:r>
                      <a:r>
                        <a:rPr lang="en-US" sz="1200" baseline="0" dirty="0" smtClean="0"/>
                        <a:t> Delivered</a:t>
                      </a:r>
                      <a:endParaRPr lang="en-US" sz="1200" dirty="0"/>
                    </a:p>
                  </a:txBody>
                  <a:tcPr marL="115900" marR="115900" marT="44577" marB="44577"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5900" marR="115900" marT="44577" marB="44577" anchor="ctr">
                    <a:solidFill>
                      <a:srgbClr val="92D050"/>
                    </a:solidFill>
                  </a:tcPr>
                </a:tc>
              </a:tr>
              <a:tr h="624078">
                <a:tc>
                  <a:txBody>
                    <a:bodyPr/>
                    <a:lstStyle/>
                    <a:p>
                      <a:pPr marL="0" marR="0">
                        <a:lnSpc>
                          <a:spcPct val="115000"/>
                        </a:lnSpc>
                        <a:spcBef>
                          <a:spcPts val="0"/>
                        </a:spcBef>
                        <a:spcAft>
                          <a:spcPts val="0"/>
                        </a:spcAft>
                      </a:pPr>
                      <a:r>
                        <a:rPr lang="en-US" sz="1200" dirty="0">
                          <a:effectLst/>
                          <a:latin typeface="Arial"/>
                          <a:ea typeface="Arial"/>
                          <a:cs typeface="Arial"/>
                        </a:rPr>
                        <a:t>AMWG CR 2013 006 – Reports for AMWG Data Monitoring </a:t>
                      </a:r>
                      <a:r>
                        <a:rPr lang="en-US" sz="1200" dirty="0" smtClean="0">
                          <a:effectLst/>
                          <a:latin typeface="Arial"/>
                          <a:ea typeface="Arial"/>
                          <a:cs typeface="Arial"/>
                        </a:rPr>
                        <a:t>– Availability of SMT API</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5900" marR="115900" marT="44577" marB="44577" anchor="ctr">
                    <a:solidFill>
                      <a:srgbClr val="92D050"/>
                    </a:solidFill>
                  </a:tcPr>
                </a:tc>
                <a:tc>
                  <a:txBody>
                    <a:bodyPr/>
                    <a:lstStyle/>
                    <a:p>
                      <a:r>
                        <a:rPr lang="en-US" sz="1200" dirty="0" smtClean="0"/>
                        <a:t>Q2 2014 Delivered</a:t>
                      </a:r>
                      <a:endParaRPr lang="en-US" sz="1200" dirty="0"/>
                    </a:p>
                  </a:txBody>
                  <a:tcPr marL="115900" marR="115900" marT="44577" marB="44577"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5900" marR="115900" marT="44577" marB="44577" anchor="ctr">
                    <a:solidFill>
                      <a:srgbClr val="92D050"/>
                    </a:solidFill>
                  </a:tcPr>
                </a:tc>
              </a:tr>
              <a:tr h="624078">
                <a:tc>
                  <a:txBody>
                    <a:bodyPr/>
                    <a:lstStyle/>
                    <a:p>
                      <a:pPr marL="0" marR="0">
                        <a:lnSpc>
                          <a:spcPct val="115000"/>
                        </a:lnSpc>
                        <a:spcBef>
                          <a:spcPts val="0"/>
                        </a:spcBef>
                        <a:spcAft>
                          <a:spcPts val="0"/>
                        </a:spcAft>
                      </a:pPr>
                      <a:r>
                        <a:rPr lang="en-US" sz="1200" dirty="0">
                          <a:effectLst/>
                          <a:latin typeface="Arial"/>
                          <a:ea typeface="Arial"/>
                          <a:cs typeface="Arial"/>
                        </a:rPr>
                        <a:t>AMWG CR 2013 007 – Reports for AMWG Data Monitoring </a:t>
                      </a:r>
                      <a:r>
                        <a:rPr lang="en-US" sz="1200" dirty="0" smtClean="0">
                          <a:effectLst/>
                          <a:latin typeface="Arial"/>
                          <a:ea typeface="Arial"/>
                          <a:cs typeface="Arial"/>
                        </a:rPr>
                        <a:t>– Availability of SMT FTPS</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5900" marR="115900" marT="44577" marB="44577" anchor="ctr">
                    <a:solidFill>
                      <a:srgbClr val="92D050"/>
                    </a:solidFill>
                  </a:tcPr>
                </a:tc>
                <a:tc>
                  <a:txBody>
                    <a:bodyPr/>
                    <a:lstStyle/>
                    <a:p>
                      <a:r>
                        <a:rPr lang="en-US" sz="1200" dirty="0" smtClean="0"/>
                        <a:t>Q2 2014</a:t>
                      </a:r>
                      <a:r>
                        <a:rPr lang="en-US" sz="1200" baseline="0" dirty="0" smtClean="0"/>
                        <a:t> Delivered</a:t>
                      </a:r>
                      <a:endParaRPr lang="en-US" sz="1200" dirty="0"/>
                    </a:p>
                  </a:txBody>
                  <a:tcPr marL="115900" marR="115900" marT="44577" marB="44577"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5900" marR="115900" marT="44577" marB="44577" anchor="ctr">
                    <a:solidFill>
                      <a:srgbClr val="92D050"/>
                    </a:solidFill>
                  </a:tcP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2013 008 – Reports for AMWG Data Monitoring </a:t>
                      </a:r>
                      <a:r>
                        <a:rPr lang="en-US" sz="1200" dirty="0" smtClean="0">
                          <a:effectLst/>
                          <a:latin typeface="Arial"/>
                          <a:ea typeface="Arial"/>
                          <a:cs typeface="Arial"/>
                        </a:rPr>
                        <a:t>– Average Time to Deliver HAN</a:t>
                      </a:r>
                      <a:r>
                        <a:rPr lang="en-US" sz="1200" baseline="0" dirty="0" smtClean="0">
                          <a:effectLst/>
                          <a:latin typeface="Arial"/>
                          <a:ea typeface="Arial"/>
                          <a:cs typeface="Arial"/>
                        </a:rPr>
                        <a:t> Messages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5900" marR="115900" marT="44577" marB="44577" anchor="ctr"/>
                </a:tc>
                <a:tc>
                  <a:txBody>
                    <a:bodyPr/>
                    <a:lstStyle/>
                    <a:p>
                      <a:r>
                        <a:rPr lang="en-US" sz="900" dirty="0" smtClean="0"/>
                        <a:t>Reporting Options Under Review</a:t>
                      </a:r>
                      <a:endParaRPr lang="en-US" sz="900" dirty="0"/>
                    </a:p>
                  </a:txBody>
                  <a:tcPr marL="115900" marR="115900" marT="44577" marB="44577"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5900" marR="115900" marT="44577" marB="44577" anchor="ctr"/>
                </a:tc>
              </a:tr>
              <a:tr h="624078">
                <a:tc>
                  <a:txBody>
                    <a:bodyPr/>
                    <a:lstStyle/>
                    <a:p>
                      <a:pPr marL="0" marR="0">
                        <a:lnSpc>
                          <a:spcPct val="115000"/>
                        </a:lnSpc>
                        <a:spcBef>
                          <a:spcPts val="0"/>
                        </a:spcBef>
                        <a:spcAft>
                          <a:spcPts val="0"/>
                        </a:spcAft>
                      </a:pPr>
                      <a:r>
                        <a:rPr lang="en-US" sz="1200" dirty="0">
                          <a:effectLst/>
                          <a:latin typeface="Arial"/>
                          <a:ea typeface="Arial"/>
                          <a:cs typeface="Arial"/>
                        </a:rPr>
                        <a:t>AMWG CR 2013 009 – Reports for AMWG Data Monitoring </a:t>
                      </a:r>
                      <a:r>
                        <a:rPr lang="en-US" sz="1200" dirty="0" smtClean="0">
                          <a:effectLst/>
                          <a:latin typeface="Arial"/>
                          <a:ea typeface="Arial"/>
                          <a:cs typeface="Arial"/>
                        </a:rPr>
                        <a:t>– Number of Accounts by Type</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5900" marR="115900" marT="44577" marB="44577" anchor="ctr">
                    <a:solidFill>
                      <a:srgbClr val="92D050"/>
                    </a:solidFill>
                  </a:tcPr>
                </a:tc>
                <a:tc>
                  <a:txBody>
                    <a:bodyPr/>
                    <a:lstStyle/>
                    <a:p>
                      <a:r>
                        <a:rPr lang="en-US" sz="1200" dirty="0" smtClean="0"/>
                        <a:t>Q2 2014</a:t>
                      </a:r>
                      <a:r>
                        <a:rPr lang="en-US" sz="1200" baseline="0" dirty="0" smtClean="0"/>
                        <a:t> Delivered</a:t>
                      </a:r>
                      <a:endParaRPr lang="en-US" sz="1200" dirty="0"/>
                    </a:p>
                  </a:txBody>
                  <a:tcPr marL="115900" marR="115900" marT="44577" marB="44577"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5900" marR="115900" marT="44577" marB="44577" anchor="ctr">
                    <a:solidFill>
                      <a:srgbClr val="92D050"/>
                    </a:solidFill>
                  </a:tcP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2013 010 – Reports for AMWG Data Monitoring </a:t>
                      </a:r>
                      <a:r>
                        <a:rPr lang="en-US" sz="1200" dirty="0" smtClean="0">
                          <a:effectLst/>
                          <a:latin typeface="Arial"/>
                          <a:ea typeface="Arial"/>
                          <a:cs typeface="Arial"/>
                        </a:rPr>
                        <a:t>– Number of Reports Requested by GUI</a:t>
                      </a:r>
                      <a:r>
                        <a:rPr lang="en-US" sz="1200" baseline="0" dirty="0" smtClean="0">
                          <a:effectLst/>
                          <a:latin typeface="Arial"/>
                          <a:ea typeface="Arial"/>
                          <a:cs typeface="Arial"/>
                        </a:rPr>
                        <a:t> (Portal) and Number of FTPS Accesses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5900" marR="115900" marT="44577" marB="44577" anchor="ctr"/>
                </a:tc>
                <a:tc>
                  <a:txBody>
                    <a:bodyPr/>
                    <a:lstStyle/>
                    <a:p>
                      <a:r>
                        <a:rPr lang="en-US" sz="900" dirty="0" smtClean="0"/>
                        <a:t>Reporting Options Under Review</a:t>
                      </a:r>
                      <a:endParaRPr lang="en-US" sz="900" dirty="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bl>
          </a:graphicData>
        </a:graphic>
      </p:graphicFrame>
      <p:sp>
        <p:nvSpPr>
          <p:cNvPr id="6" name="Title 11"/>
          <p:cNvSpPr txBox="1">
            <a:spLocks/>
          </p:cNvSpPr>
          <p:nvPr/>
        </p:nvSpPr>
        <p:spPr>
          <a:xfrm>
            <a:off x="728091" y="234315"/>
            <a:ext cx="10431018" cy="1114425"/>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2535" dirty="0">
                <a:latin typeface="+mj-lt"/>
              </a:rPr>
              <a:t>AMWG  Change Requests</a:t>
            </a:r>
          </a:p>
        </p:txBody>
      </p:sp>
      <p:graphicFrame>
        <p:nvGraphicFramePr>
          <p:cNvPr id="11" name="Object 10"/>
          <p:cNvGraphicFramePr>
            <a:graphicFrameLocks noChangeAspect="1"/>
          </p:cNvGraphicFramePr>
          <p:nvPr>
            <p:extLst/>
          </p:nvPr>
        </p:nvGraphicFramePr>
        <p:xfrm>
          <a:off x="5925026" y="1645920"/>
          <a:ext cx="891540" cy="297180"/>
        </p:xfrm>
        <a:graphic>
          <a:graphicData uri="http://schemas.openxmlformats.org/presentationml/2006/ole">
            <mc:AlternateContent xmlns:mc="http://schemas.openxmlformats.org/markup-compatibility/2006">
              <mc:Choice xmlns:v="urn:schemas-microsoft-com:vml" Requires="v">
                <p:oleObj spid="_x0000_s1046" name="Document" showAsIcon="1" r:id="rId5" imgW="914400" imgH="792360" progId="Word.Document.8">
                  <p:embed/>
                </p:oleObj>
              </mc:Choice>
              <mc:Fallback>
                <p:oleObj name="Document" showAsIcon="1" r:id="rId5" imgW="914400" imgH="792360" progId="Word.Document.8">
                  <p:embed/>
                  <p:pic>
                    <p:nvPicPr>
                      <p:cNvPr id="0" name=""/>
                      <p:cNvPicPr/>
                      <p:nvPr/>
                    </p:nvPicPr>
                    <p:blipFill>
                      <a:blip r:embed="rId6"/>
                      <a:stretch>
                        <a:fillRect/>
                      </a:stretch>
                    </p:blipFill>
                    <p:spPr>
                      <a:xfrm>
                        <a:off x="5925026" y="1645920"/>
                        <a:ext cx="891540" cy="297180"/>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5943600" y="2165986"/>
          <a:ext cx="891540" cy="297179"/>
        </p:xfrm>
        <a:graphic>
          <a:graphicData uri="http://schemas.openxmlformats.org/presentationml/2006/ole">
            <mc:AlternateContent xmlns:mc="http://schemas.openxmlformats.org/markup-compatibility/2006">
              <mc:Choice xmlns:v="urn:schemas-microsoft-com:vml" Requires="v">
                <p:oleObj spid="_x0000_s1047" name="Document" showAsIcon="1" r:id="rId8" imgW="914400" imgH="792360" progId="Word.Document.8">
                  <p:embed/>
                </p:oleObj>
              </mc:Choice>
              <mc:Fallback>
                <p:oleObj name="Document" showAsIcon="1" r:id="rId8" imgW="914400" imgH="792360" progId="Word.Document.8">
                  <p:embed/>
                  <p:pic>
                    <p:nvPicPr>
                      <p:cNvPr id="0" name=""/>
                      <p:cNvPicPr/>
                      <p:nvPr/>
                    </p:nvPicPr>
                    <p:blipFill>
                      <a:blip r:embed="rId9"/>
                      <a:stretch>
                        <a:fillRect/>
                      </a:stretch>
                    </p:blipFill>
                    <p:spPr>
                      <a:xfrm>
                        <a:off x="5943600" y="2165986"/>
                        <a:ext cx="891540" cy="297179"/>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5943600" y="2686052"/>
          <a:ext cx="891540" cy="386953"/>
        </p:xfrm>
        <a:graphic>
          <a:graphicData uri="http://schemas.openxmlformats.org/presentationml/2006/ole">
            <mc:AlternateContent xmlns:mc="http://schemas.openxmlformats.org/markup-compatibility/2006">
              <mc:Choice xmlns:v="urn:schemas-microsoft-com:vml" Requires="v">
                <p:oleObj spid="_x0000_s1048" name="Document" showAsIcon="1" r:id="rId11" imgW="914400" imgH="792360" progId="Word.Document.8">
                  <p:embed/>
                </p:oleObj>
              </mc:Choice>
              <mc:Fallback>
                <p:oleObj name="Document" showAsIcon="1" r:id="rId11" imgW="914400" imgH="792360" progId="Word.Document.8">
                  <p:embed/>
                  <p:pic>
                    <p:nvPicPr>
                      <p:cNvPr id="0" name=""/>
                      <p:cNvPicPr/>
                      <p:nvPr/>
                    </p:nvPicPr>
                    <p:blipFill>
                      <a:blip r:embed="rId12"/>
                      <a:stretch>
                        <a:fillRect/>
                      </a:stretch>
                    </p:blipFill>
                    <p:spPr>
                      <a:xfrm>
                        <a:off x="5943600" y="2686052"/>
                        <a:ext cx="891540" cy="386953"/>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5943600" y="3131820"/>
          <a:ext cx="891540" cy="371475"/>
        </p:xfrm>
        <a:graphic>
          <a:graphicData uri="http://schemas.openxmlformats.org/presentationml/2006/ole">
            <mc:AlternateContent xmlns:mc="http://schemas.openxmlformats.org/markup-compatibility/2006">
              <mc:Choice xmlns:v="urn:schemas-microsoft-com:vml" Requires="v">
                <p:oleObj spid="_x0000_s1049" name="Document" showAsIcon="1" r:id="rId14" imgW="914400" imgH="792360" progId="Word.Document.8">
                  <p:embed/>
                </p:oleObj>
              </mc:Choice>
              <mc:Fallback>
                <p:oleObj name="Document" showAsIcon="1" r:id="rId14" imgW="914400" imgH="792360" progId="Word.Document.8">
                  <p:embed/>
                  <p:pic>
                    <p:nvPicPr>
                      <p:cNvPr id="0" name=""/>
                      <p:cNvPicPr/>
                      <p:nvPr/>
                    </p:nvPicPr>
                    <p:blipFill>
                      <a:blip r:embed="rId15"/>
                      <a:stretch>
                        <a:fillRect/>
                      </a:stretch>
                    </p:blipFill>
                    <p:spPr>
                      <a:xfrm>
                        <a:off x="5943600" y="3131820"/>
                        <a:ext cx="891540" cy="371475"/>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5943600" y="3636408"/>
          <a:ext cx="891540" cy="386953"/>
        </p:xfrm>
        <a:graphic>
          <a:graphicData uri="http://schemas.openxmlformats.org/presentationml/2006/ole">
            <mc:AlternateContent xmlns:mc="http://schemas.openxmlformats.org/markup-compatibility/2006">
              <mc:Choice xmlns:v="urn:schemas-microsoft-com:vml" Requires="v">
                <p:oleObj spid="_x0000_s1050" name="Document" showAsIcon="1" r:id="rId17" imgW="914400" imgH="792360" progId="Word.Document.8">
                  <p:embed/>
                </p:oleObj>
              </mc:Choice>
              <mc:Fallback>
                <p:oleObj name="Document" showAsIcon="1" r:id="rId17" imgW="914400" imgH="792360" progId="Word.Document.8">
                  <p:embed/>
                  <p:pic>
                    <p:nvPicPr>
                      <p:cNvPr id="0" name=""/>
                      <p:cNvPicPr/>
                      <p:nvPr/>
                    </p:nvPicPr>
                    <p:blipFill>
                      <a:blip r:embed="rId18"/>
                      <a:stretch>
                        <a:fillRect/>
                      </a:stretch>
                    </p:blipFill>
                    <p:spPr>
                      <a:xfrm>
                        <a:off x="5943600" y="3636408"/>
                        <a:ext cx="891540" cy="386953"/>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5943600" y="4246245"/>
          <a:ext cx="891540" cy="297180"/>
        </p:xfrm>
        <a:graphic>
          <a:graphicData uri="http://schemas.openxmlformats.org/presentationml/2006/ole">
            <mc:AlternateContent xmlns:mc="http://schemas.openxmlformats.org/markup-compatibility/2006">
              <mc:Choice xmlns:v="urn:schemas-microsoft-com:vml" Requires="v">
                <p:oleObj spid="_x0000_s1051" name="Document" showAsIcon="1" r:id="rId20" imgW="914400" imgH="792360" progId="Word.Document.8">
                  <p:embed/>
                </p:oleObj>
              </mc:Choice>
              <mc:Fallback>
                <p:oleObj name="Document" showAsIcon="1" r:id="rId20" imgW="914400" imgH="792360" progId="Word.Document.8">
                  <p:embed/>
                  <p:pic>
                    <p:nvPicPr>
                      <p:cNvPr id="0" name=""/>
                      <p:cNvPicPr/>
                      <p:nvPr/>
                    </p:nvPicPr>
                    <p:blipFill>
                      <a:blip r:embed="rId21"/>
                      <a:stretch>
                        <a:fillRect/>
                      </a:stretch>
                    </p:blipFill>
                    <p:spPr>
                      <a:xfrm>
                        <a:off x="5943600" y="4246245"/>
                        <a:ext cx="891540" cy="297180"/>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5943600" y="4914900"/>
          <a:ext cx="891540" cy="297180"/>
        </p:xfrm>
        <a:graphic>
          <a:graphicData uri="http://schemas.openxmlformats.org/presentationml/2006/ole">
            <mc:AlternateContent xmlns:mc="http://schemas.openxmlformats.org/markup-compatibility/2006">
              <mc:Choice xmlns:v="urn:schemas-microsoft-com:vml" Requires="v">
                <p:oleObj spid="_x0000_s1052" name="Document" showAsIcon="1" r:id="rId23" imgW="914400" imgH="792360" progId="Word.Document.8">
                  <p:embed/>
                </p:oleObj>
              </mc:Choice>
              <mc:Fallback>
                <p:oleObj name="Document" showAsIcon="1" r:id="rId23" imgW="914400" imgH="792360" progId="Word.Document.8">
                  <p:embed/>
                  <p:pic>
                    <p:nvPicPr>
                      <p:cNvPr id="0" name=""/>
                      <p:cNvPicPr/>
                      <p:nvPr/>
                    </p:nvPicPr>
                    <p:blipFill>
                      <a:blip r:embed="rId24"/>
                      <a:stretch>
                        <a:fillRect/>
                      </a:stretch>
                    </p:blipFill>
                    <p:spPr>
                      <a:xfrm>
                        <a:off x="5943600" y="4914900"/>
                        <a:ext cx="891540" cy="297180"/>
                      </a:xfrm>
                      <a:prstGeom prst="rect">
                        <a:avLst/>
                      </a:prstGeom>
                    </p:spPr>
                  </p:pic>
                </p:oleObj>
              </mc:Fallback>
            </mc:AlternateContent>
          </a:graphicData>
        </a:graphic>
      </p:graphicFrame>
      <p:graphicFrame>
        <p:nvGraphicFramePr>
          <p:cNvPr id="18" name="Object 17"/>
          <p:cNvGraphicFramePr>
            <a:graphicFrameLocks noChangeAspect="1"/>
          </p:cNvGraphicFramePr>
          <p:nvPr>
            <p:extLst/>
          </p:nvPr>
        </p:nvGraphicFramePr>
        <p:xfrm>
          <a:off x="5943600" y="5434965"/>
          <a:ext cx="891540" cy="297180"/>
        </p:xfrm>
        <a:graphic>
          <a:graphicData uri="http://schemas.openxmlformats.org/presentationml/2006/ole">
            <mc:AlternateContent xmlns:mc="http://schemas.openxmlformats.org/markup-compatibility/2006">
              <mc:Choice xmlns:v="urn:schemas-microsoft-com:vml" Requires="v">
                <p:oleObj spid="_x0000_s1053" name="Document" showAsIcon="1" r:id="rId26" imgW="914400" imgH="792360" progId="Word.Document.8">
                  <p:embed/>
                </p:oleObj>
              </mc:Choice>
              <mc:Fallback>
                <p:oleObj name="Document" showAsIcon="1" r:id="rId26" imgW="914400" imgH="792360" progId="Word.Document.8">
                  <p:embed/>
                  <p:pic>
                    <p:nvPicPr>
                      <p:cNvPr id="0" name=""/>
                      <p:cNvPicPr/>
                      <p:nvPr/>
                    </p:nvPicPr>
                    <p:blipFill>
                      <a:blip r:embed="rId27"/>
                      <a:stretch>
                        <a:fillRect/>
                      </a:stretch>
                    </p:blipFill>
                    <p:spPr>
                      <a:xfrm>
                        <a:off x="5943600" y="5434965"/>
                        <a:ext cx="891540" cy="297180"/>
                      </a:xfrm>
                      <a:prstGeom prst="rect">
                        <a:avLst/>
                      </a:prstGeom>
                    </p:spPr>
                  </p:pic>
                </p:oleObj>
              </mc:Fallback>
            </mc:AlternateContent>
          </a:graphicData>
        </a:graphic>
      </p:graphicFrame>
      <p:graphicFrame>
        <p:nvGraphicFramePr>
          <p:cNvPr id="19" name="Object 18"/>
          <p:cNvGraphicFramePr>
            <a:graphicFrameLocks noChangeAspect="1"/>
          </p:cNvGraphicFramePr>
          <p:nvPr>
            <p:extLst/>
          </p:nvPr>
        </p:nvGraphicFramePr>
        <p:xfrm>
          <a:off x="5943600" y="5955030"/>
          <a:ext cx="891540" cy="371475"/>
        </p:xfrm>
        <a:graphic>
          <a:graphicData uri="http://schemas.openxmlformats.org/presentationml/2006/ole">
            <mc:AlternateContent xmlns:mc="http://schemas.openxmlformats.org/markup-compatibility/2006">
              <mc:Choice xmlns:v="urn:schemas-microsoft-com:vml" Requires="v">
                <p:oleObj spid="_x0000_s1054" name="Document" showAsIcon="1" r:id="rId29" imgW="914400" imgH="792360" progId="Word.Document.8">
                  <p:embed/>
                </p:oleObj>
              </mc:Choice>
              <mc:Fallback>
                <p:oleObj name="Document" showAsIcon="1" r:id="rId29" imgW="914400" imgH="792360" progId="Word.Document.8">
                  <p:embed/>
                  <p:pic>
                    <p:nvPicPr>
                      <p:cNvPr id="0" name=""/>
                      <p:cNvPicPr/>
                      <p:nvPr/>
                    </p:nvPicPr>
                    <p:blipFill>
                      <a:blip r:embed="rId30"/>
                      <a:stretch>
                        <a:fillRect/>
                      </a:stretch>
                    </p:blipFill>
                    <p:spPr>
                      <a:xfrm>
                        <a:off x="5943600" y="5955030"/>
                        <a:ext cx="891540" cy="371475"/>
                      </a:xfrm>
                      <a:prstGeom prst="rect">
                        <a:avLst/>
                      </a:prstGeom>
                    </p:spPr>
                  </p:pic>
                </p:oleObj>
              </mc:Fallback>
            </mc:AlternateContent>
          </a:graphicData>
        </a:graphic>
      </p:graphicFrame>
      <p:graphicFrame>
        <p:nvGraphicFramePr>
          <p:cNvPr id="20" name="Object 19"/>
          <p:cNvGraphicFramePr>
            <a:graphicFrameLocks noChangeAspect="1"/>
          </p:cNvGraphicFramePr>
          <p:nvPr>
            <p:extLst/>
          </p:nvPr>
        </p:nvGraphicFramePr>
        <p:xfrm>
          <a:off x="5927272" y="6475097"/>
          <a:ext cx="891540" cy="386953"/>
        </p:xfrm>
        <a:graphic>
          <a:graphicData uri="http://schemas.openxmlformats.org/presentationml/2006/ole">
            <mc:AlternateContent xmlns:mc="http://schemas.openxmlformats.org/markup-compatibility/2006">
              <mc:Choice xmlns:v="urn:schemas-microsoft-com:vml" Requires="v">
                <p:oleObj spid="_x0000_s1055" name="Document" showAsIcon="1" r:id="rId32" imgW="914400" imgH="792360" progId="Word.Document.8">
                  <p:embed/>
                </p:oleObj>
              </mc:Choice>
              <mc:Fallback>
                <p:oleObj name="Document" showAsIcon="1" r:id="rId32" imgW="914400" imgH="792360" progId="Word.Document.8">
                  <p:embed/>
                  <p:pic>
                    <p:nvPicPr>
                      <p:cNvPr id="0" name=""/>
                      <p:cNvPicPr/>
                      <p:nvPr/>
                    </p:nvPicPr>
                    <p:blipFill>
                      <a:blip r:embed="rId33"/>
                      <a:stretch>
                        <a:fillRect/>
                      </a:stretch>
                    </p:blipFill>
                    <p:spPr>
                      <a:xfrm>
                        <a:off x="5927272" y="6475097"/>
                        <a:ext cx="891540" cy="386953"/>
                      </a:xfrm>
                      <a:prstGeom prst="rect">
                        <a:avLst/>
                      </a:prstGeom>
                    </p:spPr>
                  </p:pic>
                </p:oleObj>
              </mc:Fallback>
            </mc:AlternateContent>
          </a:graphicData>
        </a:graphic>
      </p:graphicFrame>
    </p:spTree>
    <p:extLst>
      <p:ext uri="{BB962C8B-B14F-4D97-AF65-F5344CB8AC3E}">
        <p14:creationId xmlns:p14="http://schemas.microsoft.com/office/powerpoint/2010/main" val="11443856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413550" y="457200"/>
          <a:ext cx="11035310" cy="6124956"/>
        </p:xfrm>
        <a:graphic>
          <a:graphicData uri="http://schemas.openxmlformats.org/drawingml/2006/table">
            <a:tbl>
              <a:tblPr firstRow="1" bandRow="1">
                <a:tableStyleId>{5940675A-B579-460E-94D1-54222C63F5DA}</a:tableStyleId>
              </a:tblPr>
              <a:tblGrid>
                <a:gridCol w="5122510"/>
                <a:gridCol w="1125700"/>
                <a:gridCol w="1708785"/>
                <a:gridCol w="1634490"/>
                <a:gridCol w="1443825"/>
              </a:tblGrid>
              <a:tr h="624078">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5900" marR="115900" marT="44577" marB="4457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2013 011 – </a:t>
                      </a:r>
                      <a:r>
                        <a:rPr lang="en-US" sz="1200" dirty="0" smtClean="0">
                          <a:effectLst/>
                          <a:latin typeface="Arial"/>
                          <a:ea typeface="Arial"/>
                          <a:cs typeface="Arial"/>
                        </a:rPr>
                        <a:t>Average Time from</a:t>
                      </a:r>
                      <a:r>
                        <a:rPr lang="en-US" sz="1200" baseline="0" dirty="0" smtClean="0">
                          <a:effectLst/>
                          <a:latin typeface="Arial"/>
                          <a:ea typeface="Arial"/>
                          <a:cs typeface="Arial"/>
                        </a:rPr>
                        <a:t> HAN Provision Request to Meter Ready Status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5900" marR="115900" marT="44577" marB="44577" anchor="ctr"/>
                </a:tc>
                <a:tc>
                  <a:txBody>
                    <a:bodyPr/>
                    <a:lstStyle/>
                    <a:p>
                      <a:r>
                        <a:rPr lang="en-US" sz="900" dirty="0" smtClean="0"/>
                        <a:t>Reporting Options Under Review</a:t>
                      </a:r>
                      <a:endParaRPr lang="en-US" sz="900" dirty="0"/>
                    </a:p>
                  </a:txBody>
                  <a:tcPr marL="115900" marR="115900" marT="44577" marB="44577"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2013 012 – </a:t>
                      </a:r>
                      <a:r>
                        <a:rPr lang="en-US" sz="1200" kern="1200" dirty="0" smtClean="0">
                          <a:solidFill>
                            <a:schemeClr val="tx1"/>
                          </a:solidFill>
                          <a:effectLst/>
                          <a:latin typeface="+mn-lt"/>
                          <a:ea typeface="+mn-ea"/>
                          <a:cs typeface="+mn-cs"/>
                        </a:rPr>
                        <a:t>Bypass redundant screen for Users with only one meter when accessing HAN device information</a:t>
                      </a:r>
                      <a:endParaRPr lang="en-US" sz="1200" dirty="0">
                        <a:effectLst/>
                        <a:latin typeface="+mn-lt"/>
                        <a:ea typeface="Arial"/>
                        <a:cs typeface="Times New Roman"/>
                      </a:endParaRPr>
                    </a:p>
                  </a:txBody>
                  <a:tcPr marL="86925" marR="86925" marT="0" marB="0" anchor="ctr">
                    <a:solidFill>
                      <a:srgbClr val="92D050"/>
                    </a:solidFill>
                  </a:tcPr>
                </a:tc>
                <a:tc>
                  <a:txBody>
                    <a:bodyPr/>
                    <a:lstStyle/>
                    <a:p>
                      <a:endParaRPr lang="en-US" sz="1200" b="1" dirty="0">
                        <a:solidFill>
                          <a:srgbClr val="7030A0"/>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smtClean="0">
                          <a:solidFill>
                            <a:schemeClr val="accent3">
                              <a:lumMod val="50000"/>
                            </a:schemeClr>
                          </a:solidFill>
                        </a:rPr>
                        <a:t>Implemented </a:t>
                      </a:r>
                      <a:endParaRPr lang="en-US" sz="1200" b="1" dirty="0" smtClean="0">
                        <a:solidFill>
                          <a:schemeClr val="accent3">
                            <a:lumMod val="50000"/>
                          </a:schemeClr>
                        </a:solidFill>
                      </a:endParaRPr>
                    </a:p>
                  </a:txBody>
                  <a:tcPr marL="115900" marR="115900" marT="44577" marB="44577" anchor="ctr">
                    <a:solidFill>
                      <a:srgbClr val="92D050"/>
                    </a:solidFill>
                  </a:tcPr>
                </a:tc>
                <a:tc>
                  <a:txBody>
                    <a:bodyPr/>
                    <a:lstStyle/>
                    <a:p>
                      <a:r>
                        <a:rPr lang="en-US" sz="1200" dirty="0" smtClean="0"/>
                        <a:t>Q4 2014 Delivered</a:t>
                      </a:r>
                      <a:endParaRPr lang="en-US" sz="1200" dirty="0"/>
                    </a:p>
                  </a:txBody>
                  <a:tcPr marL="115900" marR="115900" marT="44577" marB="44577" anchor="ctr">
                    <a:solidFill>
                      <a:srgbClr val="92D050"/>
                    </a:solidFill>
                  </a:tcPr>
                </a:tc>
                <a:tc>
                  <a:txBody>
                    <a:bodyPr/>
                    <a:lstStyle/>
                    <a:p>
                      <a:r>
                        <a:rPr lang="en-US" sz="1200" dirty="0" smtClean="0"/>
                        <a:t>Included in Third-Party</a:t>
                      </a:r>
                      <a:endParaRPr lang="en-US" sz="1200" dirty="0"/>
                    </a:p>
                  </a:txBody>
                  <a:tcPr marL="115900" marR="115900" marT="44577" marB="44577" anchor="ctr">
                    <a:solidFill>
                      <a:srgbClr val="92D050"/>
                    </a:solidFill>
                  </a:tcP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2013 013 – </a:t>
                      </a:r>
                      <a:r>
                        <a:rPr lang="en-US" sz="1200" kern="1200" dirty="0" smtClean="0">
                          <a:solidFill>
                            <a:schemeClr val="tx1"/>
                          </a:solidFill>
                          <a:effectLst/>
                          <a:latin typeface="+mn-lt"/>
                          <a:ea typeface="+mn-ea"/>
                          <a:cs typeface="+mn-cs"/>
                        </a:rPr>
                        <a:t>Timeout on SMT takes user to “incorrect login” screen</a:t>
                      </a:r>
                      <a:endParaRPr lang="en-US" sz="1200" dirty="0">
                        <a:effectLst/>
                        <a:latin typeface="Arial"/>
                        <a:ea typeface="Arial"/>
                        <a:cs typeface="Times New Roman"/>
                      </a:endParaRPr>
                    </a:p>
                  </a:txBody>
                  <a:tcPr marL="86925" marR="86925" marT="0" marB="0" anchor="ctr">
                    <a:solidFill>
                      <a:srgbClr val="92D050"/>
                    </a:solidFill>
                  </a:tcPr>
                </a:tc>
                <a:tc>
                  <a:txBody>
                    <a:bodyPr/>
                    <a:lstStyle/>
                    <a:p>
                      <a:endParaRPr lang="en-US" sz="1200" b="1" dirty="0">
                        <a:solidFill>
                          <a:srgbClr val="7030A0"/>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 </a:t>
                      </a:r>
                    </a:p>
                  </a:txBody>
                  <a:tcPr marL="115900" marR="115900" marT="44577" marB="44577" anchor="ctr">
                    <a:solidFill>
                      <a:srgbClr val="92D050"/>
                    </a:solidFill>
                  </a:tcPr>
                </a:tc>
                <a:tc>
                  <a:txBody>
                    <a:bodyPr/>
                    <a:lstStyle/>
                    <a:p>
                      <a:r>
                        <a:rPr lang="en-US" sz="1200" dirty="0" smtClean="0"/>
                        <a:t>Q4 2014 Delivered</a:t>
                      </a:r>
                      <a:endParaRPr lang="en-US" sz="1200" dirty="0"/>
                    </a:p>
                  </a:txBody>
                  <a:tcPr marL="115900" marR="115900" marT="44577" marB="44577" anchor="ctr">
                    <a:solidFill>
                      <a:srgbClr val="92D050"/>
                    </a:solidFill>
                  </a:tcPr>
                </a:tc>
                <a:tc>
                  <a:txBody>
                    <a:bodyPr/>
                    <a:lstStyle/>
                    <a:p>
                      <a:r>
                        <a:rPr lang="en-US" sz="1200" dirty="0" smtClean="0"/>
                        <a:t>Included in Third-Party</a:t>
                      </a:r>
                      <a:endParaRPr lang="en-US" sz="1200" dirty="0"/>
                    </a:p>
                  </a:txBody>
                  <a:tcPr marL="115900" marR="115900" marT="44577" marB="44577" anchor="ctr">
                    <a:solidFill>
                      <a:srgbClr val="92D050"/>
                    </a:solidFill>
                  </a:tcP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2013 014 – </a:t>
                      </a:r>
                      <a:r>
                        <a:rPr lang="en-US" sz="1200" kern="1200" dirty="0" smtClean="0">
                          <a:solidFill>
                            <a:schemeClr val="tx1"/>
                          </a:solidFill>
                          <a:effectLst/>
                          <a:latin typeface="+mn-lt"/>
                          <a:ea typeface="+mn-ea"/>
                          <a:cs typeface="+mn-cs"/>
                        </a:rPr>
                        <a:t>Allow SMT user to toggle between 15-Minute Reads and Daily Reads without having to reset the date range</a:t>
                      </a:r>
                      <a:endParaRPr lang="en-US" sz="1200" dirty="0">
                        <a:effectLst/>
                        <a:latin typeface="Arial"/>
                        <a:ea typeface="Arial"/>
                        <a:cs typeface="Times New Roman"/>
                      </a:endParaRPr>
                    </a:p>
                  </a:txBody>
                  <a:tcPr marL="86925" marR="86925" marT="0" marB="0" anchor="ctr">
                    <a:solidFill>
                      <a:srgbClr val="92D050"/>
                    </a:solidFill>
                  </a:tcPr>
                </a:tc>
                <a:tc>
                  <a:txBody>
                    <a:bodyPr/>
                    <a:lstStyle/>
                    <a:p>
                      <a:endParaRPr lang="en-US" sz="1200" b="1" dirty="0">
                        <a:solidFill>
                          <a:srgbClr val="7030A0"/>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a:t>
                      </a:r>
                    </a:p>
                  </a:txBody>
                  <a:tcPr marL="115900" marR="115900" marT="44577" marB="44577" anchor="ctr">
                    <a:solidFill>
                      <a:srgbClr val="92D050"/>
                    </a:solidFill>
                  </a:tcPr>
                </a:tc>
                <a:tc>
                  <a:txBody>
                    <a:bodyPr/>
                    <a:lstStyle/>
                    <a:p>
                      <a:r>
                        <a:rPr lang="en-US" sz="1200" dirty="0" smtClean="0"/>
                        <a:t>February 2016 Delivered</a:t>
                      </a:r>
                      <a:endParaRPr lang="en-US" sz="1200" dirty="0"/>
                    </a:p>
                  </a:txBody>
                  <a:tcPr marL="115900" marR="115900" marT="44577" marB="44577" anchor="ctr">
                    <a:solidFill>
                      <a:srgbClr val="92D050"/>
                    </a:solidFill>
                  </a:tcPr>
                </a:tc>
                <a:tc>
                  <a:txBody>
                    <a:bodyPr/>
                    <a:lstStyle/>
                    <a:p>
                      <a:r>
                        <a:rPr lang="en-US" sz="1200" dirty="0" smtClean="0"/>
                        <a:t>Included in Usability</a:t>
                      </a:r>
                      <a:endParaRPr lang="en-US" sz="1200" dirty="0"/>
                    </a:p>
                  </a:txBody>
                  <a:tcPr marL="115900" marR="115900" marT="44577" marB="44577" anchor="ctr">
                    <a:solidFill>
                      <a:srgbClr val="92D050"/>
                    </a:solidFill>
                  </a:tcPr>
                </a:tc>
              </a:tr>
              <a:tr h="44577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2013 015 – </a:t>
                      </a:r>
                      <a:r>
                        <a:rPr lang="en-US" sz="1200" kern="1200" dirty="0" smtClean="0">
                          <a:solidFill>
                            <a:schemeClr val="tx1"/>
                          </a:solidFill>
                          <a:effectLst/>
                          <a:latin typeface="+mn-lt"/>
                          <a:ea typeface="+mn-ea"/>
                          <a:cs typeface="+mn-cs"/>
                        </a:rPr>
                        <a:t>Expand Daily Usage Graph to show 35 days of daily usage on the SMT GUI</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3/3/15</a:t>
                      </a: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r h="624078">
                <a:tc>
                  <a:txBody>
                    <a:bodyPr/>
                    <a:lstStyle/>
                    <a:p>
                      <a:pPr marL="0" marR="0">
                        <a:lnSpc>
                          <a:spcPct val="115000"/>
                        </a:lnSpc>
                        <a:spcBef>
                          <a:spcPts val="0"/>
                        </a:spcBef>
                        <a:spcAft>
                          <a:spcPts val="0"/>
                        </a:spcAft>
                      </a:pPr>
                      <a:r>
                        <a:rPr lang="en-US" sz="1200" dirty="0">
                          <a:effectLst/>
                          <a:latin typeface="Arial"/>
                          <a:ea typeface="Arial"/>
                          <a:cs typeface="Arial"/>
                        </a:rPr>
                        <a:t>AMWG CR 2013 016 – </a:t>
                      </a:r>
                      <a:r>
                        <a:rPr lang="en-US" sz="1200" kern="1200" dirty="0" smtClean="0">
                          <a:solidFill>
                            <a:schemeClr val="tx1"/>
                          </a:solidFill>
                          <a:effectLst/>
                          <a:latin typeface="+mn-lt"/>
                          <a:ea typeface="+mn-ea"/>
                          <a:cs typeface="+mn-cs"/>
                        </a:rPr>
                        <a:t>Capability for RORs to grant access to vendors on their behalf to the ROR’s customers via API (energy usage, HAN messaging , and HAN provisioning) and FTPS files</a:t>
                      </a:r>
                      <a:endParaRPr lang="en-US" sz="1200" dirty="0">
                        <a:effectLst/>
                        <a:latin typeface="Arial"/>
                        <a:ea typeface="Arial"/>
                        <a:cs typeface="Times New Roman"/>
                      </a:endParaRPr>
                    </a:p>
                  </a:txBody>
                  <a:tcPr marL="86925" marR="86925" marT="0" marB="0" anchor="ctr">
                    <a:solidFill>
                      <a:srgbClr val="92D050"/>
                    </a:solidFill>
                  </a:tcPr>
                </a:tc>
                <a:tc>
                  <a:txBody>
                    <a:bodyPr/>
                    <a:lstStyle/>
                    <a:p>
                      <a:endParaRPr lang="en-US" sz="1200" b="1" dirty="0">
                        <a:solidFill>
                          <a:srgbClr val="7030A0"/>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accent3">
                              <a:lumMod val="50000"/>
                            </a:schemeClr>
                          </a:solidFill>
                        </a:rPr>
                        <a:t>Implemented</a:t>
                      </a:r>
                    </a:p>
                  </a:txBody>
                  <a:tcPr marL="115900" marR="115900" marT="44577" marB="44577" anchor="ctr">
                    <a:solidFill>
                      <a:srgbClr val="92D050"/>
                    </a:solidFill>
                  </a:tcPr>
                </a:tc>
                <a:tc>
                  <a:txBody>
                    <a:bodyPr/>
                    <a:lstStyle/>
                    <a:p>
                      <a:r>
                        <a:rPr lang="en-US" sz="1200" dirty="0" smtClean="0"/>
                        <a:t>Q3 2014 Delivered</a:t>
                      </a:r>
                      <a:endParaRPr lang="en-US" sz="1200" dirty="0"/>
                    </a:p>
                  </a:txBody>
                  <a:tcPr marL="115900" marR="115900" marT="44577" marB="44577"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5900" marR="115900" marT="44577" marB="44577" anchor="ctr">
                    <a:solidFill>
                      <a:srgbClr val="92D050"/>
                    </a:solidFill>
                  </a:tcPr>
                </a:tc>
              </a:tr>
              <a:tr h="624078">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a:lnSpc>
                          <a:spcPct val="115000"/>
                        </a:lnSpc>
                        <a:spcBef>
                          <a:spcPts val="0"/>
                        </a:spcBef>
                        <a:spcAft>
                          <a:spcPts val="0"/>
                        </a:spcAft>
                      </a:pPr>
                      <a:r>
                        <a:rPr lang="en-US" sz="1200" baseline="0" dirty="0" smtClean="0">
                          <a:effectLst/>
                          <a:latin typeface="Arial"/>
                          <a:ea typeface="Arial"/>
                          <a:cs typeface="Times New Roman"/>
                        </a:rPr>
                        <a:t>(</a:t>
                      </a:r>
                      <a:r>
                        <a:rPr lang="en-US" altLang="en-US" sz="1200" dirty="0" smtClean="0"/>
                        <a:t>Backfill of Historical Usage Data for Existing Customers</a:t>
                      </a:r>
                      <a:r>
                        <a:rPr lang="en-US" sz="1200" baseline="0" dirty="0" smtClean="0">
                          <a:effectLst/>
                          <a:latin typeface="Arial"/>
                          <a:ea typeface="Arial"/>
                          <a:cs typeface="Times New Roman"/>
                        </a:rPr>
                        <a:t>- “Interim” Older infrastructure prior to May 2015 unable to meet required CR 017 volume )</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FINAL</a:t>
                      </a: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lumMod val="50000"/>
                            </a:schemeClr>
                          </a:solidFill>
                        </a:rPr>
                        <a:t>Implemented  with performance less than requested in CR</a:t>
                      </a:r>
                    </a:p>
                  </a:txBody>
                  <a:tcPr marL="115900" marR="115900" marT="44577" marB="44577" anchor="ctr">
                    <a:solidFill>
                      <a:srgbClr val="92D050"/>
                    </a:solidFill>
                  </a:tcPr>
                </a:tc>
                <a:tc>
                  <a:txBody>
                    <a:bodyPr/>
                    <a:lstStyle/>
                    <a:p>
                      <a:r>
                        <a:rPr lang="en-US" sz="1200" dirty="0" smtClean="0"/>
                        <a:t>Q4 2013 Delivered</a:t>
                      </a:r>
                      <a:endParaRPr lang="en-US" sz="1200" dirty="0"/>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Included in  SMT Maintenance</a:t>
                      </a:r>
                      <a:r>
                        <a:rPr lang="en-US" sz="1200" baseline="0" dirty="0" smtClean="0"/>
                        <a:t> Contract</a:t>
                      </a:r>
                      <a:endParaRPr lang="en-US" sz="1200" dirty="0" smtClean="0"/>
                    </a:p>
                  </a:txBody>
                  <a:tcPr marL="115900" marR="115900" marT="44577" marB="44577" anchor="ctr">
                    <a:solidFill>
                      <a:srgbClr val="92D050"/>
                    </a:solidFill>
                  </a:tcPr>
                </a:tc>
              </a:tr>
              <a:tr h="62407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2013 017 – REP API for Energy Usage on SMT </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baseline="0" dirty="0" smtClean="0">
                          <a:effectLst/>
                          <a:latin typeface="Arial"/>
                          <a:ea typeface="Arial"/>
                          <a:cs typeface="Times New Roman"/>
                        </a:rPr>
                        <a:t>(</a:t>
                      </a:r>
                      <a:r>
                        <a:rPr lang="en-US" altLang="en-US" sz="1200" dirty="0" smtClean="0"/>
                        <a:t>Subscription for New Customer Historical Usage </a:t>
                      </a:r>
                      <a:r>
                        <a:rPr lang="en-US" sz="1200" baseline="0" dirty="0" smtClean="0">
                          <a:effectLst/>
                          <a:latin typeface="Arial"/>
                          <a:ea typeface="Arial"/>
                          <a:cs typeface="Times New Roman"/>
                        </a:rPr>
                        <a:t>– “Interim</a:t>
                      </a:r>
                      <a:r>
                        <a:rPr lang="en-US" sz="1200" baseline="0" dirty="0" smtClean="0">
                          <a:effectLst/>
                          <a:latin typeface="+mn-lt"/>
                          <a:ea typeface="Arial"/>
                          <a:cs typeface="Times New Roman"/>
                        </a:rPr>
                        <a:t>” Older infrastructure prior to May 2015 unable to meet required CR 017 volume )</a:t>
                      </a:r>
                      <a:endParaRPr lang="en-US" sz="1200" dirty="0" smtClean="0">
                        <a:effectLst/>
                        <a:latin typeface="+mn-lt"/>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smtClean="0">
                          <a:solidFill>
                            <a:schemeClr val="accent3">
                              <a:lumMod val="50000"/>
                            </a:schemeClr>
                          </a:solidFill>
                        </a:rPr>
                        <a:t>See Below CR 2013 017 FINAL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1" dirty="0" smtClean="0">
                        <a:solidFill>
                          <a:srgbClr val="7030A0"/>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accent3">
                              <a:lumMod val="50000"/>
                            </a:schemeClr>
                          </a:solidFill>
                        </a:rPr>
                        <a:t>Implemented  with performance less than requested in CR</a:t>
                      </a:r>
                    </a:p>
                  </a:txBody>
                  <a:tcPr marL="115900" marR="115900" marT="44577" marB="44577" anchor="ctr">
                    <a:solidFill>
                      <a:srgbClr val="92D050"/>
                    </a:solidFill>
                  </a:tcPr>
                </a:tc>
                <a:tc>
                  <a:txBody>
                    <a:bodyPr/>
                    <a:lstStyle/>
                    <a:p>
                      <a:r>
                        <a:rPr lang="en-US" sz="1200" dirty="0" smtClean="0"/>
                        <a:t>Q2 2014 Delivered</a:t>
                      </a:r>
                      <a:endParaRPr lang="en-US" sz="1200" dirty="0"/>
                    </a:p>
                  </a:txBody>
                  <a:tcPr marL="115900" marR="115900" marT="44577" marB="44577" anchor="ctr">
                    <a:solidFill>
                      <a:srgbClr val="92D050"/>
                    </a:solidFill>
                  </a:tcPr>
                </a:tc>
                <a:tc>
                  <a:txBody>
                    <a:bodyPr/>
                    <a:lstStyle/>
                    <a:p>
                      <a:r>
                        <a:rPr lang="en-US" sz="1200" dirty="0" smtClean="0">
                          <a:latin typeface="Arial" pitchFamily="34" charset="0"/>
                          <a:cs typeface="Arial" pitchFamily="34" charset="0"/>
                        </a:rPr>
                        <a:t>Included in Maintenance Contract</a:t>
                      </a:r>
                      <a:endParaRPr lang="en-US" sz="1200" dirty="0">
                        <a:latin typeface="Arial" pitchFamily="34" charset="0"/>
                        <a:cs typeface="Arial" pitchFamily="34" charset="0"/>
                      </a:endParaRPr>
                    </a:p>
                  </a:txBody>
                  <a:tcPr marL="115900" marR="115900" marT="44577" marB="44577" anchor="ctr">
                    <a:solidFill>
                      <a:srgbClr val="92D050"/>
                    </a:solidFill>
                  </a:tcPr>
                </a:tc>
              </a:tr>
              <a:tr h="615163">
                <a:tc>
                  <a:txBody>
                    <a:bodyPr/>
                    <a:lstStyle/>
                    <a:p>
                      <a:pPr marL="0" marR="0">
                        <a:lnSpc>
                          <a:spcPct val="115000"/>
                        </a:lnSpc>
                        <a:spcBef>
                          <a:spcPts val="0"/>
                        </a:spcBef>
                        <a:spcAft>
                          <a:spcPts val="0"/>
                        </a:spcAft>
                      </a:pPr>
                      <a:r>
                        <a:rPr lang="en-US" sz="1200" dirty="0">
                          <a:effectLst/>
                          <a:latin typeface="Arial"/>
                          <a:ea typeface="Arial"/>
                          <a:cs typeface="Arial"/>
                        </a:rPr>
                        <a:t>AMWG CR 2013 017 – REP API for Energy Usage on </a:t>
                      </a:r>
                      <a:r>
                        <a:rPr lang="en-US" sz="1200" dirty="0" smtClean="0">
                          <a:effectLst/>
                          <a:latin typeface="Arial"/>
                          <a:ea typeface="Arial"/>
                          <a:cs typeface="Arial"/>
                        </a:rPr>
                        <a:t>SMT – FINAL - On May 2015 the new SMT infrastructure</a:t>
                      </a:r>
                      <a:r>
                        <a:rPr lang="en-US" sz="1200" baseline="0" dirty="0" smtClean="0">
                          <a:effectLst/>
                          <a:latin typeface="Arial"/>
                          <a:ea typeface="Arial"/>
                          <a:cs typeface="Arial"/>
                        </a:rPr>
                        <a:t> was implemented which enabled SMT to support the required CR 017 volumes)</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solidFill>
                            <a:schemeClr val="accent1">
                              <a:lumMod val="50000"/>
                            </a:schemeClr>
                          </a:solidFill>
                        </a:rPr>
                        <a:t>New SMT infrastructure meets performance requirements in the CR</a:t>
                      </a:r>
                      <a:endParaRPr lang="en-US" sz="1100" b="0" dirty="0" smtClean="0">
                        <a:solidFill>
                          <a:schemeClr val="accent1">
                            <a:lumMod val="50000"/>
                          </a:schemeClr>
                        </a:solidFill>
                      </a:endParaRPr>
                    </a:p>
                  </a:txBody>
                  <a:tcPr marL="115900" marR="115900" marT="44577" marB="44577" anchor="ctr">
                    <a:solidFill>
                      <a:srgbClr val="92D050"/>
                    </a:solidFill>
                  </a:tcPr>
                </a:tc>
                <a:tc>
                  <a:txBody>
                    <a:bodyPr/>
                    <a:lstStyle/>
                    <a:p>
                      <a:r>
                        <a:rPr lang="en-US" sz="1200" baseline="0" dirty="0" smtClean="0"/>
                        <a:t>Q2 2015 Delivered</a:t>
                      </a:r>
                      <a:endParaRPr lang="en-US" sz="1200" dirty="0"/>
                    </a:p>
                  </a:txBody>
                  <a:tcPr marL="115900" marR="115900" marT="44577" marB="44577" anchor="ctr">
                    <a:solidFill>
                      <a:srgbClr val="92D050"/>
                    </a:solidFill>
                  </a:tcPr>
                </a:tc>
                <a:tc>
                  <a:txBody>
                    <a:bodyPr/>
                    <a:lstStyle/>
                    <a:p>
                      <a:r>
                        <a:rPr lang="en-US" sz="1200" smtClean="0">
                          <a:latin typeface="Arial" pitchFamily="34" charset="0"/>
                          <a:cs typeface="Arial" pitchFamily="34" charset="0"/>
                        </a:rPr>
                        <a:t>Delivered 2015</a:t>
                      </a:r>
                      <a:endParaRPr lang="en-US" sz="1200" dirty="0">
                        <a:latin typeface="Arial" pitchFamily="34" charset="0"/>
                        <a:cs typeface="Arial" pitchFamily="34" charset="0"/>
                      </a:endParaRPr>
                    </a:p>
                  </a:txBody>
                  <a:tcPr marL="115900" marR="115900" marT="44577" marB="44577" anchor="ctr">
                    <a:solidFill>
                      <a:srgbClr val="92D050"/>
                    </a:solidFill>
                  </a:tcPr>
                </a:tc>
              </a:tr>
              <a:tr h="683514">
                <a:tc>
                  <a:txBody>
                    <a:bodyPr/>
                    <a:lstStyle/>
                    <a:p>
                      <a:pPr marL="0" marR="0">
                        <a:lnSpc>
                          <a:spcPct val="115000"/>
                        </a:lnSpc>
                        <a:spcBef>
                          <a:spcPts val="0"/>
                        </a:spcBef>
                        <a:spcAft>
                          <a:spcPts val="0"/>
                        </a:spcAft>
                      </a:pPr>
                      <a:r>
                        <a:rPr lang="en-US" sz="1200" dirty="0" smtClean="0">
                          <a:effectLst/>
                          <a:latin typeface="+mn-lt"/>
                          <a:ea typeface="Arial"/>
                          <a:cs typeface="+mn-cs"/>
                        </a:rPr>
                        <a:t>AMWG CR 2014 018 – Add</a:t>
                      </a:r>
                      <a:r>
                        <a:rPr lang="en-US" sz="1200" baseline="0" dirty="0" smtClean="0">
                          <a:effectLst/>
                          <a:latin typeface="+mn-lt"/>
                          <a:ea typeface="Arial"/>
                          <a:cs typeface="+mn-cs"/>
                        </a:rPr>
                        <a:t> Generation Data to the SMT Portal View</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a:t>
                      </a:r>
                      <a:r>
                        <a:rPr lang="en-US" sz="1100" b="0" baseline="0" dirty="0" smtClean="0">
                          <a:solidFill>
                            <a:schemeClr val="accent1"/>
                          </a:solidFill>
                        </a:rPr>
                        <a:t> Completed </a:t>
                      </a:r>
                      <a:endParaRPr lang="en-US" sz="1100" b="1" dirty="0" smtClean="0">
                        <a:solidFill>
                          <a:schemeClr val="accent1"/>
                        </a:solidFill>
                      </a:endParaRPr>
                    </a:p>
                  </a:txBody>
                  <a:tcPr marL="115900" marR="115900" marT="44577" marB="44577" anchor="ctr"/>
                </a:tc>
                <a:tc>
                  <a:txBody>
                    <a:bodyPr/>
                    <a:lstStyle/>
                    <a:p>
                      <a:r>
                        <a:rPr lang="en-US" sz="1200" dirty="0" smtClean="0"/>
                        <a:t>RMS Tabled 6/2/15</a:t>
                      </a:r>
                    </a:p>
                    <a:p>
                      <a:r>
                        <a:rPr lang="en-US" sz="1200" dirty="0" smtClean="0"/>
                        <a:t>RMS Tabled 8/4/15</a:t>
                      </a:r>
                      <a:endParaRPr lang="en-US" sz="1200" dirty="0"/>
                    </a:p>
                  </a:txBody>
                  <a:tcPr marL="115900" marR="115900" marT="44577" marB="44577" anchor="ctr"/>
                </a:tc>
                <a:tc>
                  <a:txBody>
                    <a:bodyPr/>
                    <a:lstStyle/>
                    <a:p>
                      <a:r>
                        <a:rPr lang="en-US" sz="1000" dirty="0" smtClean="0">
                          <a:latin typeface="Arial" pitchFamily="34" charset="0"/>
                          <a:cs typeface="Arial" pitchFamily="34" charset="0"/>
                        </a:rPr>
                        <a:t>Medium (40-60) Graph and Table</a:t>
                      </a:r>
                    </a:p>
                    <a:p>
                      <a:r>
                        <a:rPr lang="en-US" sz="1000" dirty="0" smtClean="0">
                          <a:latin typeface="Arial" pitchFamily="34" charset="0"/>
                          <a:cs typeface="Arial" pitchFamily="34" charset="0"/>
                        </a:rPr>
                        <a:t>Small (20-40)</a:t>
                      </a:r>
                      <a:r>
                        <a:rPr lang="en-US" sz="1000" baseline="0" dirty="0" smtClean="0">
                          <a:latin typeface="Arial" pitchFamily="34" charset="0"/>
                          <a:cs typeface="Arial" pitchFamily="34" charset="0"/>
                        </a:rPr>
                        <a:t> Table Only</a:t>
                      </a:r>
                      <a:endParaRPr lang="en-US" sz="1000" dirty="0">
                        <a:latin typeface="Arial" pitchFamily="34" charset="0"/>
                        <a:cs typeface="Arial" pitchFamily="34" charset="0"/>
                      </a:endParaRPr>
                    </a:p>
                  </a:txBody>
                  <a:tcPr marL="115900" marR="115900" marT="44577" marB="44577" anchor="ctr"/>
                </a:tc>
              </a:tr>
            </a:tbl>
          </a:graphicData>
        </a:graphic>
      </p:graphicFrame>
      <p:sp>
        <p:nvSpPr>
          <p:cNvPr id="6" name="Title 11"/>
          <p:cNvSpPr txBox="1">
            <a:spLocks/>
          </p:cNvSpPr>
          <p:nvPr/>
        </p:nvSpPr>
        <p:spPr>
          <a:xfrm>
            <a:off x="341759" y="11430"/>
            <a:ext cx="11107102" cy="1114425"/>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1950" dirty="0">
                <a:latin typeface="+mj-lt"/>
              </a:rPr>
              <a:t>AMWG  Change Requests (Cont.)</a:t>
            </a:r>
          </a:p>
        </p:txBody>
      </p:sp>
      <p:graphicFrame>
        <p:nvGraphicFramePr>
          <p:cNvPr id="3" name="Object 2"/>
          <p:cNvGraphicFramePr>
            <a:graphicFrameLocks noChangeAspect="1"/>
          </p:cNvGraphicFramePr>
          <p:nvPr>
            <p:extLst/>
          </p:nvPr>
        </p:nvGraphicFramePr>
        <p:xfrm>
          <a:off x="5720715" y="1200152"/>
          <a:ext cx="891540" cy="312658"/>
        </p:xfrm>
        <a:graphic>
          <a:graphicData uri="http://schemas.openxmlformats.org/presentationml/2006/ole">
            <mc:AlternateContent xmlns:mc="http://schemas.openxmlformats.org/markup-compatibility/2006">
              <mc:Choice xmlns:v="urn:schemas-microsoft-com:vml" Requires="v">
                <p:oleObj spid="_x0000_s2066"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20715" y="1200152"/>
                        <a:ext cx="891540" cy="312658"/>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5720715" y="1676011"/>
          <a:ext cx="891540" cy="386953"/>
        </p:xfrm>
        <a:graphic>
          <a:graphicData uri="http://schemas.openxmlformats.org/presentationml/2006/ole">
            <mc:AlternateContent xmlns:mc="http://schemas.openxmlformats.org/markup-compatibility/2006">
              <mc:Choice xmlns:v="urn:schemas-microsoft-com:vml" Requires="v">
                <p:oleObj spid="_x0000_s2067"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20715" y="1676011"/>
                        <a:ext cx="891540" cy="386953"/>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5720715" y="2121781"/>
          <a:ext cx="891540" cy="386953"/>
        </p:xfrm>
        <a:graphic>
          <a:graphicData uri="http://schemas.openxmlformats.org/presentationml/2006/ole">
            <mc:AlternateContent xmlns:mc="http://schemas.openxmlformats.org/markup-compatibility/2006">
              <mc:Choice xmlns:v="urn:schemas-microsoft-com:vml" Requires="v">
                <p:oleObj spid="_x0000_s2068"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20715" y="2121781"/>
                        <a:ext cx="891540" cy="386953"/>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5720715" y="2583028"/>
          <a:ext cx="891540" cy="371475"/>
        </p:xfrm>
        <a:graphic>
          <a:graphicData uri="http://schemas.openxmlformats.org/presentationml/2006/ole">
            <mc:AlternateContent xmlns:mc="http://schemas.openxmlformats.org/markup-compatibility/2006">
              <mc:Choice xmlns:v="urn:schemas-microsoft-com:vml" Requires="v">
                <p:oleObj spid="_x0000_s2069"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20715" y="2583028"/>
                        <a:ext cx="891540" cy="371475"/>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5720715" y="3028798"/>
          <a:ext cx="891540" cy="371475"/>
        </p:xfrm>
        <a:graphic>
          <a:graphicData uri="http://schemas.openxmlformats.org/presentationml/2006/ole">
            <mc:AlternateContent xmlns:mc="http://schemas.openxmlformats.org/markup-compatibility/2006">
              <mc:Choice xmlns:v="urn:schemas-microsoft-com:vml" Requires="v">
                <p:oleObj spid="_x0000_s2070"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20715" y="3028798"/>
                        <a:ext cx="891540" cy="371475"/>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5720715" y="3548865"/>
          <a:ext cx="891540" cy="445769"/>
        </p:xfrm>
        <a:graphic>
          <a:graphicData uri="http://schemas.openxmlformats.org/presentationml/2006/ole">
            <mc:AlternateContent xmlns:mc="http://schemas.openxmlformats.org/markup-compatibility/2006">
              <mc:Choice xmlns:v="urn:schemas-microsoft-com:vml" Requires="v">
                <p:oleObj spid="_x0000_s2071"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20715" y="3548865"/>
                        <a:ext cx="891540" cy="445769"/>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5646420" y="5286375"/>
          <a:ext cx="891540" cy="445770"/>
        </p:xfrm>
        <a:graphic>
          <a:graphicData uri="http://schemas.openxmlformats.org/presentationml/2006/ole">
            <mc:AlternateContent xmlns:mc="http://schemas.openxmlformats.org/markup-compatibility/2006">
              <mc:Choice xmlns:v="urn:schemas-microsoft-com:vml" Requires="v">
                <p:oleObj spid="_x0000_s2072" name="Document" showAsIcon="1" r:id="rId22" imgW="914400" imgH="771480" progId="Word.Document.8">
                  <p:embed/>
                </p:oleObj>
              </mc:Choice>
              <mc:Fallback>
                <p:oleObj name="Document" showAsIcon="1" r:id="rId22" imgW="914400" imgH="771480" progId="Word.Document.8">
                  <p:embed/>
                  <p:pic>
                    <p:nvPicPr>
                      <p:cNvPr id="0" name=""/>
                      <p:cNvPicPr/>
                      <p:nvPr/>
                    </p:nvPicPr>
                    <p:blipFill>
                      <a:blip r:embed="rId23"/>
                      <a:stretch>
                        <a:fillRect/>
                      </a:stretch>
                    </p:blipFill>
                    <p:spPr>
                      <a:xfrm>
                        <a:off x="5646420" y="5286375"/>
                        <a:ext cx="891540" cy="445770"/>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5646420" y="6029325"/>
          <a:ext cx="817245" cy="495043"/>
        </p:xfrm>
        <a:graphic>
          <a:graphicData uri="http://schemas.openxmlformats.org/presentationml/2006/ole">
            <mc:AlternateContent xmlns:mc="http://schemas.openxmlformats.org/markup-compatibility/2006">
              <mc:Choice xmlns:v="urn:schemas-microsoft-com:vml" Requires="v">
                <p:oleObj spid="_x0000_s2073"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646420" y="6029325"/>
                        <a:ext cx="817245" cy="495043"/>
                      </a:xfrm>
                      <a:prstGeom prst="rect">
                        <a:avLst/>
                      </a:prstGeom>
                    </p:spPr>
                  </p:pic>
                </p:oleObj>
              </mc:Fallback>
            </mc:AlternateContent>
          </a:graphicData>
        </a:graphic>
      </p:graphicFrame>
    </p:spTree>
    <p:extLst>
      <p:ext uri="{BB962C8B-B14F-4D97-AF65-F5344CB8AC3E}">
        <p14:creationId xmlns:p14="http://schemas.microsoft.com/office/powerpoint/2010/main" val="2849583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438341" y="427482"/>
          <a:ext cx="11035310" cy="5580888"/>
        </p:xfrm>
        <a:graphic>
          <a:graphicData uri="http://schemas.openxmlformats.org/drawingml/2006/table">
            <a:tbl>
              <a:tblPr firstRow="1" bandRow="1">
                <a:tableStyleId>{5940675A-B579-460E-94D1-54222C63F5DA}</a:tableStyleId>
              </a:tblPr>
              <a:tblGrid>
                <a:gridCol w="5122510"/>
                <a:gridCol w="1274290"/>
                <a:gridCol w="1708785"/>
                <a:gridCol w="1634490"/>
                <a:gridCol w="1295235"/>
              </a:tblGrid>
              <a:tr h="624078">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5900" marR="115900" marT="44577" marB="4457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2015 019 </a:t>
                      </a:r>
                      <a:r>
                        <a:rPr lang="en-US" sz="1200" dirty="0">
                          <a:effectLst/>
                          <a:latin typeface="Arial"/>
                          <a:ea typeface="Arial"/>
                          <a:cs typeface="Arial"/>
                        </a:rPr>
                        <a:t>– </a:t>
                      </a:r>
                      <a:r>
                        <a:rPr lang="en-US" sz="1200" dirty="0" smtClean="0">
                          <a:effectLst/>
                          <a:latin typeface="Arial"/>
                          <a:ea typeface="Arial"/>
                          <a:cs typeface="Arial"/>
                        </a:rPr>
                        <a:t>Relocate</a:t>
                      </a:r>
                      <a:r>
                        <a:rPr lang="en-US" sz="1200" baseline="0" dirty="0" smtClean="0">
                          <a:effectLst/>
                          <a:latin typeface="Arial"/>
                          <a:ea typeface="Arial"/>
                          <a:cs typeface="Arial"/>
                        </a:rPr>
                        <a:t> Various SMT User Guides from the Authenticated Site to the Unauthenticated Site</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2015 020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Add Customer Type in the Customer Information Section in the View / Edit Agreement Page</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5900" marR="115900" marT="44577" marB="44577" anchor="ctr"/>
                </a:tc>
                <a:tc>
                  <a:txBody>
                    <a:bodyPr/>
                    <a:lstStyle/>
                    <a:p>
                      <a:r>
                        <a:rPr lang="en-US" sz="1200" dirty="0" smtClean="0"/>
                        <a:t>3 Nice to Have Awaiting Packaging</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2015 021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Improve REP of Record</a:t>
                      </a:r>
                      <a:r>
                        <a:rPr lang="en-US" sz="1200" kern="1200" baseline="0" dirty="0" smtClean="0">
                          <a:solidFill>
                            <a:schemeClr val="tx1"/>
                          </a:solidFill>
                          <a:effectLst/>
                          <a:latin typeface="+mn-lt"/>
                          <a:ea typeface="+mn-ea"/>
                          <a:cs typeface="+mn-cs"/>
                        </a:rPr>
                        <a:t> Search Criteria During the Customer Registration Process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5/6/15</a:t>
                      </a: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 Critical Awaiting Packaging</a:t>
                      </a:r>
                    </a:p>
                  </a:txBody>
                  <a:tcPr marL="115900" marR="115900" marT="44577" marB="44577" anchor="ctr"/>
                </a:tc>
                <a:tc>
                  <a:txBody>
                    <a:bodyPr/>
                    <a:lstStyle/>
                    <a:p>
                      <a:r>
                        <a:rPr lang="en-US" sz="1200" dirty="0" smtClean="0">
                          <a:latin typeface="Arial" pitchFamily="34" charset="0"/>
                          <a:cs typeface="Arial" pitchFamily="34" charset="0"/>
                        </a:rPr>
                        <a:t>Medium,(40-60)</a:t>
                      </a:r>
                      <a:endParaRPr lang="en-US" sz="1200"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2015 022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Keep Selected ROR Visible During Customer Registration</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Push Back as Defect</a:t>
                      </a:r>
                    </a:p>
                  </a:txBody>
                  <a:tcPr marL="115900" marR="115900" marT="44577" marB="44577"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5900" marR="115900" marT="44577" marB="44577" anchor="ctr"/>
                </a:tc>
              </a:tr>
              <a:tr h="44577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2015 023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Allow Entry of Multiple ESIIDs During Customer Registration Process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5900" marR="115900" marT="44577" marB="44577" anchor="ctr"/>
                </a:tc>
                <a:tc>
                  <a:txBody>
                    <a:bodyPr/>
                    <a:lstStyle/>
                    <a:p>
                      <a:r>
                        <a:rPr lang="en-US" sz="1200" dirty="0" smtClean="0"/>
                        <a:t>3 Nice to Have Awaiting Packaging</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2015 024 </a:t>
                      </a:r>
                      <a:r>
                        <a:rPr lang="en-US" sz="1200" dirty="0">
                          <a:effectLst/>
                          <a:latin typeface="Arial"/>
                          <a:ea typeface="Arial"/>
                          <a:cs typeface="Arial"/>
                        </a:rPr>
                        <a:t>– </a:t>
                      </a:r>
                      <a:r>
                        <a:rPr lang="en-US" sz="1200" kern="1200" dirty="0" smtClean="0">
                          <a:solidFill>
                            <a:schemeClr val="tx1"/>
                          </a:solidFill>
                          <a:effectLst/>
                          <a:latin typeface="+mn-lt"/>
                          <a:ea typeface="+mn-ea"/>
                          <a:cs typeface="+mn-cs"/>
                        </a:rPr>
                        <a:t>Third Party Access  Renew Energy Data Agreement After One Year</a:t>
                      </a:r>
                      <a:endParaRPr lang="en-US" sz="1200" dirty="0">
                        <a:effectLst/>
                        <a:latin typeface="Arial"/>
                        <a:ea typeface="Arial"/>
                        <a:cs typeface="Times New Roman"/>
                      </a:endParaRPr>
                    </a:p>
                  </a:txBody>
                  <a:tcPr marL="86925" marR="86925" marT="0" marB="0"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5900" marR="115900" marT="44577" marB="44577" anchor="ctr">
                    <a:solidFill>
                      <a:srgbClr val="92D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Q4 2015 Delivered</a:t>
                      </a:r>
                    </a:p>
                  </a:txBody>
                  <a:tcPr marL="115900" marR="115900" marT="44577" marB="44577" anchor="ctr">
                    <a:solidFill>
                      <a:srgbClr val="92D050"/>
                    </a:solidFill>
                  </a:tcPr>
                </a:tc>
                <a:tc>
                  <a:txBody>
                    <a:bodyPr/>
                    <a:lstStyle/>
                    <a:p>
                      <a:r>
                        <a:rPr lang="en-US" sz="1200" dirty="0" smtClean="0">
                          <a:latin typeface="Arial" pitchFamily="34" charset="0"/>
                          <a:cs typeface="Arial" pitchFamily="34" charset="0"/>
                        </a:rPr>
                        <a:t>0</a:t>
                      </a:r>
                      <a:r>
                        <a:rPr lang="en-US" sz="1200" baseline="0" dirty="0" smtClean="0">
                          <a:latin typeface="Arial" pitchFamily="34" charset="0"/>
                          <a:cs typeface="Arial" pitchFamily="34" charset="0"/>
                        </a:rPr>
                        <a:t> Dollar</a:t>
                      </a:r>
                      <a:endParaRPr lang="en-US" sz="1200" dirty="0">
                        <a:latin typeface="Arial" pitchFamily="34" charset="0"/>
                        <a:cs typeface="Arial" pitchFamily="34" charset="0"/>
                      </a:endParaRPr>
                    </a:p>
                  </a:txBody>
                  <a:tcPr marL="115900" marR="115900" marT="44577" marB="44577" anchor="ctr">
                    <a:solidFill>
                      <a:srgbClr val="92D050"/>
                    </a:solidFill>
                  </a:tcPr>
                </a:tc>
              </a:tr>
              <a:tr h="445770">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025 – Third Party User Experience Add Identifying Data Fields in the Report Request Status Page</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5900" marR="115900" marT="44577" marB="44577" anchor="ctr"/>
                </a:tc>
              </a:tr>
              <a:tr h="44577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026 – SMT Functionality Display Portal Message when Report Can Not be Displayed in the SMT Portal Page</a:t>
                      </a:r>
                      <a:endParaRPr lang="en-US" sz="1200" dirty="0" smtClean="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027</a:t>
                      </a:r>
                      <a:r>
                        <a:rPr lang="en-US" sz="1200" dirty="0" smtClean="0">
                          <a:effectLst/>
                          <a:latin typeface="Arial"/>
                          <a:ea typeface="Arial"/>
                          <a:cs typeface="Arial"/>
                        </a:rPr>
                        <a:t> </a:t>
                      </a:r>
                      <a:r>
                        <a:rPr lang="en-US" sz="1200" dirty="0">
                          <a:effectLst/>
                          <a:latin typeface="Arial"/>
                          <a:ea typeface="Arial"/>
                          <a:cs typeface="Arial"/>
                        </a:rPr>
                        <a:t>– </a:t>
                      </a:r>
                      <a:r>
                        <a:rPr lang="en-US" sz="1200" dirty="0" smtClean="0">
                          <a:effectLst/>
                          <a:latin typeface="Arial"/>
                          <a:ea typeface="Arial"/>
                          <a:cs typeface="Arial"/>
                        </a:rPr>
                        <a:t>SMT</a:t>
                      </a:r>
                      <a:r>
                        <a:rPr lang="en-US" sz="1200" baseline="0" dirty="0" smtClean="0">
                          <a:effectLst/>
                          <a:latin typeface="Arial"/>
                          <a:ea typeface="Arial"/>
                          <a:cs typeface="Arial"/>
                        </a:rPr>
                        <a:t> Functionality Allow Specific Date Entry on the Export Report Screen</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Completed</a:t>
                      </a:r>
                    </a:p>
                  </a:txBody>
                  <a:tcPr marL="115900" marR="115900" marT="44577" marB="44577" anchor="ctr"/>
                </a:tc>
                <a:tc>
                  <a:txBody>
                    <a:bodyPr/>
                    <a:lstStyle/>
                    <a:p>
                      <a:r>
                        <a:rPr lang="en-US" sz="1200" dirty="0" smtClean="0"/>
                        <a:t>3 Nice to Have Awaiting Packaging</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Small (20-40)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smtClean="0">
                          <a:effectLst/>
                          <a:latin typeface="+mn-lt"/>
                          <a:ea typeface="Arial"/>
                          <a:cs typeface="+mn-cs"/>
                        </a:rPr>
                        <a:t>AMWG CR 2015 028 – SMT</a:t>
                      </a:r>
                      <a:r>
                        <a:rPr lang="en-US" sz="1200" baseline="0" dirty="0" smtClean="0">
                          <a:effectLst/>
                          <a:latin typeface="+mn-lt"/>
                          <a:ea typeface="Arial"/>
                          <a:cs typeface="+mn-cs"/>
                        </a:rPr>
                        <a:t> Functionality Allow ESIIDs to be Copied and Pasted into the ESIID Box on the Usage Page</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smtClean="0">
                          <a:solidFill>
                            <a:schemeClr val="accent1"/>
                          </a:solidFill>
                        </a:rPr>
                        <a:t>JDOA Estimate Completed</a:t>
                      </a:r>
                      <a:endParaRPr lang="en-US" sz="1100" b="0" dirty="0" smtClean="0">
                        <a:solidFill>
                          <a:schemeClr val="accent1"/>
                        </a:solidFill>
                      </a:endParaRPr>
                    </a:p>
                  </a:txBody>
                  <a:tcPr marL="115900" marR="115900" marT="44577" marB="44577" anchor="ctr"/>
                </a:tc>
                <a:tc>
                  <a:txBody>
                    <a:bodyPr/>
                    <a:lstStyle/>
                    <a:p>
                      <a:r>
                        <a:rPr lang="en-US" sz="1200" dirty="0" smtClean="0"/>
                        <a:t>3 Nice to Have Awaiting Packaging</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Minor (0-20)</a:t>
                      </a:r>
                      <a:endParaRPr lang="en-US" sz="1200"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029 – This Party Allow Third</a:t>
                      </a:r>
                      <a:r>
                        <a:rPr lang="en-US" sz="1200" baseline="0" dirty="0" smtClean="0">
                          <a:effectLst/>
                          <a:latin typeface="+mn-lt"/>
                          <a:ea typeface="Arial"/>
                          <a:cs typeface="Times New Roman"/>
                        </a:rPr>
                        <a:t> Parties to Utilize an API for On Demand Data Requests  </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Estimate Complete &amp; RMS Approved </a:t>
                      </a: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AMWG Delayed</a:t>
                      </a:r>
                    </a:p>
                  </a:txBody>
                  <a:tcPr marL="115900" marR="115900" marT="44577" marB="44577"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5900" marR="115900" marT="44577" marB="44577" anchor="ctr"/>
                </a:tc>
              </a:tr>
            </a:tbl>
          </a:graphicData>
        </a:graphic>
      </p:graphicFrame>
      <p:sp>
        <p:nvSpPr>
          <p:cNvPr id="6" name="Title 11"/>
          <p:cNvSpPr txBox="1">
            <a:spLocks/>
          </p:cNvSpPr>
          <p:nvPr/>
        </p:nvSpPr>
        <p:spPr>
          <a:xfrm>
            <a:off x="341759" y="11430"/>
            <a:ext cx="11107102" cy="1114425"/>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1950" dirty="0">
                <a:latin typeface="+mj-lt"/>
              </a:rPr>
              <a:t>AMWG  Change Requests (Cont.)</a:t>
            </a:r>
          </a:p>
        </p:txBody>
      </p:sp>
      <p:graphicFrame>
        <p:nvGraphicFramePr>
          <p:cNvPr id="3" name="Object 2"/>
          <p:cNvGraphicFramePr>
            <a:graphicFrameLocks noChangeAspect="1"/>
          </p:cNvGraphicFramePr>
          <p:nvPr>
            <p:extLst/>
          </p:nvPr>
        </p:nvGraphicFramePr>
        <p:xfrm>
          <a:off x="5795010" y="1125855"/>
          <a:ext cx="891540" cy="348258"/>
        </p:xfrm>
        <a:graphic>
          <a:graphicData uri="http://schemas.openxmlformats.org/presentationml/2006/ole">
            <mc:AlternateContent xmlns:mc="http://schemas.openxmlformats.org/markup-compatibility/2006">
              <mc:Choice xmlns:v="urn:schemas-microsoft-com:vml" Requires="v">
                <p:oleObj spid="_x0000_s3096"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5010" y="1125855"/>
                        <a:ext cx="891540" cy="348258"/>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5795010" y="1542218"/>
          <a:ext cx="891540" cy="326589"/>
        </p:xfrm>
        <a:graphic>
          <a:graphicData uri="http://schemas.openxmlformats.org/presentationml/2006/ole">
            <mc:AlternateContent xmlns:mc="http://schemas.openxmlformats.org/markup-compatibility/2006">
              <mc:Choice xmlns:v="urn:schemas-microsoft-com:vml" Requires="v">
                <p:oleObj spid="_x0000_s3097"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5010" y="1542218"/>
                        <a:ext cx="891540" cy="326589"/>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5795010" y="2017395"/>
          <a:ext cx="891540" cy="371475"/>
        </p:xfrm>
        <a:graphic>
          <a:graphicData uri="http://schemas.openxmlformats.org/presentationml/2006/ole">
            <mc:AlternateContent xmlns:mc="http://schemas.openxmlformats.org/markup-compatibility/2006">
              <mc:Choice xmlns:v="urn:schemas-microsoft-com:vml" Requires="v">
                <p:oleObj spid="_x0000_s3098"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95010" y="2017395"/>
                        <a:ext cx="891540" cy="371475"/>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5795010" y="2521983"/>
          <a:ext cx="891540" cy="386953"/>
        </p:xfrm>
        <a:graphic>
          <a:graphicData uri="http://schemas.openxmlformats.org/presentationml/2006/ole">
            <mc:AlternateContent xmlns:mc="http://schemas.openxmlformats.org/markup-compatibility/2006">
              <mc:Choice xmlns:v="urn:schemas-microsoft-com:vml" Requires="v">
                <p:oleObj spid="_x0000_s3099"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5010" y="2521983"/>
                        <a:ext cx="891540" cy="386953"/>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5795010" y="2983230"/>
          <a:ext cx="891540" cy="371475"/>
        </p:xfrm>
        <a:graphic>
          <a:graphicData uri="http://schemas.openxmlformats.org/presentationml/2006/ole">
            <mc:AlternateContent xmlns:mc="http://schemas.openxmlformats.org/markup-compatibility/2006">
              <mc:Choice xmlns:v="urn:schemas-microsoft-com:vml" Requires="v">
                <p:oleObj spid="_x0000_s3100"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95010" y="2983230"/>
                        <a:ext cx="891540" cy="371475"/>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5795010" y="3354707"/>
          <a:ext cx="891540" cy="386953"/>
        </p:xfrm>
        <a:graphic>
          <a:graphicData uri="http://schemas.openxmlformats.org/presentationml/2006/ole">
            <mc:AlternateContent xmlns:mc="http://schemas.openxmlformats.org/markup-compatibility/2006">
              <mc:Choice xmlns:v="urn:schemas-microsoft-com:vml" Requires="v">
                <p:oleObj spid="_x0000_s3101"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5010" y="3354707"/>
                        <a:ext cx="891540" cy="386953"/>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5795010" y="3800477"/>
          <a:ext cx="891540" cy="386953"/>
        </p:xfrm>
        <a:graphic>
          <a:graphicData uri="http://schemas.openxmlformats.org/presentationml/2006/ole">
            <mc:AlternateContent xmlns:mc="http://schemas.openxmlformats.org/markup-compatibility/2006">
              <mc:Choice xmlns:v="urn:schemas-microsoft-com:vml" Requires="v">
                <p:oleObj spid="_x0000_s3102"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795010" y="3800477"/>
                        <a:ext cx="891540" cy="386953"/>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5795010" y="4246247"/>
          <a:ext cx="891540" cy="312658"/>
        </p:xfrm>
        <a:graphic>
          <a:graphicData uri="http://schemas.openxmlformats.org/presentationml/2006/ole">
            <mc:AlternateContent xmlns:mc="http://schemas.openxmlformats.org/markup-compatibility/2006">
              <mc:Choice xmlns:v="urn:schemas-microsoft-com:vml" Requires="v">
                <p:oleObj spid="_x0000_s3103"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95010" y="4246247"/>
                        <a:ext cx="891540" cy="312658"/>
                      </a:xfrm>
                      <a:prstGeom prst="rect">
                        <a:avLst/>
                      </a:prstGeom>
                    </p:spPr>
                  </p:pic>
                </p:oleObj>
              </mc:Fallback>
            </mc:AlternateContent>
          </a:graphicData>
        </a:graphic>
      </p:graphicFrame>
      <p:graphicFrame>
        <p:nvGraphicFramePr>
          <p:cNvPr id="14" name="Object 13"/>
          <p:cNvGraphicFramePr>
            <a:graphicFrameLocks noChangeAspect="1"/>
          </p:cNvGraphicFramePr>
          <p:nvPr>
            <p:extLst/>
          </p:nvPr>
        </p:nvGraphicFramePr>
        <p:xfrm>
          <a:off x="5795010" y="4692016"/>
          <a:ext cx="891540" cy="297179"/>
        </p:xfrm>
        <a:graphic>
          <a:graphicData uri="http://schemas.openxmlformats.org/presentationml/2006/ole">
            <mc:AlternateContent xmlns:mc="http://schemas.openxmlformats.org/markup-compatibility/2006">
              <mc:Choice xmlns:v="urn:schemas-microsoft-com:vml" Requires="v">
                <p:oleObj spid="_x0000_s3104" name="Document" showAsIcon="1" r:id="rId28" imgW="914400" imgH="792360" progId="Word.Document.8">
                  <p:embed/>
                </p:oleObj>
              </mc:Choice>
              <mc:Fallback>
                <p:oleObj name="Document" showAsIcon="1" r:id="rId28" imgW="914400" imgH="792360" progId="Word.Document.8">
                  <p:embed/>
                  <p:pic>
                    <p:nvPicPr>
                      <p:cNvPr id="0" name=""/>
                      <p:cNvPicPr/>
                      <p:nvPr/>
                    </p:nvPicPr>
                    <p:blipFill>
                      <a:blip r:embed="rId29"/>
                      <a:stretch>
                        <a:fillRect/>
                      </a:stretch>
                    </p:blipFill>
                    <p:spPr>
                      <a:xfrm>
                        <a:off x="5795010" y="4692016"/>
                        <a:ext cx="891540" cy="297179"/>
                      </a:xfrm>
                      <a:prstGeom prst="rect">
                        <a:avLst/>
                      </a:prstGeom>
                    </p:spPr>
                  </p:pic>
                </p:oleObj>
              </mc:Fallback>
            </mc:AlternateContent>
          </a:graphicData>
        </a:graphic>
      </p:graphicFrame>
      <p:graphicFrame>
        <p:nvGraphicFramePr>
          <p:cNvPr id="15" name="Object 14"/>
          <p:cNvGraphicFramePr>
            <a:graphicFrameLocks noChangeAspect="1"/>
          </p:cNvGraphicFramePr>
          <p:nvPr>
            <p:extLst/>
          </p:nvPr>
        </p:nvGraphicFramePr>
        <p:xfrm>
          <a:off x="5795010" y="5137785"/>
          <a:ext cx="891540" cy="297180"/>
        </p:xfrm>
        <a:graphic>
          <a:graphicData uri="http://schemas.openxmlformats.org/presentationml/2006/ole">
            <mc:AlternateContent xmlns:mc="http://schemas.openxmlformats.org/markup-compatibility/2006">
              <mc:Choice xmlns:v="urn:schemas-microsoft-com:vml" Requires="v">
                <p:oleObj spid="_x0000_s3105" name="Document" showAsIcon="1" r:id="rId31" imgW="914400" imgH="792360" progId="Word.Document.8">
                  <p:embed/>
                </p:oleObj>
              </mc:Choice>
              <mc:Fallback>
                <p:oleObj name="Document" showAsIcon="1" r:id="rId31" imgW="914400" imgH="792360" progId="Word.Document.8">
                  <p:embed/>
                  <p:pic>
                    <p:nvPicPr>
                      <p:cNvPr id="0" name=""/>
                      <p:cNvPicPr/>
                      <p:nvPr/>
                    </p:nvPicPr>
                    <p:blipFill>
                      <a:blip r:embed="rId32"/>
                      <a:stretch>
                        <a:fillRect/>
                      </a:stretch>
                    </p:blipFill>
                    <p:spPr>
                      <a:xfrm>
                        <a:off x="5795010" y="5137785"/>
                        <a:ext cx="891540" cy="297180"/>
                      </a:xfrm>
                      <a:prstGeom prst="rect">
                        <a:avLst/>
                      </a:prstGeom>
                    </p:spPr>
                  </p:pic>
                </p:oleObj>
              </mc:Fallback>
            </mc:AlternateContent>
          </a:graphicData>
        </a:graphic>
      </p:graphicFrame>
      <p:graphicFrame>
        <p:nvGraphicFramePr>
          <p:cNvPr id="16" name="Object 15"/>
          <p:cNvGraphicFramePr>
            <a:graphicFrameLocks noChangeAspect="1"/>
          </p:cNvGraphicFramePr>
          <p:nvPr>
            <p:extLst/>
          </p:nvPr>
        </p:nvGraphicFramePr>
        <p:xfrm>
          <a:off x="5795010" y="5583557"/>
          <a:ext cx="891540" cy="312658"/>
        </p:xfrm>
        <a:graphic>
          <a:graphicData uri="http://schemas.openxmlformats.org/presentationml/2006/ole">
            <mc:AlternateContent xmlns:mc="http://schemas.openxmlformats.org/markup-compatibility/2006">
              <mc:Choice xmlns:v="urn:schemas-microsoft-com:vml" Requires="v">
                <p:oleObj spid="_x0000_s3106" name="Document" showAsIcon="1" r:id="rId34" imgW="914400" imgH="792360" progId="Word.Document.8">
                  <p:embed/>
                </p:oleObj>
              </mc:Choice>
              <mc:Fallback>
                <p:oleObj name="Document" showAsIcon="1" r:id="rId34" imgW="914400" imgH="792360" progId="Word.Document.8">
                  <p:embed/>
                  <p:pic>
                    <p:nvPicPr>
                      <p:cNvPr id="0" name=""/>
                      <p:cNvPicPr/>
                      <p:nvPr/>
                    </p:nvPicPr>
                    <p:blipFill>
                      <a:blip r:embed="rId35"/>
                      <a:stretch>
                        <a:fillRect/>
                      </a:stretch>
                    </p:blipFill>
                    <p:spPr>
                      <a:xfrm>
                        <a:off x="5795010" y="5583557"/>
                        <a:ext cx="891540" cy="312658"/>
                      </a:xfrm>
                      <a:prstGeom prst="rect">
                        <a:avLst/>
                      </a:prstGeom>
                    </p:spPr>
                  </p:pic>
                </p:oleObj>
              </mc:Fallback>
            </mc:AlternateContent>
          </a:graphicData>
        </a:graphic>
      </p:graphicFrame>
    </p:spTree>
    <p:extLst>
      <p:ext uri="{BB962C8B-B14F-4D97-AF65-F5344CB8AC3E}">
        <p14:creationId xmlns:p14="http://schemas.microsoft.com/office/powerpoint/2010/main" val="1866587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SMT Standard Monthly </a:t>
            </a:r>
            <a:br>
              <a:rPr lang="en-US" sz="3600" b="1" dirty="0" smtClean="0"/>
            </a:br>
            <a:r>
              <a:rPr lang="en-US" sz="3600" b="1" dirty="0" smtClean="0"/>
              <a:t>Maintenance Schedule</a:t>
            </a:r>
            <a:endParaRPr lang="en-US" sz="3600" dirty="0"/>
          </a:p>
        </p:txBody>
      </p:sp>
    </p:spTree>
    <p:extLst>
      <p:ext uri="{BB962C8B-B14F-4D97-AF65-F5344CB8AC3E}">
        <p14:creationId xmlns:p14="http://schemas.microsoft.com/office/powerpoint/2010/main" val="34555264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438341" y="427482"/>
          <a:ext cx="11035310" cy="6579489"/>
        </p:xfrm>
        <a:graphic>
          <a:graphicData uri="http://schemas.openxmlformats.org/drawingml/2006/table">
            <a:tbl>
              <a:tblPr firstRow="1" bandRow="1">
                <a:tableStyleId>{5940675A-B579-460E-94D1-54222C63F5DA}</a:tableStyleId>
              </a:tblPr>
              <a:tblGrid>
                <a:gridCol w="5122510"/>
                <a:gridCol w="1571470"/>
                <a:gridCol w="1263015"/>
                <a:gridCol w="1775773"/>
                <a:gridCol w="1302542"/>
              </a:tblGrid>
              <a:tr h="624078">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5900" marR="115900" marT="44577" marB="4457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030 – Support</a:t>
                      </a:r>
                      <a:r>
                        <a:rPr lang="en-US" sz="1200" baseline="0" dirty="0" smtClean="0">
                          <a:effectLst/>
                          <a:latin typeface="Arial"/>
                          <a:ea typeface="Arial"/>
                          <a:cs typeface="Arial"/>
                        </a:rPr>
                        <a:t> </a:t>
                      </a:r>
                      <a:r>
                        <a:rPr lang="en-US" sz="1200" dirty="0" smtClean="0">
                          <a:effectLst/>
                          <a:latin typeface="Arial"/>
                          <a:ea typeface="Arial"/>
                          <a:cs typeface="Arial"/>
                        </a:rPr>
                        <a:t> multiple RORs during CSV file meter upload</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5900" marR="115900" marT="44577" marB="44577" anchor="ctr"/>
                </a:tc>
                <a:tc>
                  <a:txBody>
                    <a:bodyPr/>
                    <a:lstStyle/>
                    <a:p>
                      <a:r>
                        <a:rPr lang="en-US" sz="1200" dirty="0" smtClean="0"/>
                        <a:t>AMWG Delayed</a:t>
                      </a:r>
                      <a:r>
                        <a:rPr lang="en-US" sz="1200" baseline="0" dirty="0" smtClean="0"/>
                        <a:t> </a:t>
                      </a:r>
                      <a:endParaRPr lang="en-US" sz="1200" dirty="0"/>
                    </a:p>
                  </a:txBody>
                  <a:tcPr marL="115900" marR="115900" marT="44577" marB="44577"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031 – Allow only current</a:t>
                      </a:r>
                      <a:r>
                        <a:rPr lang="en-US" sz="1200" baseline="0" dirty="0" smtClean="0">
                          <a:effectLst/>
                          <a:latin typeface="Arial"/>
                          <a:ea typeface="Arial"/>
                          <a:cs typeface="Arial"/>
                        </a:rPr>
                        <a:t> ROR for account registration validation and meter add validation</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5900" marR="115900" marT="44577" marB="44577" anchor="ctr"/>
                </a:tc>
                <a:tc>
                  <a:txBody>
                    <a:bodyPr/>
                    <a:lstStyle/>
                    <a:p>
                      <a:r>
                        <a:rPr lang="en-US" sz="1200" dirty="0" smtClean="0"/>
                        <a:t>AMWG Delayed</a:t>
                      </a:r>
                      <a:r>
                        <a:rPr lang="en-US" sz="1200" baseline="0" dirty="0" smtClean="0"/>
                        <a:t> </a:t>
                      </a:r>
                      <a:endParaRPr lang="en-US" sz="1200" dirty="0"/>
                    </a:p>
                  </a:txBody>
                  <a:tcPr marL="115900" marR="115900" marT="44577" marB="44577" anchor="ctr"/>
                </a:tc>
                <a:tc>
                  <a:txBody>
                    <a:bodyPr/>
                    <a:lstStyle/>
                    <a:p>
                      <a:r>
                        <a:rPr lang="en-US" sz="1200" smtClean="0">
                          <a:latin typeface="Arial" pitchFamily="34" charset="0"/>
                          <a:cs typeface="Arial" pitchFamily="34" charset="0"/>
                        </a:rPr>
                        <a:t>High (60-120)</a:t>
                      </a:r>
                      <a:endParaRPr lang="en-US" sz="1200" dirty="0">
                        <a:latin typeface="Arial" pitchFamily="34" charset="0"/>
                        <a:cs typeface="Arial" pitchFamily="34" charset="0"/>
                      </a:endParaRPr>
                    </a:p>
                  </a:txBody>
                  <a:tcPr marL="115900" marR="115900" marT="44577" marB="44577" anchor="ctr"/>
                </a:tc>
              </a:tr>
              <a:tr h="430911">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032 – Support SFTP protocol for SMT integration</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Investigation</a:t>
                      </a:r>
                      <a:r>
                        <a:rPr lang="en-US" sz="1100" b="0" baseline="0" dirty="0" smtClean="0">
                          <a:solidFill>
                            <a:schemeClr val="accent1"/>
                          </a:solidFill>
                        </a:rPr>
                        <a:t> Complete</a:t>
                      </a:r>
                      <a:endParaRPr lang="en-US" sz="1100" b="0" dirty="0" smtClean="0">
                        <a:solidFill>
                          <a:schemeClr val="accent1"/>
                        </a:solidFill>
                      </a:endParaRPr>
                    </a:p>
                  </a:txBody>
                  <a:tcPr marL="115900" marR="115900" marT="44577" marB="44577" anchor="ctr"/>
                </a:tc>
                <a:tc>
                  <a:txBody>
                    <a:bodyPr/>
                    <a:lstStyle/>
                    <a:p>
                      <a:r>
                        <a:rPr lang="en-US" sz="1200" dirty="0" smtClean="0">
                          <a:solidFill>
                            <a:schemeClr val="tx1"/>
                          </a:solidFill>
                        </a:rPr>
                        <a:t>AMWG Delayed</a:t>
                      </a:r>
                      <a:r>
                        <a:rPr lang="en-US" sz="1200" baseline="0" dirty="0" smtClean="0">
                          <a:solidFill>
                            <a:schemeClr val="tx1"/>
                          </a:solidFill>
                        </a:rPr>
                        <a:t> </a:t>
                      </a:r>
                      <a:endParaRPr lang="en-US" sz="1200" dirty="0">
                        <a:solidFill>
                          <a:schemeClr val="tx1"/>
                        </a:solidFill>
                      </a:endParaRPr>
                    </a:p>
                  </a:txBody>
                  <a:tcPr marL="115900" marR="115900" marT="44577" marB="44577"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033 – Provide user id and password rules up front on UI registration page</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5900" marR="115900" marT="44577" marB="44577" anchor="ctr"/>
                </a:tc>
              </a:tr>
              <a:tr h="416052">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a:effectLst/>
                          <a:latin typeface="Arial"/>
                          <a:ea typeface="Arial"/>
                          <a:cs typeface="Arial"/>
                        </a:rPr>
                        <a:t>AMWG CR </a:t>
                      </a:r>
                      <a:r>
                        <a:rPr lang="en-US" sz="1200" dirty="0" smtClean="0">
                          <a:effectLst/>
                          <a:latin typeface="Arial"/>
                          <a:ea typeface="Arial"/>
                          <a:cs typeface="Arial"/>
                        </a:rPr>
                        <a:t>2015 034 – Display the day of the week</a:t>
                      </a:r>
                      <a:r>
                        <a:rPr lang="en-US" sz="1200" baseline="0" dirty="0" smtClean="0">
                          <a:effectLst/>
                          <a:latin typeface="Arial"/>
                          <a:ea typeface="Arial"/>
                          <a:cs typeface="Arial"/>
                        </a:rPr>
                        <a:t> in addition to the date on usage reports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5900" marR="115900" marT="44577" marB="44577" anchor="ctr"/>
                </a:tc>
                <a:tc>
                  <a:txBody>
                    <a:bodyPr/>
                    <a:lstStyle/>
                    <a:p>
                      <a:r>
                        <a:rPr lang="en-US" sz="1200" dirty="0" smtClean="0"/>
                        <a:t>AMWG Delayed</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r h="61516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Arial"/>
                        </a:rPr>
                        <a:t>AMWG CR 2015 035 - </a:t>
                      </a:r>
                      <a:r>
                        <a:rPr lang="en-US" sz="1200" kern="1200" dirty="0" smtClean="0">
                          <a:solidFill>
                            <a:schemeClr val="tx1"/>
                          </a:solidFill>
                          <a:effectLst/>
                          <a:latin typeface="+mn-lt"/>
                          <a:ea typeface="+mn-ea"/>
                          <a:cs typeface="+mn-cs"/>
                        </a:rPr>
                        <a:t>Provide a customer-selected option to receive a monthly usage report via email</a:t>
                      </a:r>
                    </a:p>
                    <a:p>
                      <a:pPr marL="0" marR="0">
                        <a:lnSpc>
                          <a:spcPct val="115000"/>
                        </a:lnSpc>
                        <a:spcBef>
                          <a:spcPts val="0"/>
                        </a:spcBef>
                        <a:spcAft>
                          <a:spcPts val="0"/>
                        </a:spcAft>
                      </a:pP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 </a:t>
                      </a: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r h="549783">
                <a:tc>
                  <a:txBody>
                    <a:bodyPr/>
                    <a:lstStyle/>
                    <a:p>
                      <a:pPr marL="0" marR="0">
                        <a:lnSpc>
                          <a:spcPct val="115000"/>
                        </a:lnSpc>
                        <a:spcBef>
                          <a:spcPts val="0"/>
                        </a:spcBef>
                        <a:spcAft>
                          <a:spcPts val="0"/>
                        </a:spcAft>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036 – Rename Overview tab to Home</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a:t>
                      </a:r>
                      <a:r>
                        <a:rPr lang="en-US" sz="1100" b="0" dirty="0" smtClean="0">
                          <a:solidFill>
                            <a:schemeClr val="accent1"/>
                          </a:solidFill>
                        </a:rPr>
                        <a:t> </a:t>
                      </a: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5900" marR="115900" marT="44577" marB="44577" anchor="ctr"/>
                </a:tc>
              </a:tr>
              <a:tr h="549783">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dirty="0" smtClean="0">
                          <a:effectLst/>
                          <a:latin typeface="Arial"/>
                          <a:ea typeface="Arial"/>
                          <a:cs typeface="Times New Roman"/>
                        </a:rPr>
                        <a:t>AMWG</a:t>
                      </a:r>
                      <a:r>
                        <a:rPr lang="en-US" sz="1200" baseline="0" dirty="0" smtClean="0">
                          <a:effectLst/>
                          <a:latin typeface="Arial"/>
                          <a:ea typeface="Arial"/>
                          <a:cs typeface="Times New Roman"/>
                        </a:rPr>
                        <a:t> CR 2015 037 – Remove SMT Demo from Private Site for REPs, TDSPs, and Third Parties</a:t>
                      </a:r>
                      <a:endParaRPr lang="en-US" sz="1200" dirty="0" smtClean="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a:t>
                      </a:r>
                      <a:r>
                        <a:rPr lang="en-US" sz="1100" b="0" dirty="0" smtClean="0">
                          <a:solidFill>
                            <a:schemeClr val="accent1"/>
                          </a:solidFill>
                        </a:rPr>
                        <a:t> </a:t>
                      </a: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Minor (0-20)</a:t>
                      </a:r>
                    </a:p>
                  </a:txBody>
                  <a:tcPr marL="115900" marR="115900" marT="44577" marB="44577" anchor="ctr"/>
                </a:tc>
              </a:tr>
              <a:tr h="416052">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a:t>
                      </a:r>
                      <a:r>
                        <a:rPr lang="en-US" sz="1200" baseline="0" dirty="0" smtClean="0">
                          <a:effectLst/>
                          <a:latin typeface="Arial"/>
                          <a:ea typeface="Arial"/>
                          <a:cs typeface="Arial"/>
                        </a:rPr>
                        <a:t> 038 – Provide a “Hold” capability on Third Party accounts to reactivate usage until the Third Party has integrated with FTPS and API</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5900" marR="115900" marT="44577" marB="44577" anchor="ctr"/>
                </a:tc>
                <a:tc>
                  <a:txBody>
                    <a:bodyPr/>
                    <a:lstStyle/>
                    <a:p>
                      <a:r>
                        <a:rPr lang="en-US" sz="1200" dirty="0" smtClean="0"/>
                        <a:t>AMWG Delayed</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High (60-120)</a:t>
                      </a:r>
                      <a:endParaRPr lang="en-US" sz="1200" dirty="0">
                        <a:latin typeface="Arial" pitchFamily="34" charset="0"/>
                        <a:cs typeface="Arial" pitchFamily="34" charset="0"/>
                      </a:endParaRPr>
                    </a:p>
                  </a:txBody>
                  <a:tcPr marL="115900" marR="115900" marT="44577" marB="44577" anchor="ctr"/>
                </a:tc>
              </a:tr>
              <a:tr h="534924">
                <a:tc>
                  <a:txBody>
                    <a:bodyPr/>
                    <a:lstStyle/>
                    <a:p>
                      <a:pPr marL="0" marR="0">
                        <a:lnSpc>
                          <a:spcPct val="115000"/>
                        </a:lnSpc>
                        <a:spcBef>
                          <a:spcPts val="0"/>
                        </a:spcBef>
                        <a:spcAft>
                          <a:spcPts val="0"/>
                        </a:spcAft>
                      </a:pPr>
                      <a:r>
                        <a:rPr lang="en-US" sz="1200" dirty="0" smtClean="0">
                          <a:effectLst/>
                          <a:latin typeface="+mn-lt"/>
                          <a:ea typeface="Arial"/>
                          <a:cs typeface="+mn-cs"/>
                        </a:rPr>
                        <a:t>AMWG CR 2015 039 – Provide more detail for Third Party Agreement</a:t>
                      </a:r>
                      <a:r>
                        <a:rPr lang="en-US" sz="1200" baseline="0" dirty="0" smtClean="0">
                          <a:effectLst/>
                          <a:latin typeface="+mn-lt"/>
                          <a:ea typeface="Arial"/>
                          <a:cs typeface="+mn-cs"/>
                        </a:rPr>
                        <a:t> Invitation Error Messages</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accent1"/>
                          </a:solidFill>
                        </a:rPr>
                        <a:t>Estimate Complete &amp; RMS Approved </a:t>
                      </a: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r h="802386">
                <a:tc>
                  <a:txBody>
                    <a:bodyPr/>
                    <a:lstStyle/>
                    <a:p>
                      <a:pPr marL="0" marR="0">
                        <a:lnSpc>
                          <a:spcPct val="115000"/>
                        </a:lnSpc>
                        <a:spcBef>
                          <a:spcPts val="0"/>
                        </a:spcBef>
                        <a:spcAft>
                          <a:spcPts val="0"/>
                        </a:spcAft>
                      </a:pPr>
                      <a:r>
                        <a:rPr lang="en-US" sz="1200" dirty="0" smtClean="0">
                          <a:effectLst/>
                          <a:latin typeface="+mn-lt"/>
                          <a:ea typeface="Arial"/>
                          <a:cs typeface="+mn-cs"/>
                        </a:rPr>
                        <a:t>AMWG CR 2015 040 – Improve</a:t>
                      </a:r>
                      <a:r>
                        <a:rPr lang="en-US" sz="1200" baseline="0" dirty="0" smtClean="0">
                          <a:effectLst/>
                          <a:latin typeface="+mn-lt"/>
                          <a:ea typeface="Arial"/>
                          <a:cs typeface="+mn-cs"/>
                        </a:rPr>
                        <a:t> SMT Administration Functionality for TDSPs, RORs, Third Parties, and Businesses</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JDOA Estimate </a:t>
                      </a:r>
                      <a:r>
                        <a:rPr lang="en-US" sz="1100" b="0" baseline="0" dirty="0" smtClean="0">
                          <a:solidFill>
                            <a:schemeClr val="accent1"/>
                          </a:solidFill>
                        </a:rPr>
                        <a:t> Completed</a:t>
                      </a:r>
                      <a:endParaRPr lang="en-US" sz="1100" b="0" dirty="0" smtClean="0">
                        <a:solidFill>
                          <a:schemeClr val="accent1"/>
                        </a:solidFill>
                      </a:endParaRPr>
                    </a:p>
                  </a:txBody>
                  <a:tcPr marL="115900" marR="115900" marT="44577" marB="44577" anchor="ctr"/>
                </a:tc>
                <a:tc>
                  <a:txBody>
                    <a:bodyPr/>
                    <a:lstStyle/>
                    <a:p>
                      <a:r>
                        <a:rPr lang="en-US" sz="1200" dirty="0" smtClean="0"/>
                        <a:t>AMWG Delayed</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5 Functions  Small, Small, Zero, Medium, High</a:t>
                      </a:r>
                      <a:endParaRPr lang="en-US" sz="1200" dirty="0">
                        <a:latin typeface="Arial" pitchFamily="34" charset="0"/>
                        <a:cs typeface="Arial" pitchFamily="34" charset="0"/>
                      </a:endParaRPr>
                    </a:p>
                  </a:txBody>
                  <a:tcPr marL="115900" marR="115900" marT="44577" marB="44577" anchor="ctr"/>
                </a:tc>
              </a:tr>
            </a:tbl>
          </a:graphicData>
        </a:graphic>
      </p:graphicFrame>
      <p:sp>
        <p:nvSpPr>
          <p:cNvPr id="6" name="Title 11"/>
          <p:cNvSpPr txBox="1">
            <a:spLocks/>
          </p:cNvSpPr>
          <p:nvPr/>
        </p:nvSpPr>
        <p:spPr>
          <a:xfrm>
            <a:off x="341759" y="11430"/>
            <a:ext cx="11107102" cy="1114425"/>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1950" dirty="0">
                <a:latin typeface="+mj-lt"/>
              </a:rPr>
              <a:t>AMWG  Change Requests (Cont.)</a:t>
            </a:r>
          </a:p>
        </p:txBody>
      </p:sp>
      <p:graphicFrame>
        <p:nvGraphicFramePr>
          <p:cNvPr id="2" name="Object 1"/>
          <p:cNvGraphicFramePr>
            <a:graphicFrameLocks noChangeAspect="1"/>
          </p:cNvGraphicFramePr>
          <p:nvPr>
            <p:extLst/>
          </p:nvPr>
        </p:nvGraphicFramePr>
        <p:xfrm>
          <a:off x="5795010" y="1125856"/>
          <a:ext cx="891540" cy="371474"/>
        </p:xfrm>
        <a:graphic>
          <a:graphicData uri="http://schemas.openxmlformats.org/presentationml/2006/ole">
            <mc:AlternateContent xmlns:mc="http://schemas.openxmlformats.org/markup-compatibility/2006">
              <mc:Choice xmlns:v="urn:schemas-microsoft-com:vml" Requires="v">
                <p:oleObj spid="_x0000_s4120"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5010" y="1125856"/>
                        <a:ext cx="891540" cy="371474"/>
                      </a:xfrm>
                      <a:prstGeom prst="rect">
                        <a:avLst/>
                      </a:prstGeom>
                    </p:spPr>
                  </p:pic>
                </p:oleObj>
              </mc:Fallback>
            </mc:AlternateContent>
          </a:graphicData>
        </a:graphic>
      </p:graphicFrame>
      <p:graphicFrame>
        <p:nvGraphicFramePr>
          <p:cNvPr id="3" name="Object 2"/>
          <p:cNvGraphicFramePr>
            <a:graphicFrameLocks noChangeAspect="1"/>
          </p:cNvGraphicFramePr>
          <p:nvPr>
            <p:extLst/>
          </p:nvPr>
        </p:nvGraphicFramePr>
        <p:xfrm>
          <a:off x="5795010" y="1556148"/>
          <a:ext cx="891540" cy="386953"/>
        </p:xfrm>
        <a:graphic>
          <a:graphicData uri="http://schemas.openxmlformats.org/presentationml/2006/ole">
            <mc:AlternateContent xmlns:mc="http://schemas.openxmlformats.org/markup-compatibility/2006">
              <mc:Choice xmlns:v="urn:schemas-microsoft-com:vml" Requires="v">
                <p:oleObj spid="_x0000_s4121"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5010" y="1556148"/>
                        <a:ext cx="891540" cy="386953"/>
                      </a:xfrm>
                      <a:prstGeom prst="rect">
                        <a:avLst/>
                      </a:prstGeom>
                    </p:spPr>
                  </p:pic>
                </p:oleObj>
              </mc:Fallback>
            </mc:AlternateContent>
          </a:graphicData>
        </a:graphic>
      </p:graphicFrame>
      <p:graphicFrame>
        <p:nvGraphicFramePr>
          <p:cNvPr id="4" name="Object 3"/>
          <p:cNvGraphicFramePr>
            <a:graphicFrameLocks noChangeAspect="1"/>
          </p:cNvGraphicFramePr>
          <p:nvPr>
            <p:extLst/>
          </p:nvPr>
        </p:nvGraphicFramePr>
        <p:xfrm>
          <a:off x="5795010" y="1943102"/>
          <a:ext cx="891540" cy="386953"/>
        </p:xfrm>
        <a:graphic>
          <a:graphicData uri="http://schemas.openxmlformats.org/presentationml/2006/ole">
            <mc:AlternateContent xmlns:mc="http://schemas.openxmlformats.org/markup-compatibility/2006">
              <mc:Choice xmlns:v="urn:schemas-microsoft-com:vml" Requires="v">
                <p:oleObj spid="_x0000_s4122" name="Document" showAsIcon="1" r:id="rId10" imgW="914400" imgH="792360" progId="Word.Document.8">
                  <p:embed/>
                </p:oleObj>
              </mc:Choice>
              <mc:Fallback>
                <p:oleObj name="Document" showAsIcon="1" r:id="rId10" imgW="914400" imgH="792360" progId="Word.Document.8">
                  <p:embed/>
                  <p:pic>
                    <p:nvPicPr>
                      <p:cNvPr id="0" name=""/>
                      <p:cNvPicPr/>
                      <p:nvPr/>
                    </p:nvPicPr>
                    <p:blipFill>
                      <a:blip r:embed="rId11"/>
                      <a:stretch>
                        <a:fillRect/>
                      </a:stretch>
                    </p:blipFill>
                    <p:spPr>
                      <a:xfrm>
                        <a:off x="5795010" y="1943102"/>
                        <a:ext cx="891540" cy="386953"/>
                      </a:xfrm>
                      <a:prstGeom prst="rect">
                        <a:avLst/>
                      </a:prstGeom>
                    </p:spPr>
                  </p:pic>
                </p:oleObj>
              </mc:Fallback>
            </mc:AlternateContent>
          </a:graphicData>
        </a:graphic>
      </p:graphicFrame>
      <p:graphicFrame>
        <p:nvGraphicFramePr>
          <p:cNvPr id="7" name="Object 6"/>
          <p:cNvGraphicFramePr>
            <a:graphicFrameLocks noChangeAspect="1"/>
          </p:cNvGraphicFramePr>
          <p:nvPr>
            <p:extLst/>
          </p:nvPr>
        </p:nvGraphicFramePr>
        <p:xfrm>
          <a:off x="5795010" y="2447688"/>
          <a:ext cx="891540" cy="386953"/>
        </p:xfrm>
        <a:graphic>
          <a:graphicData uri="http://schemas.openxmlformats.org/presentationml/2006/ole">
            <mc:AlternateContent xmlns:mc="http://schemas.openxmlformats.org/markup-compatibility/2006">
              <mc:Choice xmlns:v="urn:schemas-microsoft-com:vml" Requires="v">
                <p:oleObj spid="_x0000_s4123" name="Document" showAsIcon="1" r:id="rId13" imgW="914400" imgH="792360" progId="Word.Document.8">
                  <p:embed/>
                </p:oleObj>
              </mc:Choice>
              <mc:Fallback>
                <p:oleObj name="Document" showAsIcon="1" r:id="rId13" imgW="914400" imgH="792360" progId="Word.Document.8">
                  <p:embed/>
                  <p:pic>
                    <p:nvPicPr>
                      <p:cNvPr id="0" name=""/>
                      <p:cNvPicPr/>
                      <p:nvPr/>
                    </p:nvPicPr>
                    <p:blipFill>
                      <a:blip r:embed="rId14"/>
                      <a:stretch>
                        <a:fillRect/>
                      </a:stretch>
                    </p:blipFill>
                    <p:spPr>
                      <a:xfrm>
                        <a:off x="5795010" y="2447688"/>
                        <a:ext cx="891540" cy="386953"/>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5720715" y="2983231"/>
          <a:ext cx="939832" cy="371474"/>
        </p:xfrm>
        <a:graphic>
          <a:graphicData uri="http://schemas.openxmlformats.org/presentationml/2006/ole">
            <mc:AlternateContent xmlns:mc="http://schemas.openxmlformats.org/markup-compatibility/2006">
              <mc:Choice xmlns:v="urn:schemas-microsoft-com:vml" Requires="v">
                <p:oleObj spid="_x0000_s4124" name="Document" showAsIcon="1" r:id="rId16" imgW="914400" imgH="792360" progId="Word.Document.8">
                  <p:embed/>
                </p:oleObj>
              </mc:Choice>
              <mc:Fallback>
                <p:oleObj name="Document" showAsIcon="1" r:id="rId16" imgW="914400" imgH="792360" progId="Word.Document.8">
                  <p:embed/>
                  <p:pic>
                    <p:nvPicPr>
                      <p:cNvPr id="0" name=""/>
                      <p:cNvPicPr/>
                      <p:nvPr/>
                    </p:nvPicPr>
                    <p:blipFill>
                      <a:blip r:embed="rId17"/>
                      <a:stretch>
                        <a:fillRect/>
                      </a:stretch>
                    </p:blipFill>
                    <p:spPr>
                      <a:xfrm>
                        <a:off x="5720715" y="2983231"/>
                        <a:ext cx="939832" cy="371474"/>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5795010" y="3503297"/>
          <a:ext cx="891540" cy="312658"/>
        </p:xfrm>
        <a:graphic>
          <a:graphicData uri="http://schemas.openxmlformats.org/presentationml/2006/ole">
            <mc:AlternateContent xmlns:mc="http://schemas.openxmlformats.org/markup-compatibility/2006">
              <mc:Choice xmlns:v="urn:schemas-microsoft-com:vml" Requires="v">
                <p:oleObj spid="_x0000_s4125" name="Document" showAsIcon="1" r:id="rId19" imgW="914400" imgH="792360" progId="Word.Document.8">
                  <p:embed/>
                </p:oleObj>
              </mc:Choice>
              <mc:Fallback>
                <p:oleObj name="Document" showAsIcon="1" r:id="rId19" imgW="914400" imgH="792360" progId="Word.Document.8">
                  <p:embed/>
                  <p:pic>
                    <p:nvPicPr>
                      <p:cNvPr id="0" name=""/>
                      <p:cNvPicPr/>
                      <p:nvPr/>
                    </p:nvPicPr>
                    <p:blipFill>
                      <a:blip r:embed="rId20"/>
                      <a:stretch>
                        <a:fillRect/>
                      </a:stretch>
                    </p:blipFill>
                    <p:spPr>
                      <a:xfrm>
                        <a:off x="5795010" y="3503297"/>
                        <a:ext cx="891540" cy="312658"/>
                      </a:xfrm>
                      <a:prstGeom prst="rect">
                        <a:avLst/>
                      </a:prstGeom>
                    </p:spPr>
                  </p:pic>
                </p:oleObj>
              </mc:Fallback>
            </mc:AlternateContent>
          </a:graphicData>
        </a:graphic>
      </p:graphicFrame>
      <p:graphicFrame>
        <p:nvGraphicFramePr>
          <p:cNvPr id="10" name="Object 9"/>
          <p:cNvGraphicFramePr>
            <a:graphicFrameLocks noChangeAspect="1"/>
          </p:cNvGraphicFramePr>
          <p:nvPr>
            <p:extLst/>
          </p:nvPr>
        </p:nvGraphicFramePr>
        <p:xfrm>
          <a:off x="5795010" y="4082178"/>
          <a:ext cx="891540" cy="312658"/>
        </p:xfrm>
        <a:graphic>
          <a:graphicData uri="http://schemas.openxmlformats.org/presentationml/2006/ole">
            <mc:AlternateContent xmlns:mc="http://schemas.openxmlformats.org/markup-compatibility/2006">
              <mc:Choice xmlns:v="urn:schemas-microsoft-com:vml" Requires="v">
                <p:oleObj spid="_x0000_s4126" name="Document" showAsIcon="1" r:id="rId22" imgW="914400" imgH="792360" progId="Word.Document.8">
                  <p:embed/>
                </p:oleObj>
              </mc:Choice>
              <mc:Fallback>
                <p:oleObj name="Document" showAsIcon="1" r:id="rId22" imgW="914400" imgH="792360" progId="Word.Document.8">
                  <p:embed/>
                  <p:pic>
                    <p:nvPicPr>
                      <p:cNvPr id="0" name=""/>
                      <p:cNvPicPr/>
                      <p:nvPr/>
                    </p:nvPicPr>
                    <p:blipFill>
                      <a:blip r:embed="rId23"/>
                      <a:stretch>
                        <a:fillRect/>
                      </a:stretch>
                    </p:blipFill>
                    <p:spPr>
                      <a:xfrm>
                        <a:off x="5795010" y="4082178"/>
                        <a:ext cx="891540" cy="312658"/>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5795010" y="4676538"/>
          <a:ext cx="891540" cy="238363"/>
        </p:xfrm>
        <a:graphic>
          <a:graphicData uri="http://schemas.openxmlformats.org/presentationml/2006/ole">
            <mc:AlternateContent xmlns:mc="http://schemas.openxmlformats.org/markup-compatibility/2006">
              <mc:Choice xmlns:v="urn:schemas-microsoft-com:vml" Requires="v">
                <p:oleObj spid="_x0000_s4127" name="Document" showAsIcon="1" r:id="rId25" imgW="914400" imgH="792360" progId="Word.Document.8">
                  <p:embed/>
                </p:oleObj>
              </mc:Choice>
              <mc:Fallback>
                <p:oleObj name="Document" showAsIcon="1" r:id="rId25" imgW="914400" imgH="792360" progId="Word.Document.8">
                  <p:embed/>
                  <p:pic>
                    <p:nvPicPr>
                      <p:cNvPr id="0" name=""/>
                      <p:cNvPicPr/>
                      <p:nvPr/>
                    </p:nvPicPr>
                    <p:blipFill>
                      <a:blip r:embed="rId26"/>
                      <a:stretch>
                        <a:fillRect/>
                      </a:stretch>
                    </p:blipFill>
                    <p:spPr>
                      <a:xfrm>
                        <a:off x="5795010" y="4676538"/>
                        <a:ext cx="891540" cy="238363"/>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5795010" y="5122308"/>
          <a:ext cx="891540" cy="312658"/>
        </p:xfrm>
        <a:graphic>
          <a:graphicData uri="http://schemas.openxmlformats.org/presentationml/2006/ole">
            <mc:AlternateContent xmlns:mc="http://schemas.openxmlformats.org/markup-compatibility/2006">
              <mc:Choice xmlns:v="urn:schemas-microsoft-com:vml" Requires="v">
                <p:oleObj spid="_x0000_s4128" name="Document" showAsIcon="1" r:id="rId28" imgW="914400" imgH="792360" progId="Word.Document.8">
                  <p:embed/>
                </p:oleObj>
              </mc:Choice>
              <mc:Fallback>
                <p:oleObj name="Document" showAsIcon="1" r:id="rId28" imgW="914400" imgH="792360" progId="Word.Document.8">
                  <p:embed/>
                  <p:pic>
                    <p:nvPicPr>
                      <p:cNvPr id="0" name=""/>
                      <p:cNvPicPr/>
                      <p:nvPr/>
                    </p:nvPicPr>
                    <p:blipFill>
                      <a:blip r:embed="rId29"/>
                      <a:stretch>
                        <a:fillRect/>
                      </a:stretch>
                    </p:blipFill>
                    <p:spPr>
                      <a:xfrm>
                        <a:off x="5795010" y="5122308"/>
                        <a:ext cx="891540" cy="312658"/>
                      </a:xfrm>
                      <a:prstGeom prst="rect">
                        <a:avLst/>
                      </a:prstGeom>
                    </p:spPr>
                  </p:pic>
                </p:oleObj>
              </mc:Fallback>
            </mc:AlternateContent>
          </a:graphicData>
        </a:graphic>
      </p:graphicFrame>
      <p:graphicFrame>
        <p:nvGraphicFramePr>
          <p:cNvPr id="13" name="Object 12"/>
          <p:cNvGraphicFramePr>
            <a:graphicFrameLocks noChangeAspect="1"/>
          </p:cNvGraphicFramePr>
          <p:nvPr>
            <p:extLst/>
          </p:nvPr>
        </p:nvGraphicFramePr>
        <p:xfrm>
          <a:off x="5795010" y="5568078"/>
          <a:ext cx="891540" cy="312658"/>
        </p:xfrm>
        <a:graphic>
          <a:graphicData uri="http://schemas.openxmlformats.org/presentationml/2006/ole">
            <mc:AlternateContent xmlns:mc="http://schemas.openxmlformats.org/markup-compatibility/2006">
              <mc:Choice xmlns:v="urn:schemas-microsoft-com:vml" Requires="v">
                <p:oleObj spid="_x0000_s4129" name="Document" showAsIcon="1" r:id="rId31" imgW="914400" imgH="792360" progId="Word.Document.8">
                  <p:embed/>
                </p:oleObj>
              </mc:Choice>
              <mc:Fallback>
                <p:oleObj name="Document" showAsIcon="1" r:id="rId31" imgW="914400" imgH="792360" progId="Word.Document.8">
                  <p:embed/>
                  <p:pic>
                    <p:nvPicPr>
                      <p:cNvPr id="0" name=""/>
                      <p:cNvPicPr/>
                      <p:nvPr/>
                    </p:nvPicPr>
                    <p:blipFill>
                      <a:blip r:embed="rId32"/>
                      <a:stretch>
                        <a:fillRect/>
                      </a:stretch>
                    </p:blipFill>
                    <p:spPr>
                      <a:xfrm>
                        <a:off x="5795010" y="5568078"/>
                        <a:ext cx="891540" cy="312658"/>
                      </a:xfrm>
                      <a:prstGeom prst="rect">
                        <a:avLst/>
                      </a:prstGeom>
                    </p:spPr>
                  </p:pic>
                </p:oleObj>
              </mc:Fallback>
            </mc:AlternateContent>
          </a:graphicData>
        </a:graphic>
      </p:graphicFrame>
      <p:graphicFrame>
        <p:nvGraphicFramePr>
          <p:cNvPr id="17" name="Object 16"/>
          <p:cNvGraphicFramePr>
            <a:graphicFrameLocks noChangeAspect="1"/>
          </p:cNvGraphicFramePr>
          <p:nvPr>
            <p:extLst/>
          </p:nvPr>
        </p:nvGraphicFramePr>
        <p:xfrm>
          <a:off x="5869305" y="6103620"/>
          <a:ext cx="742950" cy="297181"/>
        </p:xfrm>
        <a:graphic>
          <a:graphicData uri="http://schemas.openxmlformats.org/presentationml/2006/ole">
            <mc:AlternateContent xmlns:mc="http://schemas.openxmlformats.org/markup-compatibility/2006">
              <mc:Choice xmlns:v="urn:schemas-microsoft-com:vml" Requires="v">
                <p:oleObj spid="_x0000_s4130" name="Document" showAsIcon="1" r:id="rId34" imgW="914400" imgH="792360" progId="Word.Document.8">
                  <p:embed/>
                </p:oleObj>
              </mc:Choice>
              <mc:Fallback>
                <p:oleObj name="Document" showAsIcon="1" r:id="rId34" imgW="914400" imgH="792360" progId="Word.Document.8">
                  <p:embed/>
                  <p:pic>
                    <p:nvPicPr>
                      <p:cNvPr id="0" name=""/>
                      <p:cNvPicPr/>
                      <p:nvPr/>
                    </p:nvPicPr>
                    <p:blipFill>
                      <a:blip r:embed="rId35"/>
                      <a:stretch>
                        <a:fillRect/>
                      </a:stretch>
                    </p:blipFill>
                    <p:spPr>
                      <a:xfrm>
                        <a:off x="5869305" y="6103620"/>
                        <a:ext cx="742950" cy="297181"/>
                      </a:xfrm>
                      <a:prstGeom prst="rect">
                        <a:avLst/>
                      </a:prstGeom>
                    </p:spPr>
                  </p:pic>
                </p:oleObj>
              </mc:Fallback>
            </mc:AlternateContent>
          </a:graphicData>
        </a:graphic>
      </p:graphicFrame>
    </p:spTree>
    <p:extLst>
      <p:ext uri="{BB962C8B-B14F-4D97-AF65-F5344CB8AC3E}">
        <p14:creationId xmlns:p14="http://schemas.microsoft.com/office/powerpoint/2010/main" val="197458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438341" y="427482"/>
          <a:ext cx="11035310" cy="5360289"/>
        </p:xfrm>
        <a:graphic>
          <a:graphicData uri="http://schemas.openxmlformats.org/drawingml/2006/table">
            <a:tbl>
              <a:tblPr firstRow="1" bandRow="1">
                <a:tableStyleId>{5940675A-B579-460E-94D1-54222C63F5DA}</a:tableStyleId>
              </a:tblPr>
              <a:tblGrid>
                <a:gridCol w="5122510"/>
                <a:gridCol w="1571470"/>
                <a:gridCol w="1263015"/>
                <a:gridCol w="1775773"/>
                <a:gridCol w="1302542"/>
              </a:tblGrid>
              <a:tr h="624078">
                <a:tc>
                  <a:txBody>
                    <a:bodyPr/>
                    <a:lstStyle/>
                    <a:p>
                      <a:pPr algn="ctr"/>
                      <a:r>
                        <a:rPr lang="en-US" sz="1200" b="1" dirty="0" smtClean="0">
                          <a:latin typeface="Arial" pitchFamily="34" charset="0"/>
                          <a:cs typeface="Arial" pitchFamily="34" charset="0"/>
                        </a:rPr>
                        <a:t>AMWG Change Request</a:t>
                      </a:r>
                      <a:endParaRPr lang="en-US" sz="1200" b="1" dirty="0">
                        <a:latin typeface="Arial" pitchFamily="34" charset="0"/>
                        <a:cs typeface="Arial" pitchFamily="34" charset="0"/>
                      </a:endParaRPr>
                    </a:p>
                  </a:txBody>
                  <a:tcPr marL="115900" marR="115900" marT="44577" marB="4457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pitchFamily="34" charset="0"/>
                          <a:cs typeface="Arial" pitchFamily="34" charset="0"/>
                        </a:rPr>
                        <a:t>AMWG CR Document</a:t>
                      </a:r>
                    </a:p>
                    <a:p>
                      <a:pPr algn="ct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Status</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Categorization and Estimated Delivery Date</a:t>
                      </a:r>
                      <a:endParaRPr lang="en-US" sz="1200" b="1" dirty="0">
                        <a:latin typeface="Arial" pitchFamily="34" charset="0"/>
                        <a:cs typeface="Arial" pitchFamily="34" charset="0"/>
                      </a:endParaRPr>
                    </a:p>
                  </a:txBody>
                  <a:tcPr marL="115900" marR="115900" marT="44577" marB="44577" anchor="ctr"/>
                </a:tc>
                <a:tc>
                  <a:txBody>
                    <a:bodyPr/>
                    <a:lstStyle/>
                    <a:p>
                      <a:pPr algn="ctr"/>
                      <a:r>
                        <a:rPr lang="en-US" sz="1200" b="1" dirty="0" smtClean="0">
                          <a:latin typeface="Arial" pitchFamily="34" charset="0"/>
                          <a:cs typeface="Arial" pitchFamily="34" charset="0"/>
                        </a:rPr>
                        <a:t>Estimated Cost</a:t>
                      </a:r>
                      <a:endParaRPr lang="en-US" sz="1200" b="1" dirty="0">
                        <a:latin typeface="Arial" pitchFamily="34" charset="0"/>
                        <a:cs typeface="Arial" pitchFamily="34" charset="0"/>
                      </a:endParaRPr>
                    </a:p>
                  </a:txBody>
                  <a:tcPr marL="115900" marR="115900" marT="44577" marB="44577" anchor="ctr"/>
                </a:tc>
              </a:tr>
              <a:tr h="742950">
                <a:tc>
                  <a:txBody>
                    <a:bodyPr/>
                    <a:lstStyle/>
                    <a:p>
                      <a:pPr marL="0" marR="0">
                        <a:lnSpc>
                          <a:spcPct val="115000"/>
                        </a:lnSpc>
                        <a:spcBef>
                          <a:spcPts val="0"/>
                        </a:spcBef>
                        <a:spcAft>
                          <a:spcPts val="0"/>
                        </a:spcAft>
                      </a:pPr>
                      <a:r>
                        <a:rPr lang="en-US" sz="1200" dirty="0">
                          <a:effectLst/>
                          <a:latin typeface="Arial"/>
                          <a:ea typeface="Arial"/>
                          <a:cs typeface="Arial"/>
                        </a:rPr>
                        <a:t>AMWG CR </a:t>
                      </a:r>
                      <a:r>
                        <a:rPr lang="en-US" sz="1200" dirty="0" smtClean="0">
                          <a:effectLst/>
                          <a:latin typeface="Arial"/>
                          <a:ea typeface="Arial"/>
                          <a:cs typeface="Arial"/>
                        </a:rPr>
                        <a:t>2015 041 – Allow Enrollment for New</a:t>
                      </a:r>
                      <a:r>
                        <a:rPr lang="en-US" sz="1200" baseline="0" dirty="0" smtClean="0">
                          <a:effectLst/>
                          <a:latin typeface="Arial"/>
                          <a:ea typeface="Arial"/>
                          <a:cs typeface="Arial"/>
                        </a:rPr>
                        <a:t> Customer 12 Month History for Third Parties</a:t>
                      </a: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RMS Remanded back</a:t>
                      </a:r>
                      <a:r>
                        <a:rPr lang="en-US" sz="1100" b="0" baseline="0" dirty="0" smtClean="0">
                          <a:solidFill>
                            <a:schemeClr val="accent1"/>
                          </a:solidFill>
                        </a:rPr>
                        <a:t> to AMWG for Further Discussion</a:t>
                      </a:r>
                      <a:endParaRPr lang="en-US" sz="1100" b="0" dirty="0" smtClean="0">
                        <a:solidFill>
                          <a:schemeClr val="accent1"/>
                        </a:solidFill>
                      </a:endParaRPr>
                    </a:p>
                  </a:txBody>
                  <a:tcPr marL="115900" marR="115900" marT="44577" marB="44577" anchor="ctr"/>
                </a:tc>
                <a:tc>
                  <a:txBody>
                    <a:bodyPr/>
                    <a:lstStyle/>
                    <a:p>
                      <a:r>
                        <a:rPr lang="en-US" sz="1200" dirty="0" smtClean="0"/>
                        <a:t>AMWG</a:t>
                      </a:r>
                      <a:r>
                        <a:rPr lang="en-US" sz="1200" baseline="0" dirty="0" smtClean="0"/>
                        <a:t> Delayed</a:t>
                      </a:r>
                      <a:endParaRPr lang="en-US" sz="1200" dirty="0" smtClean="0"/>
                    </a:p>
                  </a:txBody>
                  <a:tcPr marL="115900" marR="115900" marT="44577" marB="44577" anchor="ctr"/>
                </a:tc>
                <a:tc>
                  <a:txBody>
                    <a:bodyPr/>
                    <a:lstStyle/>
                    <a:p>
                      <a:r>
                        <a:rPr lang="en-US" sz="1200" dirty="0" smtClean="0">
                          <a:latin typeface="Arial" pitchFamily="34" charset="0"/>
                          <a:cs typeface="Arial" pitchFamily="34" charset="0"/>
                        </a:rPr>
                        <a:t>Medium (40-60)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r>
                        <a:rPr lang="en-US" sz="1200" dirty="0" smtClean="0">
                          <a:effectLst/>
                          <a:latin typeface="+mn-lt"/>
                          <a:ea typeface="Arial"/>
                          <a:cs typeface="Times New Roman"/>
                        </a:rPr>
                        <a:t>AMWG CR 2015 042 – Automate Machine to Machine Consumption of Third Party</a:t>
                      </a:r>
                      <a:r>
                        <a:rPr lang="en-US" sz="1200" baseline="0" dirty="0" smtClean="0">
                          <a:effectLst/>
                          <a:latin typeface="+mn-lt"/>
                          <a:ea typeface="Arial"/>
                          <a:cs typeface="Times New Roman"/>
                        </a:rPr>
                        <a:t> Agreement Information</a:t>
                      </a: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accent1"/>
                          </a:solidFill>
                        </a:rPr>
                        <a:t>RMS Approved 8/4/15</a:t>
                      </a:r>
                    </a:p>
                  </a:txBody>
                  <a:tcPr marL="115900" marR="115900" marT="44577" marB="44577" anchor="ctr"/>
                </a:tc>
                <a:tc>
                  <a:txBody>
                    <a:bodyPr/>
                    <a:lstStyle/>
                    <a:p>
                      <a:r>
                        <a:rPr lang="en-US" sz="1200" dirty="0" smtClean="0"/>
                        <a:t>2 Important Awaiting Packaging </a:t>
                      </a:r>
                      <a:endParaRPr lang="en-US" sz="1200" dirty="0"/>
                    </a:p>
                  </a:txBody>
                  <a:tcPr marL="115900" marR="115900" marT="44577" marB="44577" anchor="ctr"/>
                </a:tc>
                <a:tc>
                  <a:txBody>
                    <a:bodyPr/>
                    <a:lstStyle/>
                    <a:p>
                      <a:r>
                        <a:rPr lang="en-US" sz="1200" dirty="0" smtClean="0">
                          <a:latin typeface="Arial" pitchFamily="34" charset="0"/>
                          <a:cs typeface="Arial" pitchFamily="34" charset="0"/>
                        </a:rPr>
                        <a:t>Med / High (80)</a:t>
                      </a:r>
                      <a:endParaRPr lang="en-US" sz="1200" dirty="0">
                        <a:latin typeface="Arial" pitchFamily="34" charset="0"/>
                        <a:cs typeface="Arial" pitchFamily="34" charset="0"/>
                      </a:endParaRPr>
                    </a:p>
                  </a:txBody>
                  <a:tcPr marL="115900" marR="115900" marT="44577" marB="44577" anchor="ctr"/>
                </a:tc>
              </a:tr>
              <a:tr h="445770">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5900" marR="115900" marT="44577" marB="44577" anchor="ctr"/>
                </a:tc>
                <a:tc>
                  <a:txBody>
                    <a:bodyPr/>
                    <a:lstStyle/>
                    <a:p>
                      <a:endParaRPr lang="en-US" sz="1200" dirty="0">
                        <a:solidFill>
                          <a:srgbClr val="FF0000"/>
                        </a:solidFill>
                      </a:endParaRPr>
                    </a:p>
                  </a:txBody>
                  <a:tcPr marL="115900" marR="115900" marT="44577" marB="44577" anchor="ctr"/>
                </a:tc>
                <a:tc>
                  <a:txBody>
                    <a:bodyPr/>
                    <a:lstStyle/>
                    <a:p>
                      <a:endParaRPr lang="en-US" sz="1200" dirty="0">
                        <a:latin typeface="Arial" pitchFamily="34" charset="0"/>
                        <a:cs typeface="Arial" pitchFamily="34" charset="0"/>
                      </a:endParaRPr>
                    </a:p>
                  </a:txBody>
                  <a:tcPr marL="115900" marR="115900" marT="44577" marB="44577" anchor="ctr"/>
                </a:tc>
              </a:tr>
              <a:tr h="361569">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rgbClr val="FF0000"/>
                        </a:solidFill>
                      </a:endParaRPr>
                    </a:p>
                  </a:txBody>
                  <a:tcPr marL="115900" marR="115900" marT="44577" marB="44577" anchor="ctr"/>
                </a:tc>
                <a:tc>
                  <a:txBody>
                    <a:bodyPr/>
                    <a:lstStyle/>
                    <a:p>
                      <a:endParaRPr lang="en-US" sz="1200" dirty="0">
                        <a:solidFill>
                          <a:srgbClr val="FF0000"/>
                        </a:solidFill>
                      </a:endParaRPr>
                    </a:p>
                  </a:txBody>
                  <a:tcPr marL="115900" marR="115900" marT="44577" marB="44577" anchor="ctr"/>
                </a:tc>
                <a:tc>
                  <a:txBody>
                    <a:bodyPr/>
                    <a:lstStyle/>
                    <a:p>
                      <a:endParaRPr lang="en-US" sz="1200" dirty="0">
                        <a:latin typeface="Arial" pitchFamily="34" charset="0"/>
                        <a:cs typeface="Arial" pitchFamily="34" charset="0"/>
                      </a:endParaRPr>
                    </a:p>
                  </a:txBody>
                  <a:tcPr marL="115900" marR="115900" marT="44577" marB="44577" anchor="ctr"/>
                </a:tc>
              </a:tr>
              <a:tr h="36156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5900" marR="115900" marT="44577" marB="44577" anchor="ctr"/>
                </a:tc>
                <a:tc>
                  <a:txBody>
                    <a:bodyPr/>
                    <a:lstStyle/>
                    <a:p>
                      <a:endParaRPr lang="en-US" sz="1200" dirty="0"/>
                    </a:p>
                  </a:txBody>
                  <a:tcPr marL="115900" marR="115900" marT="44577" marB="44577" anchor="ctr"/>
                </a:tc>
                <a:tc>
                  <a:txBody>
                    <a:bodyPr/>
                    <a:lstStyle/>
                    <a:p>
                      <a:endParaRPr lang="en-US" sz="1200" dirty="0">
                        <a:latin typeface="Arial" pitchFamily="34" charset="0"/>
                        <a:cs typeface="Arial" pitchFamily="34" charset="0"/>
                      </a:endParaRPr>
                    </a:p>
                  </a:txBody>
                  <a:tcPr marL="115900" marR="115900" marT="44577" marB="44577" anchor="ctr"/>
                </a:tc>
              </a:tr>
              <a:tr h="361569">
                <a:tc>
                  <a:txBody>
                    <a:bodyPr/>
                    <a:lstStyle/>
                    <a:p>
                      <a:endParaRPr lang="en-US" sz="1800"/>
                    </a:p>
                  </a:txBody>
                  <a:tcPr marL="115900" marR="115900" marT="44577" marB="44577" anchor="ctr"/>
                </a:tc>
                <a:tc>
                  <a:txBody>
                    <a:bodyPr/>
                    <a:lstStyle/>
                    <a:p>
                      <a:endParaRPr lang="en-US" sz="1800" dirty="0"/>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5900" marR="115900" marT="44577" marB="44577" anchor="ctr"/>
                </a:tc>
                <a:tc>
                  <a:txBody>
                    <a:bodyPr/>
                    <a:lstStyle/>
                    <a:p>
                      <a:endParaRPr lang="en-US" sz="1200" dirty="0">
                        <a:latin typeface="Arial" pitchFamily="34" charset="0"/>
                        <a:cs typeface="Arial" pitchFamily="34" charset="0"/>
                      </a:endParaRPr>
                    </a:p>
                  </a:txBody>
                  <a:tcPr marL="115900" marR="115900" marT="44577" marB="44577" anchor="ctr"/>
                </a:tc>
              </a:tr>
              <a:tr h="361569">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5900" marR="115900" marT="44577" marB="44577" anchor="ctr"/>
                </a:tc>
              </a:tr>
              <a:tr h="361569">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1200" dirty="0" smtClean="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5900" marR="115900" marT="44577" marB="44577" anchor="ctr"/>
                </a:tc>
              </a:tr>
              <a:tr h="361569">
                <a:tc>
                  <a:txBody>
                    <a:bodyPr/>
                    <a:lstStyle/>
                    <a:p>
                      <a:pPr marL="0" marR="0">
                        <a:lnSpc>
                          <a:spcPct val="115000"/>
                        </a:lnSpc>
                        <a:spcBef>
                          <a:spcPts val="0"/>
                        </a:spcBef>
                        <a:spcAft>
                          <a:spcPts val="0"/>
                        </a:spcAft>
                      </a:pPr>
                      <a:endParaRPr lang="en-US" sz="1200" dirty="0">
                        <a:effectLst/>
                        <a:latin typeface="Arial"/>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5900" marR="115900" marT="44577" marB="44577" anchor="ctr"/>
                </a:tc>
                <a:tc>
                  <a:txBody>
                    <a:bodyPr/>
                    <a:lstStyle/>
                    <a:p>
                      <a:endParaRPr lang="en-US" sz="1200" dirty="0"/>
                    </a:p>
                  </a:txBody>
                  <a:tcPr marL="115900" marR="115900" marT="44577" marB="44577" anchor="ctr"/>
                </a:tc>
                <a:tc>
                  <a:txBody>
                    <a:bodyPr/>
                    <a:lstStyle/>
                    <a:p>
                      <a:endParaRPr lang="en-US" sz="1200" dirty="0">
                        <a:latin typeface="Arial" pitchFamily="34" charset="0"/>
                        <a:cs typeface="Arial" pitchFamily="34" charset="0"/>
                      </a:endParaRPr>
                    </a:p>
                  </a:txBody>
                  <a:tcPr marL="115900" marR="115900" marT="44577" marB="44577" anchor="ctr"/>
                </a:tc>
              </a:tr>
              <a:tr h="361569">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txBody>
                  <a:tcPr marL="115900" marR="115900" marT="44577" marB="44577" anchor="ctr"/>
                </a:tc>
                <a:tc>
                  <a:txBody>
                    <a:bodyPr/>
                    <a:lstStyle/>
                    <a:p>
                      <a:endParaRPr lang="en-US" sz="1200" dirty="0">
                        <a:latin typeface="Arial" pitchFamily="34" charset="0"/>
                        <a:cs typeface="Arial" pitchFamily="34" charset="0"/>
                      </a:endParaRPr>
                    </a:p>
                  </a:txBody>
                  <a:tcPr marL="115900" marR="115900" marT="44577" marB="44577" anchor="ctr"/>
                </a:tc>
              </a:tr>
              <a:tr h="361569">
                <a:tc>
                  <a:txBody>
                    <a:bodyPr/>
                    <a:lstStyle/>
                    <a:p>
                      <a:pPr marL="0" marR="0">
                        <a:lnSpc>
                          <a:spcPct val="115000"/>
                        </a:lnSpc>
                        <a:spcBef>
                          <a:spcPts val="0"/>
                        </a:spcBef>
                        <a:spcAft>
                          <a:spcPts val="0"/>
                        </a:spcAft>
                      </a:pPr>
                      <a:endParaRPr lang="en-US" sz="1200" dirty="0">
                        <a:effectLst/>
                        <a:latin typeface="+mn-lt"/>
                        <a:ea typeface="Arial"/>
                        <a:cs typeface="Times New Roman"/>
                      </a:endParaRPr>
                    </a:p>
                  </a:txBody>
                  <a:tcPr marL="86925" marR="86925"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accent1"/>
                        </a:solidFill>
                      </a:endParaRPr>
                    </a:p>
                  </a:txBody>
                  <a:tcPr marL="115900" marR="115900" marT="44577" marB="4457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dirty="0" smtClean="0">
                        <a:solidFill>
                          <a:schemeClr val="accent1"/>
                        </a:solidFill>
                      </a:endParaRPr>
                    </a:p>
                  </a:txBody>
                  <a:tcPr marL="115900" marR="115900" marT="44577" marB="44577" anchor="ctr"/>
                </a:tc>
                <a:tc>
                  <a:txBody>
                    <a:bodyPr/>
                    <a:lstStyle/>
                    <a:p>
                      <a:endParaRPr lang="en-US" sz="1200" dirty="0"/>
                    </a:p>
                  </a:txBody>
                  <a:tcPr marL="115900" marR="115900" marT="44577" marB="44577" anchor="ctr"/>
                </a:tc>
                <a:tc>
                  <a:txBody>
                    <a:bodyPr/>
                    <a:lstStyle/>
                    <a:p>
                      <a:endParaRPr lang="en-US" sz="1200" dirty="0">
                        <a:latin typeface="Arial" pitchFamily="34" charset="0"/>
                        <a:cs typeface="Arial" pitchFamily="34" charset="0"/>
                      </a:endParaRPr>
                    </a:p>
                  </a:txBody>
                  <a:tcPr marL="115900" marR="115900" marT="44577" marB="44577" anchor="ctr"/>
                </a:tc>
              </a:tr>
            </a:tbl>
          </a:graphicData>
        </a:graphic>
      </p:graphicFrame>
      <p:sp>
        <p:nvSpPr>
          <p:cNvPr id="6" name="Title 11"/>
          <p:cNvSpPr txBox="1">
            <a:spLocks/>
          </p:cNvSpPr>
          <p:nvPr/>
        </p:nvSpPr>
        <p:spPr>
          <a:xfrm>
            <a:off x="341759" y="11430"/>
            <a:ext cx="11107102" cy="1114425"/>
          </a:xfrm>
          <a:prstGeom prst="rect">
            <a:avLst/>
          </a:prstGeom>
        </p:spPr>
        <p:txBody>
          <a:bodyPr>
            <a:normAutofit/>
          </a:bodyPr>
          <a:lstStyle>
            <a:lvl1pPr algn="ctr" defTabSz="914400" rtl="0" eaLnBrk="1" latinLnBrk="0" hangingPunct="1">
              <a:spcBef>
                <a:spcPct val="0"/>
              </a:spcBef>
              <a:buNone/>
              <a:defRPr sz="3200" kern="1200">
                <a:solidFill>
                  <a:srgbClr val="C00000"/>
                </a:solidFill>
                <a:latin typeface="Arial Black" panose="020B0A04020102020204" pitchFamily="34" charset="0"/>
                <a:ea typeface="+mj-ea"/>
                <a:cs typeface="+mj-cs"/>
              </a:defRPr>
            </a:lvl1pPr>
          </a:lstStyle>
          <a:p>
            <a:r>
              <a:rPr lang="en-US" sz="1950" dirty="0">
                <a:latin typeface="+mj-lt"/>
              </a:rPr>
              <a:t>AMWG  Change Requests (Cont.)</a:t>
            </a:r>
          </a:p>
        </p:txBody>
      </p:sp>
      <p:graphicFrame>
        <p:nvGraphicFramePr>
          <p:cNvPr id="14" name="Object 13"/>
          <p:cNvGraphicFramePr>
            <a:graphicFrameLocks noChangeAspect="1"/>
          </p:cNvGraphicFramePr>
          <p:nvPr>
            <p:extLst/>
          </p:nvPr>
        </p:nvGraphicFramePr>
        <p:xfrm>
          <a:off x="5795010" y="1868807"/>
          <a:ext cx="891540" cy="363736"/>
        </p:xfrm>
        <a:graphic>
          <a:graphicData uri="http://schemas.openxmlformats.org/presentationml/2006/ole">
            <mc:AlternateContent xmlns:mc="http://schemas.openxmlformats.org/markup-compatibility/2006">
              <mc:Choice xmlns:v="urn:schemas-microsoft-com:vml" Requires="v">
                <p:oleObj spid="_x0000_s5126" name="Document" showAsIcon="1" r:id="rId4" imgW="914400" imgH="792360" progId="Word.Document.8">
                  <p:embed/>
                </p:oleObj>
              </mc:Choice>
              <mc:Fallback>
                <p:oleObj name="Document" showAsIcon="1" r:id="rId4" imgW="914400" imgH="792360" progId="Word.Document.8">
                  <p:embed/>
                  <p:pic>
                    <p:nvPicPr>
                      <p:cNvPr id="0" name=""/>
                      <p:cNvPicPr/>
                      <p:nvPr/>
                    </p:nvPicPr>
                    <p:blipFill>
                      <a:blip r:embed="rId5"/>
                      <a:stretch>
                        <a:fillRect/>
                      </a:stretch>
                    </p:blipFill>
                    <p:spPr>
                      <a:xfrm>
                        <a:off x="5795010" y="1868807"/>
                        <a:ext cx="891540" cy="363736"/>
                      </a:xfrm>
                      <a:prstGeom prst="rect">
                        <a:avLst/>
                      </a:prstGeom>
                    </p:spPr>
                  </p:pic>
                </p:oleObj>
              </mc:Fallback>
            </mc:AlternateContent>
          </a:graphicData>
        </a:graphic>
      </p:graphicFrame>
      <p:graphicFrame>
        <p:nvGraphicFramePr>
          <p:cNvPr id="2" name="Object 1"/>
          <p:cNvGraphicFramePr>
            <a:graphicFrameLocks noChangeAspect="1"/>
          </p:cNvGraphicFramePr>
          <p:nvPr>
            <p:extLst/>
          </p:nvPr>
        </p:nvGraphicFramePr>
        <p:xfrm>
          <a:off x="5795010" y="1153717"/>
          <a:ext cx="891540" cy="386953"/>
        </p:xfrm>
        <a:graphic>
          <a:graphicData uri="http://schemas.openxmlformats.org/presentationml/2006/ole">
            <mc:AlternateContent xmlns:mc="http://schemas.openxmlformats.org/markup-compatibility/2006">
              <mc:Choice xmlns:v="urn:schemas-microsoft-com:vml" Requires="v">
                <p:oleObj spid="_x0000_s5127" name="Document" showAsIcon="1" r:id="rId7" imgW="914400" imgH="792360" progId="Word.Document.8">
                  <p:embed/>
                </p:oleObj>
              </mc:Choice>
              <mc:Fallback>
                <p:oleObj name="Document" showAsIcon="1" r:id="rId7" imgW="914400" imgH="792360" progId="Word.Document.8">
                  <p:embed/>
                  <p:pic>
                    <p:nvPicPr>
                      <p:cNvPr id="0" name=""/>
                      <p:cNvPicPr/>
                      <p:nvPr/>
                    </p:nvPicPr>
                    <p:blipFill>
                      <a:blip r:embed="rId8"/>
                      <a:stretch>
                        <a:fillRect/>
                      </a:stretch>
                    </p:blipFill>
                    <p:spPr>
                      <a:xfrm>
                        <a:off x="5795010" y="1153717"/>
                        <a:ext cx="891540" cy="386953"/>
                      </a:xfrm>
                      <a:prstGeom prst="rect">
                        <a:avLst/>
                      </a:prstGeom>
                    </p:spPr>
                  </p:pic>
                </p:oleObj>
              </mc:Fallback>
            </mc:AlternateContent>
          </a:graphicData>
        </a:graphic>
      </p:graphicFrame>
    </p:spTree>
    <p:extLst>
      <p:ext uri="{BB962C8B-B14F-4D97-AF65-F5344CB8AC3E}">
        <p14:creationId xmlns:p14="http://schemas.microsoft.com/office/powerpoint/2010/main" val="814282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2730" dirty="0">
                <a:solidFill>
                  <a:srgbClr val="FF0000"/>
                </a:solidFill>
              </a:rPr>
              <a:t>Rough Order Of Magnitude (ROM) Estimate of Effort Classification</a:t>
            </a:r>
          </a:p>
        </p:txBody>
      </p:sp>
      <p:sp>
        <p:nvSpPr>
          <p:cNvPr id="56323" name="TextBox 1"/>
          <p:cNvSpPr txBox="1">
            <a:spLocks noChangeArrowheads="1"/>
          </p:cNvSpPr>
          <p:nvPr/>
        </p:nvSpPr>
        <p:spPr bwMode="auto">
          <a:xfrm>
            <a:off x="586106" y="5062455"/>
            <a:ext cx="951542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i="1">
                <a:solidFill>
                  <a:schemeClr val="tx1"/>
                </a:solidFill>
                <a:latin typeface="Arial" pitchFamily="34" charset="0"/>
                <a:cs typeface="Arial" pitchFamily="34" charset="0"/>
              </a:defRPr>
            </a:lvl1pPr>
            <a:lvl2pPr marL="742950" indent="-285750">
              <a:defRPr i="1">
                <a:solidFill>
                  <a:schemeClr val="tx1"/>
                </a:solidFill>
                <a:latin typeface="Arial" pitchFamily="34" charset="0"/>
                <a:cs typeface="Arial" pitchFamily="34" charset="0"/>
              </a:defRPr>
            </a:lvl2pPr>
            <a:lvl3pPr marL="1143000" indent="-228600">
              <a:defRPr i="1">
                <a:solidFill>
                  <a:schemeClr val="tx1"/>
                </a:solidFill>
                <a:latin typeface="Arial" pitchFamily="34" charset="0"/>
                <a:cs typeface="Arial" pitchFamily="34" charset="0"/>
              </a:defRPr>
            </a:lvl3pPr>
            <a:lvl4pPr marL="1600200" indent="-228600">
              <a:defRPr i="1">
                <a:solidFill>
                  <a:schemeClr val="tx1"/>
                </a:solidFill>
                <a:latin typeface="Arial" pitchFamily="34" charset="0"/>
                <a:cs typeface="Arial" pitchFamily="34" charset="0"/>
              </a:defRPr>
            </a:lvl4pPr>
            <a:lvl5pPr marL="2057400" indent="-228600">
              <a:defRPr i="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i="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i="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i="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i="1">
                <a:solidFill>
                  <a:schemeClr val="tx1"/>
                </a:solidFill>
                <a:latin typeface="Arial" pitchFamily="34" charset="0"/>
                <a:cs typeface="Arial" pitchFamily="34" charset="0"/>
              </a:defRPr>
            </a:lvl9pPr>
          </a:lstStyle>
          <a:p>
            <a:pPr marL="278606" indent="-278606">
              <a:buFont typeface="Arial" panose="020B0604020202020204" pitchFamily="34" charset="0"/>
              <a:buChar char="•"/>
            </a:pPr>
            <a:r>
              <a:rPr lang="en-US" altLang="en-US" i="0" dirty="0">
                <a:solidFill>
                  <a:schemeClr val="accent1"/>
                </a:solidFill>
                <a:ea typeface="MS PGothic" pitchFamily="34" charset="-128"/>
              </a:rPr>
              <a:t>These are rough order of magnitudes and do not include project ramp-up and testing effort (SIT &amp; UAT) and only assumes unit testing. </a:t>
            </a:r>
          </a:p>
          <a:p>
            <a:pPr marL="278606" indent="-278606">
              <a:buFont typeface="Arial" panose="020B0604020202020204" pitchFamily="34" charset="0"/>
              <a:buChar char="•"/>
            </a:pPr>
            <a:r>
              <a:rPr lang="en-US" altLang="en-US" i="0" dirty="0">
                <a:solidFill>
                  <a:schemeClr val="accent1"/>
                </a:solidFill>
                <a:ea typeface="MS PGothic" pitchFamily="34" charset="-128"/>
              </a:rPr>
              <a:t>Actual estimates could vary significantly depending on requirements.</a:t>
            </a:r>
          </a:p>
          <a:p>
            <a:pPr marL="278606" indent="-278606">
              <a:buFont typeface="Arial" panose="020B0604020202020204" pitchFamily="34" charset="0"/>
              <a:buChar char="•"/>
            </a:pPr>
            <a:r>
              <a:rPr lang="en-US" altLang="en-US" i="0" dirty="0">
                <a:solidFill>
                  <a:schemeClr val="accent1"/>
                </a:solidFill>
                <a:ea typeface="MS PGothic" pitchFamily="34" charset="-128"/>
              </a:rPr>
              <a:t>Ramp-up and testing would be 20 to 40% of the overall effort </a:t>
            </a:r>
          </a:p>
          <a:p>
            <a:pPr marL="278606" indent="-278606">
              <a:buFont typeface="Arial" panose="020B0604020202020204" pitchFamily="34" charset="0"/>
              <a:buChar char="•"/>
            </a:pPr>
            <a:r>
              <a:rPr lang="en-US" altLang="en-US" i="0" dirty="0">
                <a:solidFill>
                  <a:schemeClr val="accent1"/>
                </a:solidFill>
                <a:ea typeface="MS PGothic" pitchFamily="34" charset="-128"/>
              </a:rPr>
              <a:t>Overall project cost will vary based on efficiency gains from packaging like functionality </a:t>
            </a:r>
          </a:p>
        </p:txBody>
      </p:sp>
      <p:graphicFrame>
        <p:nvGraphicFramePr>
          <p:cNvPr id="142393" name="Group 57"/>
          <p:cNvGraphicFramePr>
            <a:graphicFrameLocks noGrp="1"/>
          </p:cNvGraphicFramePr>
          <p:nvPr/>
        </p:nvGraphicFramePr>
        <p:xfrm>
          <a:off x="2750465" y="1789868"/>
          <a:ext cx="5822871" cy="2985731"/>
        </p:xfrm>
        <a:graphic>
          <a:graphicData uri="http://schemas.openxmlformats.org/drawingml/2006/table">
            <a:tbl>
              <a:tblPr/>
              <a:tblGrid>
                <a:gridCol w="2911435"/>
                <a:gridCol w="2911436"/>
              </a:tblGrid>
              <a:tr h="424101">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Change Type</a:t>
                      </a:r>
                    </a:p>
                  </a:txBody>
                  <a:tcPr marL="89154" marR="89154" marT="44577" marB="4457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2000" b="1" i="0" u="none" strike="noStrike" cap="none" normalizeH="0" baseline="0" smtClean="0">
                          <a:ln>
                            <a:noFill/>
                          </a:ln>
                          <a:solidFill>
                            <a:schemeClr val="hlink"/>
                          </a:solidFill>
                          <a:effectLst/>
                          <a:latin typeface="Arial" charset="0"/>
                          <a:cs typeface="Arial" charset="0"/>
                        </a:rPr>
                        <a:t>ROM</a:t>
                      </a:r>
                    </a:p>
                  </a:txBody>
                  <a:tcPr marL="89154" marR="89154" marT="44577" marB="4457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41127">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MINOR</a:t>
                      </a:r>
                    </a:p>
                  </a:txBody>
                  <a:tcPr marL="89154" marR="89154" marT="44577" marB="4457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0 – 20 K</a:t>
                      </a:r>
                    </a:p>
                  </a:txBody>
                  <a:tcPr marL="89154" marR="89154" marT="44577" marB="4457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1370">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SMALL</a:t>
                      </a:r>
                    </a:p>
                  </a:txBody>
                  <a:tcPr marL="89154" marR="89154" marT="44577" marB="4457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20 – 40 K</a:t>
                      </a:r>
                    </a:p>
                  </a:txBody>
                  <a:tcPr marL="89154" marR="89154" marT="44577" marB="4457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143">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MEDUIM</a:t>
                      </a:r>
                    </a:p>
                  </a:txBody>
                  <a:tcPr marL="89154" marR="89154" marT="44577" marB="4457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40 – 60 K</a:t>
                      </a:r>
                    </a:p>
                  </a:txBody>
                  <a:tcPr marL="89154" marR="89154" marT="44577" marB="4457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499">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HIGH</a:t>
                      </a:r>
                    </a:p>
                  </a:txBody>
                  <a:tcPr marL="89154" marR="89154" marT="44577" marB="4457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60 – 120 K</a:t>
                      </a:r>
                    </a:p>
                  </a:txBody>
                  <a:tcPr marL="89154" marR="89154" marT="44577" marB="4457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491">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VERY HIGH</a:t>
                      </a:r>
                    </a:p>
                  </a:txBody>
                  <a:tcPr marL="89154" marR="89154" marT="44577" marB="44577"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Font typeface="Wingdings" pitchFamily="2" charset="2"/>
                        <a:defRPr sz="1400">
                          <a:solidFill>
                            <a:schemeClr val="tx1"/>
                          </a:solidFill>
                          <a:latin typeface="Arial" charset="0"/>
                          <a:cs typeface="Arial" charset="0"/>
                        </a:defRPr>
                      </a:lvl1pPr>
                      <a:lvl2pPr marL="346075">
                        <a:spcBef>
                          <a:spcPct val="20000"/>
                        </a:spcBef>
                        <a:buClr>
                          <a:schemeClr val="tx1"/>
                        </a:buClr>
                        <a:buFont typeface="Arial" charset="0"/>
                        <a:defRPr sz="1400">
                          <a:solidFill>
                            <a:schemeClr val="tx1"/>
                          </a:solidFill>
                          <a:latin typeface="Arial" charset="0"/>
                          <a:cs typeface="Arial" charset="0"/>
                        </a:defRPr>
                      </a:lvl2pPr>
                      <a:lvl3pPr marL="682625">
                        <a:spcBef>
                          <a:spcPct val="20000"/>
                        </a:spcBef>
                        <a:buClr>
                          <a:schemeClr val="tx1"/>
                        </a:buClr>
                        <a:defRPr sz="1400">
                          <a:solidFill>
                            <a:schemeClr val="tx1"/>
                          </a:solidFill>
                          <a:latin typeface="Arial" charset="0"/>
                          <a:cs typeface="Arial" charset="0"/>
                        </a:defRPr>
                      </a:lvl3pPr>
                      <a:lvl4pPr marL="1030288">
                        <a:spcBef>
                          <a:spcPct val="20000"/>
                        </a:spcBef>
                        <a:buClr>
                          <a:schemeClr val="bg1"/>
                        </a:buClr>
                        <a:defRPr sz="1400">
                          <a:solidFill>
                            <a:schemeClr val="bg1"/>
                          </a:solidFill>
                          <a:latin typeface="Arial" charset="0"/>
                          <a:cs typeface="Arial" charset="0"/>
                        </a:defRPr>
                      </a:lvl4pPr>
                      <a:lvl5pPr marL="1376363">
                        <a:spcBef>
                          <a:spcPct val="20000"/>
                        </a:spcBef>
                        <a:buClr>
                          <a:schemeClr val="bg1"/>
                        </a:buClr>
                        <a:defRPr sz="1400">
                          <a:solidFill>
                            <a:schemeClr val="bg1"/>
                          </a:solidFill>
                          <a:latin typeface="Arial" charset="0"/>
                          <a:cs typeface="Arial" charset="0"/>
                        </a:defRPr>
                      </a:lvl5pPr>
                      <a:lvl6pPr marL="1833563" eaLnBrk="0" fontAlgn="base" hangingPunct="0">
                        <a:spcBef>
                          <a:spcPct val="20000"/>
                        </a:spcBef>
                        <a:spcAft>
                          <a:spcPct val="0"/>
                        </a:spcAft>
                        <a:buClr>
                          <a:schemeClr val="bg1"/>
                        </a:buClr>
                        <a:defRPr sz="1400">
                          <a:solidFill>
                            <a:schemeClr val="bg1"/>
                          </a:solidFill>
                          <a:latin typeface="Arial" charset="0"/>
                          <a:cs typeface="Arial" charset="0"/>
                        </a:defRPr>
                      </a:lvl6pPr>
                      <a:lvl7pPr marL="2290763" eaLnBrk="0" fontAlgn="base" hangingPunct="0">
                        <a:spcBef>
                          <a:spcPct val="20000"/>
                        </a:spcBef>
                        <a:spcAft>
                          <a:spcPct val="0"/>
                        </a:spcAft>
                        <a:buClr>
                          <a:schemeClr val="bg1"/>
                        </a:buClr>
                        <a:defRPr sz="1400">
                          <a:solidFill>
                            <a:schemeClr val="bg1"/>
                          </a:solidFill>
                          <a:latin typeface="Arial" charset="0"/>
                          <a:cs typeface="Arial" charset="0"/>
                        </a:defRPr>
                      </a:lvl7pPr>
                      <a:lvl8pPr marL="2747963" eaLnBrk="0" fontAlgn="base" hangingPunct="0">
                        <a:spcBef>
                          <a:spcPct val="20000"/>
                        </a:spcBef>
                        <a:spcAft>
                          <a:spcPct val="0"/>
                        </a:spcAft>
                        <a:buClr>
                          <a:schemeClr val="bg1"/>
                        </a:buClr>
                        <a:defRPr sz="1400">
                          <a:solidFill>
                            <a:schemeClr val="bg1"/>
                          </a:solidFill>
                          <a:latin typeface="Arial" charset="0"/>
                          <a:cs typeface="Arial" charset="0"/>
                        </a:defRPr>
                      </a:lvl8pPr>
                      <a:lvl9pPr marL="3205163" eaLnBrk="0" fontAlgn="base" hangingPunct="0">
                        <a:spcBef>
                          <a:spcPct val="20000"/>
                        </a:spcBef>
                        <a:spcAft>
                          <a:spcPct val="0"/>
                        </a:spcAft>
                        <a:buClr>
                          <a:schemeClr val="bg1"/>
                        </a:buClr>
                        <a:defRPr sz="1400">
                          <a:solidFill>
                            <a:schemeClr val="bg1"/>
                          </a:solidFill>
                          <a:latin typeface="Arial" charset="0"/>
                          <a:cs typeface="Arial" charset="0"/>
                        </a:defRPr>
                      </a:lvl9pPr>
                    </a:lstStyle>
                    <a:p>
                      <a:pPr marL="0" marR="0" lvl="0" indent="0" algn="ctr" defTabSz="914400" rtl="0" eaLnBrk="0" fontAlgn="base" latinLnBrk="0" hangingPunct="0">
                        <a:lnSpc>
                          <a:spcPct val="100000"/>
                        </a:lnSpc>
                        <a:spcBef>
                          <a:spcPct val="20000"/>
                        </a:spcBef>
                        <a:spcAft>
                          <a:spcPct val="0"/>
                        </a:spcAft>
                        <a:buClr>
                          <a:schemeClr val="tx1"/>
                        </a:buClr>
                        <a:buSzTx/>
                        <a:buFont typeface="Wingdings" pitchFamily="2" charset="2"/>
                        <a:buNone/>
                        <a:tabLst/>
                      </a:pPr>
                      <a:r>
                        <a:rPr kumimoji="0" lang="en-US" altLang="en-US" sz="1400" b="0" i="0" u="none" strike="noStrike" cap="none" normalizeH="0" baseline="0" smtClean="0">
                          <a:ln>
                            <a:noFill/>
                          </a:ln>
                          <a:solidFill>
                            <a:schemeClr val="tx1"/>
                          </a:solidFill>
                          <a:effectLst/>
                          <a:latin typeface="Arial" charset="0"/>
                          <a:cs typeface="Arial" charset="0"/>
                        </a:rPr>
                        <a:t>Over 120 K</a:t>
                      </a:r>
                    </a:p>
                  </a:txBody>
                  <a:tcPr marL="89154" marR="89154" marT="44577" marB="44577"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32519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0842626" cy="1470025"/>
          </a:xfrm>
        </p:spPr>
        <p:txBody>
          <a:bodyPr>
            <a:noAutofit/>
          </a:bodyPr>
          <a:lstStyle/>
          <a:p>
            <a:pPr algn="ctr"/>
            <a:r>
              <a:rPr lang="en-US" sz="3600" b="1" dirty="0" smtClean="0"/>
              <a:t>Q&amp;A Monthly SMT Reports to AMWG</a:t>
            </a:r>
            <a:br>
              <a:rPr lang="en-US" sz="3600" b="1" dirty="0" smtClean="0"/>
            </a:br>
            <a:r>
              <a:rPr lang="en-US" sz="3600" b="1" dirty="0" smtClean="0"/>
              <a:t>Data Through July 2016</a:t>
            </a:r>
            <a:endParaRPr lang="en-US" sz="3600" dirty="0"/>
          </a:p>
        </p:txBody>
      </p:sp>
    </p:spTree>
    <p:extLst>
      <p:ext uri="{BB962C8B-B14F-4D97-AF65-F5344CB8AC3E}">
        <p14:creationId xmlns:p14="http://schemas.microsoft.com/office/powerpoint/2010/main" val="3734869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4360" y="-228600"/>
            <a:ext cx="10698480" cy="1143000"/>
          </a:xfrm>
        </p:spPr>
        <p:txBody>
          <a:bodyPr>
            <a:normAutofit/>
          </a:bodyPr>
          <a:lstStyle/>
          <a:p>
            <a:pPr algn="ctr"/>
            <a:r>
              <a:rPr lang="en-US" sz="2600" dirty="0" smtClean="0">
                <a:solidFill>
                  <a:srgbClr val="C00000"/>
                </a:solidFill>
              </a:rPr>
              <a:t>SMT Monthly Maintenance Schedule</a:t>
            </a: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3</a:t>
            </a:fld>
            <a:endParaRPr lang="en-US"/>
          </a:p>
        </p:txBody>
      </p:sp>
      <p:sp>
        <p:nvSpPr>
          <p:cNvPr id="6" name="Content Placeholder 12"/>
          <p:cNvSpPr>
            <a:spLocks noGrp="1"/>
          </p:cNvSpPr>
          <p:nvPr>
            <p:ph idx="1"/>
          </p:nvPr>
        </p:nvSpPr>
        <p:spPr>
          <a:xfrm>
            <a:off x="594360" y="1371600"/>
            <a:ext cx="10698480" cy="4876800"/>
          </a:xfrm>
        </p:spPr>
        <p:txBody>
          <a:bodyPr>
            <a:normAutofit/>
          </a:bodyPr>
          <a:lstStyle/>
          <a:p>
            <a:pPr marL="63500" indent="0">
              <a:buNone/>
            </a:pPr>
            <a:endParaRPr lang="en-US" sz="2400" dirty="0" smtClean="0">
              <a:cs typeface="Aharoni" pitchFamily="2" charset="-79"/>
            </a:endParaRPr>
          </a:p>
          <a:p>
            <a:pPr marL="63500" indent="0">
              <a:buNone/>
            </a:pPr>
            <a:r>
              <a:rPr lang="en-US" sz="2400" dirty="0" smtClean="0">
                <a:cs typeface="Aharoni" pitchFamily="2" charset="-79"/>
              </a:rPr>
              <a:t>Monthly maintenance to be conducted the third weekend of every month </a:t>
            </a:r>
          </a:p>
          <a:p>
            <a:pPr marL="63500" indent="0">
              <a:buNone/>
            </a:pPr>
            <a:endParaRPr lang="en-US" sz="2400" dirty="0" smtClean="0">
              <a:cs typeface="Aharoni" pitchFamily="2" charset="-79"/>
            </a:endParaRPr>
          </a:p>
          <a:p>
            <a:pPr marL="63500" indent="0">
              <a:buNone/>
            </a:pPr>
            <a:r>
              <a:rPr lang="en-US" sz="2400" dirty="0" smtClean="0">
                <a:cs typeface="Aharoni" pitchFamily="2" charset="-79"/>
              </a:rPr>
              <a:t>As needed additional maintenance to be conducted the first weekend of every month.</a:t>
            </a:r>
          </a:p>
          <a:p>
            <a:pPr marL="520700" indent="-457200"/>
            <a:endParaRPr lang="en-US" sz="2400" dirty="0">
              <a:cs typeface="Aharoni" pitchFamily="2" charset="-79"/>
            </a:endParaRPr>
          </a:p>
          <a:p>
            <a:pPr marL="63500" indent="0">
              <a:buNone/>
            </a:pPr>
            <a:r>
              <a:rPr lang="en-US" sz="2400" dirty="0" smtClean="0">
                <a:cs typeface="Aharoni" pitchFamily="2" charset="-79"/>
              </a:rPr>
              <a:t>Maintenance weekends will commence activities starting on Saturdays beginning at 12:01 A.M.</a:t>
            </a:r>
          </a:p>
          <a:p>
            <a:pPr marL="63500" indent="0">
              <a:buNone/>
            </a:pPr>
            <a:endParaRPr lang="en-US" sz="2400" dirty="0" smtClean="0">
              <a:cs typeface="Aharoni" pitchFamily="2" charset="-79"/>
            </a:endParaRPr>
          </a:p>
          <a:p>
            <a:pPr marL="520700" indent="-457200"/>
            <a:endParaRPr lang="en-US" sz="2400" dirty="0" smtClean="0">
              <a:cs typeface="Aharoni" pitchFamily="2" charset="-79"/>
            </a:endParaRPr>
          </a:p>
        </p:txBody>
      </p:sp>
    </p:spTree>
    <p:extLst>
      <p:ext uri="{BB962C8B-B14F-4D97-AF65-F5344CB8AC3E}">
        <p14:creationId xmlns:p14="http://schemas.microsoft.com/office/powerpoint/2010/main" val="655919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3400" y="2130425"/>
            <a:ext cx="11049000" cy="1470025"/>
          </a:xfrm>
        </p:spPr>
        <p:txBody>
          <a:bodyPr>
            <a:noAutofit/>
          </a:bodyPr>
          <a:lstStyle/>
          <a:p>
            <a:pPr algn="ctr"/>
            <a:r>
              <a:rPr lang="en-US" sz="3600" b="1" dirty="0" smtClean="0"/>
              <a:t>Update on SMT Upcoming Events</a:t>
            </a:r>
            <a:br>
              <a:rPr lang="en-US" sz="3600" b="1" dirty="0" smtClean="0"/>
            </a:br>
            <a:r>
              <a:rPr lang="en-US" sz="3200" b="1" dirty="0" smtClean="0"/>
              <a:t>Maintenance, Releases and Disaster Recovery Exercise</a:t>
            </a:r>
            <a:endParaRPr lang="en-US" sz="3200" dirty="0"/>
          </a:p>
        </p:txBody>
      </p:sp>
    </p:spTree>
    <p:extLst>
      <p:ext uri="{BB962C8B-B14F-4D97-AF65-F5344CB8AC3E}">
        <p14:creationId xmlns:p14="http://schemas.microsoft.com/office/powerpoint/2010/main" val="33371644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a:bodyPr>
          <a:lstStyle/>
          <a:p>
            <a:pPr algn="ctr"/>
            <a:r>
              <a:rPr lang="en-US" sz="2600" dirty="0" smtClean="0">
                <a:solidFill>
                  <a:srgbClr val="C00000"/>
                </a:solidFill>
              </a:rPr>
              <a:t>SMT Planned Events 2016</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5</a:t>
            </a:fld>
            <a:endParaRPr lang="en-US"/>
          </a:p>
        </p:txBody>
      </p:sp>
      <p:sp>
        <p:nvSpPr>
          <p:cNvPr id="6" name="Content Placeholder 12"/>
          <p:cNvSpPr>
            <a:spLocks noGrp="1"/>
          </p:cNvSpPr>
          <p:nvPr>
            <p:ph idx="1"/>
          </p:nvPr>
        </p:nvSpPr>
        <p:spPr>
          <a:xfrm>
            <a:off x="533400" y="1371600"/>
            <a:ext cx="10698480" cy="4876800"/>
          </a:xfrm>
        </p:spPr>
        <p:txBody>
          <a:bodyPr>
            <a:normAutofit fontScale="92500" lnSpcReduction="20000"/>
          </a:bodyPr>
          <a:lstStyle/>
          <a:p>
            <a:pPr marL="0" indent="0">
              <a:buNone/>
            </a:pPr>
            <a:endParaRPr lang="en-US" sz="1800" dirty="0"/>
          </a:p>
          <a:p>
            <a:r>
              <a:rPr lang="en-US" sz="1800" dirty="0" smtClean="0"/>
              <a:t>August 6, 2016 – Planned maintenance outage on first weekend – COMPLETED SUCCESSFULLY</a:t>
            </a:r>
          </a:p>
          <a:p>
            <a:endParaRPr lang="en-US" sz="1800" dirty="0"/>
          </a:p>
          <a:p>
            <a:r>
              <a:rPr lang="en-US" sz="1800" dirty="0" smtClean="0"/>
              <a:t>September 17, 2016 – Planned maintenance outage, minor release, and DR pre-test activities on third weekend</a:t>
            </a:r>
          </a:p>
          <a:p>
            <a:endParaRPr lang="en-US" sz="1800" dirty="0"/>
          </a:p>
          <a:p>
            <a:r>
              <a:rPr lang="en-US" sz="1800" dirty="0" smtClean="0"/>
              <a:t>October 8 through October 15, 2016 – Annual disaster recovery exercise</a:t>
            </a:r>
          </a:p>
          <a:p>
            <a:pPr lvl="1"/>
            <a:r>
              <a:rPr lang="en-US" sz="1800" dirty="0" smtClean="0"/>
              <a:t> 12 Hour outage Saturday October 8, 8:00 AM to 8:00 PM to flip to DR site</a:t>
            </a:r>
          </a:p>
          <a:p>
            <a:pPr lvl="1"/>
            <a:r>
              <a:rPr lang="en-US" sz="1800" dirty="0"/>
              <a:t> 12 Hour outage Saturday October </a:t>
            </a:r>
            <a:r>
              <a:rPr lang="en-US" sz="1800" dirty="0" smtClean="0"/>
              <a:t>15, </a:t>
            </a:r>
            <a:r>
              <a:rPr lang="en-US" sz="1800" dirty="0"/>
              <a:t>8:00 AM to 8:00 PM to flip </a:t>
            </a:r>
            <a:r>
              <a:rPr lang="en-US" sz="1800" dirty="0" smtClean="0"/>
              <a:t>back to Production </a:t>
            </a:r>
            <a:r>
              <a:rPr lang="en-US" sz="1800" dirty="0"/>
              <a:t>site</a:t>
            </a:r>
            <a:endParaRPr lang="en-US" sz="1800" dirty="0" smtClean="0"/>
          </a:p>
          <a:p>
            <a:pPr marL="0" indent="0">
              <a:buNone/>
            </a:pPr>
            <a:endParaRPr lang="en-US" sz="1800" dirty="0" smtClean="0"/>
          </a:p>
          <a:p>
            <a:r>
              <a:rPr lang="en-US" sz="1800" dirty="0" smtClean="0"/>
              <a:t>November 19, 2016 – Planned maintenance outage on third weekend</a:t>
            </a:r>
          </a:p>
          <a:p>
            <a:endParaRPr lang="en-US" sz="1800" dirty="0"/>
          </a:p>
          <a:p>
            <a:r>
              <a:rPr lang="en-US" sz="1800" dirty="0" smtClean="0"/>
              <a:t>December 17, 2016 – Planned maintenance outage and minor release on third weekend</a:t>
            </a:r>
          </a:p>
          <a:p>
            <a:endParaRPr lang="en-US" sz="1800" dirty="0"/>
          </a:p>
          <a:p>
            <a:pPr marL="0" indent="0">
              <a:buNone/>
            </a:pPr>
            <a:r>
              <a:rPr lang="en-US" sz="1800" dirty="0"/>
              <a:t>Market Notices will be sent out for all events at 30 days, 10 days, 3 days, 1 day and upon successful </a:t>
            </a:r>
            <a:r>
              <a:rPr lang="en-US" sz="1800" dirty="0" smtClean="0"/>
              <a:t>completion</a:t>
            </a:r>
          </a:p>
          <a:p>
            <a:pPr marL="0" indent="0">
              <a:buNone/>
            </a:pPr>
            <a:endParaRPr lang="en-US" sz="1800" dirty="0"/>
          </a:p>
          <a:p>
            <a:pPr marL="0" indent="0">
              <a:buNone/>
            </a:pPr>
            <a:r>
              <a:rPr lang="en-US" sz="1800" dirty="0" smtClean="0"/>
              <a:t>*** Additional maintenance days may be added due to current unknown issuance of critical software patches or situations requiring security updates</a:t>
            </a:r>
            <a:endParaRPr lang="en-US" sz="1800" dirty="0"/>
          </a:p>
          <a:p>
            <a:pPr marL="0" indent="0">
              <a:buNone/>
            </a:pPr>
            <a:endParaRPr lang="en-US" sz="1800" dirty="0"/>
          </a:p>
          <a:p>
            <a:pPr lvl="1"/>
            <a:endParaRPr lang="en-US" sz="1800" dirty="0"/>
          </a:p>
        </p:txBody>
      </p:sp>
    </p:spTree>
    <p:extLst>
      <p:ext uri="{BB962C8B-B14F-4D97-AF65-F5344CB8AC3E}">
        <p14:creationId xmlns:p14="http://schemas.microsoft.com/office/powerpoint/2010/main" val="3558922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2130425"/>
            <a:ext cx="11887200" cy="1470025"/>
          </a:xfrm>
        </p:spPr>
        <p:txBody>
          <a:bodyPr>
            <a:noAutofit/>
          </a:bodyPr>
          <a:lstStyle/>
          <a:p>
            <a:pPr algn="ctr"/>
            <a:r>
              <a:rPr lang="en-US" sz="3600" b="1" dirty="0" smtClean="0"/>
              <a:t>SMT September 17, 2016</a:t>
            </a:r>
            <a:br>
              <a:rPr lang="en-US" sz="3600" b="1" dirty="0" smtClean="0"/>
            </a:br>
            <a:r>
              <a:rPr lang="en-US" sz="3200" b="1" dirty="0" smtClean="0"/>
              <a:t>Minor Release to Correct Deficiencies and Usability Defects </a:t>
            </a:r>
            <a:endParaRPr lang="en-US" sz="3200" dirty="0"/>
          </a:p>
        </p:txBody>
      </p:sp>
    </p:spTree>
    <p:extLst>
      <p:ext uri="{BB962C8B-B14F-4D97-AF65-F5344CB8AC3E}">
        <p14:creationId xmlns:p14="http://schemas.microsoft.com/office/powerpoint/2010/main" val="2614443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fontScale="90000"/>
          </a:bodyPr>
          <a:lstStyle/>
          <a:p>
            <a:pPr algn="ctr"/>
            <a:r>
              <a:rPr lang="en-US" sz="2600" dirty="0" smtClean="0">
                <a:solidFill>
                  <a:srgbClr val="C00000"/>
                </a:solidFill>
              </a:rPr>
              <a:t>September 17, </a:t>
            </a:r>
            <a:r>
              <a:rPr lang="en-US" sz="2600" dirty="0">
                <a:solidFill>
                  <a:srgbClr val="C00000"/>
                </a:solidFill>
              </a:rPr>
              <a:t>2016</a:t>
            </a:r>
            <a:r>
              <a:rPr lang="en-US" sz="2600" dirty="0"/>
              <a:t/>
            </a:r>
            <a:br>
              <a:rPr lang="en-US" sz="2600" dirty="0"/>
            </a:br>
            <a:r>
              <a:rPr lang="en-US" sz="2600" dirty="0" smtClean="0">
                <a:solidFill>
                  <a:srgbClr val="C00000"/>
                </a:solidFill>
              </a:rPr>
              <a:t>SMT Minor Release to Correct Deficiencies and Usability Defects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7</a:t>
            </a:fld>
            <a:endParaRPr lang="en-US"/>
          </a:p>
        </p:txBody>
      </p:sp>
      <p:sp>
        <p:nvSpPr>
          <p:cNvPr id="6" name="Content Placeholder 12"/>
          <p:cNvSpPr>
            <a:spLocks noGrp="1"/>
          </p:cNvSpPr>
          <p:nvPr>
            <p:ph idx="1"/>
          </p:nvPr>
        </p:nvSpPr>
        <p:spPr>
          <a:xfrm>
            <a:off x="533400" y="1371600"/>
            <a:ext cx="10698480" cy="4876800"/>
          </a:xfrm>
        </p:spPr>
        <p:txBody>
          <a:bodyPr>
            <a:normAutofit/>
          </a:bodyPr>
          <a:lstStyle/>
          <a:p>
            <a:pPr marL="63500" indent="0">
              <a:buNone/>
            </a:pPr>
            <a:r>
              <a:rPr lang="en-US" sz="1800" dirty="0" smtClean="0">
                <a:cs typeface="Aharoni" pitchFamily="2" charset="-79"/>
              </a:rPr>
              <a:t>Planned Release for September 17 2016 SMT to include the following:</a:t>
            </a:r>
          </a:p>
          <a:p>
            <a:pPr marL="346075" lvl="1" indent="0">
              <a:buNone/>
            </a:pPr>
            <a:endParaRPr lang="en-US" sz="1800" dirty="0" smtClean="0"/>
          </a:p>
          <a:p>
            <a:r>
              <a:rPr lang="en-US" sz="1800" dirty="0" smtClean="0"/>
              <a:t>Provide month to month variances for each item on the SMT Third Party statistics report </a:t>
            </a:r>
            <a:endParaRPr lang="en-US" sz="1800" b="1" dirty="0"/>
          </a:p>
          <a:p>
            <a:pPr lvl="1"/>
            <a:r>
              <a:rPr lang="en-US" sz="1800" dirty="0"/>
              <a:t>Currently </a:t>
            </a:r>
            <a:r>
              <a:rPr lang="en-US" sz="1800" dirty="0" smtClean="0"/>
              <a:t>the SMT Third Party statistics report does not provide month to month variances</a:t>
            </a:r>
            <a:endParaRPr lang="en-US" sz="1800" dirty="0"/>
          </a:p>
          <a:p>
            <a:pPr lvl="1"/>
            <a:r>
              <a:rPr lang="en-US" sz="1800" dirty="0" smtClean="0"/>
              <a:t>SMT </a:t>
            </a:r>
            <a:r>
              <a:rPr lang="en-US" sz="1800" dirty="0"/>
              <a:t>will </a:t>
            </a:r>
            <a:r>
              <a:rPr lang="en-US" sz="1800" dirty="0" smtClean="0"/>
              <a:t>add in parenthesis for each statistic the change from the previous month</a:t>
            </a:r>
          </a:p>
          <a:p>
            <a:pPr lvl="1"/>
            <a:endParaRPr lang="en-US" sz="1800" dirty="0"/>
          </a:p>
          <a:p>
            <a:r>
              <a:rPr lang="en-US" sz="1800" dirty="0" smtClean="0"/>
              <a:t>Correct the tab key to navigate a user from the </a:t>
            </a:r>
            <a:r>
              <a:rPr lang="en-US" sz="1800" dirty="0"/>
              <a:t>U</a:t>
            </a:r>
            <a:r>
              <a:rPr lang="en-US" sz="1800" dirty="0" smtClean="0"/>
              <a:t>ser ID field to the Password field on the SMT login page</a:t>
            </a:r>
          </a:p>
          <a:p>
            <a:pPr lvl="1"/>
            <a:r>
              <a:rPr lang="en-US" sz="1800" dirty="0" smtClean="0"/>
              <a:t>Currently clicking the tab key navigates a user from the User ID field to the Forgot User ID link</a:t>
            </a:r>
          </a:p>
          <a:p>
            <a:pPr lvl="1"/>
            <a:r>
              <a:rPr lang="en-US" sz="1800" dirty="0" smtClean="0"/>
              <a:t>SMT will correct the tab key to navigate a user from the User ID field to the Password field</a:t>
            </a:r>
          </a:p>
          <a:p>
            <a:pPr marL="346075" lvl="1" indent="0">
              <a:buNone/>
            </a:pPr>
            <a:endParaRPr lang="en-US" sz="1800" dirty="0"/>
          </a:p>
        </p:txBody>
      </p:sp>
    </p:spTree>
    <p:extLst>
      <p:ext uri="{BB962C8B-B14F-4D97-AF65-F5344CB8AC3E}">
        <p14:creationId xmlns:p14="http://schemas.microsoft.com/office/powerpoint/2010/main" val="515601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fontScale="90000"/>
          </a:bodyPr>
          <a:lstStyle/>
          <a:p>
            <a:pPr algn="ctr"/>
            <a:r>
              <a:rPr lang="en-US" sz="2600" dirty="0" smtClean="0">
                <a:solidFill>
                  <a:srgbClr val="C00000"/>
                </a:solidFill>
              </a:rPr>
              <a:t>September 17, </a:t>
            </a:r>
            <a:r>
              <a:rPr lang="en-US" sz="2600" dirty="0">
                <a:solidFill>
                  <a:srgbClr val="C00000"/>
                </a:solidFill>
              </a:rPr>
              <a:t>2016</a:t>
            </a:r>
            <a:r>
              <a:rPr lang="en-US" sz="2600" dirty="0"/>
              <a:t/>
            </a:r>
            <a:br>
              <a:rPr lang="en-US" sz="2600" dirty="0"/>
            </a:br>
            <a:r>
              <a:rPr lang="en-US" sz="2600" dirty="0" smtClean="0">
                <a:solidFill>
                  <a:srgbClr val="C00000"/>
                </a:solidFill>
              </a:rPr>
              <a:t>SMT Minor Release to Correct Deficiencies and Usability Defects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8</a:t>
            </a:fld>
            <a:endParaRPr lang="en-US"/>
          </a:p>
        </p:txBody>
      </p:sp>
      <p:sp>
        <p:nvSpPr>
          <p:cNvPr id="6" name="Content Placeholder 12"/>
          <p:cNvSpPr>
            <a:spLocks noGrp="1"/>
          </p:cNvSpPr>
          <p:nvPr>
            <p:ph idx="1"/>
          </p:nvPr>
        </p:nvSpPr>
        <p:spPr>
          <a:xfrm>
            <a:off x="533400" y="1371600"/>
            <a:ext cx="10698480" cy="4876800"/>
          </a:xfrm>
        </p:spPr>
        <p:txBody>
          <a:bodyPr>
            <a:normAutofit/>
          </a:bodyPr>
          <a:lstStyle/>
          <a:p>
            <a:pPr marL="63500" indent="0">
              <a:buNone/>
            </a:pPr>
            <a:r>
              <a:rPr lang="en-US" sz="1800" dirty="0" smtClean="0">
                <a:cs typeface="Aharoni" pitchFamily="2" charset="-79"/>
              </a:rPr>
              <a:t>Planned Release for September 17 2016 SMT to include the following:</a:t>
            </a:r>
          </a:p>
          <a:p>
            <a:pPr marL="346075" lvl="1" indent="0">
              <a:buNone/>
            </a:pPr>
            <a:endParaRPr lang="en-US" sz="1800" dirty="0"/>
          </a:p>
          <a:p>
            <a:r>
              <a:rPr lang="en-US" sz="1800" dirty="0" smtClean="0"/>
              <a:t>Improve the SMT website portal On Demand Read description for users</a:t>
            </a:r>
          </a:p>
          <a:p>
            <a:pPr lvl="1"/>
            <a:r>
              <a:rPr lang="en-US" sz="1800" dirty="0" smtClean="0"/>
              <a:t>Currently when a user clicks the On Demand Read button on SMT the message displayed is “Please wait. Your on demand request is being processed.  Please wait a few moments then click </a:t>
            </a:r>
            <a:r>
              <a:rPr lang="en-US" sz="1800" u="sng" dirty="0" smtClean="0">
                <a:solidFill>
                  <a:schemeClr val="accent1">
                    <a:lumMod val="50000"/>
                  </a:schemeClr>
                </a:solidFill>
              </a:rPr>
              <a:t>here</a:t>
            </a:r>
            <a:r>
              <a:rPr lang="en-US" sz="1800" dirty="0" smtClean="0"/>
              <a:t> to refresh your screen”</a:t>
            </a:r>
          </a:p>
          <a:p>
            <a:pPr lvl="1"/>
            <a:r>
              <a:rPr lang="en-US" sz="1800" dirty="0" smtClean="0"/>
              <a:t>TDSPs process differently the data provided by an On Demand Read.  Some TDSPs go straight to the meter and get a new read.  Some TDSPs go to a data store where more current data is collected several times a day and stored.</a:t>
            </a:r>
          </a:p>
          <a:p>
            <a:pPr lvl="1"/>
            <a:r>
              <a:rPr lang="en-US" sz="1800" dirty="0" smtClean="0"/>
              <a:t>SMT will identify the users TDSP territory and after the user clicks the On Demand Read button will provide more descriptive information of the data that will be returned.</a:t>
            </a:r>
            <a:endParaRPr lang="en-US" sz="1800" dirty="0"/>
          </a:p>
        </p:txBody>
      </p:sp>
    </p:spTree>
    <p:extLst>
      <p:ext uri="{BB962C8B-B14F-4D97-AF65-F5344CB8AC3E}">
        <p14:creationId xmlns:p14="http://schemas.microsoft.com/office/powerpoint/2010/main" val="2281598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3920" y="-76200"/>
            <a:ext cx="10698480" cy="1143000"/>
          </a:xfrm>
        </p:spPr>
        <p:txBody>
          <a:bodyPr>
            <a:normAutofit fontScale="90000"/>
          </a:bodyPr>
          <a:lstStyle/>
          <a:p>
            <a:pPr algn="ctr"/>
            <a:r>
              <a:rPr lang="en-US" sz="2600" dirty="0" smtClean="0">
                <a:solidFill>
                  <a:srgbClr val="C00000"/>
                </a:solidFill>
              </a:rPr>
              <a:t>September 17, </a:t>
            </a:r>
            <a:r>
              <a:rPr lang="en-US" sz="2600" dirty="0">
                <a:solidFill>
                  <a:srgbClr val="C00000"/>
                </a:solidFill>
              </a:rPr>
              <a:t>2016</a:t>
            </a:r>
            <a:r>
              <a:rPr lang="en-US" sz="2600" dirty="0"/>
              <a:t/>
            </a:r>
            <a:br>
              <a:rPr lang="en-US" sz="2600" dirty="0"/>
            </a:br>
            <a:r>
              <a:rPr lang="en-US" sz="2600" dirty="0" smtClean="0">
                <a:solidFill>
                  <a:srgbClr val="C00000"/>
                </a:solidFill>
              </a:rPr>
              <a:t>SMT Minor Release to Correct Deficiencies and Usability Defects</a:t>
            </a:r>
            <a:br>
              <a:rPr lang="en-US" sz="2600" dirty="0" smtClean="0">
                <a:solidFill>
                  <a:srgbClr val="C00000"/>
                </a:solidFill>
              </a:rPr>
            </a:br>
            <a:endParaRPr lang="en-US" sz="2600" dirty="0"/>
          </a:p>
        </p:txBody>
      </p:sp>
      <p:sp>
        <p:nvSpPr>
          <p:cNvPr id="2" name="Slide Number Placeholder 1"/>
          <p:cNvSpPr>
            <a:spLocks noGrp="1"/>
          </p:cNvSpPr>
          <p:nvPr>
            <p:ph type="sldNum" sz="quarter" idx="4294967295"/>
          </p:nvPr>
        </p:nvSpPr>
        <p:spPr>
          <a:xfrm>
            <a:off x="8519160" y="6356351"/>
            <a:ext cx="2773680" cy="365125"/>
          </a:xfrm>
          <a:prstGeom prst="rect">
            <a:avLst/>
          </a:prstGeom>
        </p:spPr>
        <p:txBody>
          <a:bodyPr/>
          <a:lstStyle/>
          <a:p>
            <a:fld id="{55A6C506-8EF9-49FE-BAD8-BB04BE2F5208}" type="slidenum">
              <a:rPr lang="en-US" smtClean="0"/>
              <a:t>9</a:t>
            </a:fld>
            <a:endParaRPr lang="en-US"/>
          </a:p>
        </p:txBody>
      </p:sp>
      <p:sp>
        <p:nvSpPr>
          <p:cNvPr id="6" name="Content Placeholder 12"/>
          <p:cNvSpPr>
            <a:spLocks noGrp="1"/>
          </p:cNvSpPr>
          <p:nvPr>
            <p:ph idx="1"/>
          </p:nvPr>
        </p:nvSpPr>
        <p:spPr>
          <a:xfrm>
            <a:off x="533400" y="1371600"/>
            <a:ext cx="10698480" cy="4876800"/>
          </a:xfrm>
        </p:spPr>
        <p:txBody>
          <a:bodyPr>
            <a:normAutofit/>
          </a:bodyPr>
          <a:lstStyle/>
          <a:p>
            <a:pPr marL="346075" lvl="1" indent="0">
              <a:buNone/>
            </a:pPr>
            <a:endParaRPr lang="en-US" sz="1800" dirty="0" smtClean="0"/>
          </a:p>
          <a:p>
            <a:pPr marL="0" indent="0">
              <a:buNone/>
            </a:pPr>
            <a:r>
              <a:rPr lang="en-US" sz="1800" dirty="0"/>
              <a:t>The Release </a:t>
            </a:r>
            <a:r>
              <a:rPr lang="en-US" sz="1800" dirty="0" smtClean="0"/>
              <a:t>is planned for implementation </a:t>
            </a:r>
            <a:r>
              <a:rPr lang="en-US" sz="1800" dirty="0"/>
              <a:t>on </a:t>
            </a:r>
            <a:r>
              <a:rPr lang="en-US" sz="1800" dirty="0" smtClean="0"/>
              <a:t>September 17, 2016 and will require </a:t>
            </a:r>
            <a:r>
              <a:rPr lang="en-US" sz="1800" dirty="0"/>
              <a:t>an outage of the portal website, HAN and ODR from </a:t>
            </a:r>
            <a:r>
              <a:rPr lang="en-US" sz="1800" dirty="0" smtClean="0"/>
              <a:t>Saturday September 17, 2016 12:01 </a:t>
            </a:r>
            <a:r>
              <a:rPr lang="en-US" sz="1800" dirty="0"/>
              <a:t>A</a:t>
            </a:r>
            <a:r>
              <a:rPr lang="en-US" sz="1800" dirty="0" smtClean="0"/>
              <a:t>.M</a:t>
            </a:r>
            <a:r>
              <a:rPr lang="en-US" sz="1800" dirty="0"/>
              <a:t>. CST until </a:t>
            </a:r>
            <a:r>
              <a:rPr lang="en-US" sz="1800" dirty="0" smtClean="0"/>
              <a:t>Saturday September 17, 2016 11:59 </a:t>
            </a:r>
            <a:r>
              <a:rPr lang="en-US" sz="1800" dirty="0"/>
              <a:t>A.M. CST</a:t>
            </a:r>
          </a:p>
          <a:p>
            <a:pPr marL="0" indent="0">
              <a:buNone/>
            </a:pPr>
            <a:endParaRPr lang="en-US" sz="1800" dirty="0"/>
          </a:p>
          <a:p>
            <a:pPr marL="0" indent="0">
              <a:buNone/>
            </a:pPr>
            <a:r>
              <a:rPr lang="en-US" sz="1800" dirty="0"/>
              <a:t>LSE file delivery and the FTPS folders </a:t>
            </a:r>
            <a:r>
              <a:rPr lang="en-US" sz="1800" dirty="0" smtClean="0"/>
              <a:t>will not be affected</a:t>
            </a:r>
            <a:r>
              <a:rPr lang="en-US" sz="1800" dirty="0"/>
              <a:t>.</a:t>
            </a:r>
          </a:p>
          <a:p>
            <a:pPr marL="0" indent="0">
              <a:buNone/>
            </a:pPr>
            <a:endParaRPr lang="en-US" sz="1800" dirty="0"/>
          </a:p>
          <a:p>
            <a:pPr marL="0" indent="0">
              <a:buNone/>
            </a:pPr>
            <a:r>
              <a:rPr lang="en-US" sz="1800" dirty="0"/>
              <a:t>Market Notices </a:t>
            </a:r>
            <a:r>
              <a:rPr lang="en-US" sz="1800" dirty="0" smtClean="0"/>
              <a:t>will be sent out - 30 day (8//17/16), 10 day (9/7/16), 3 day (9/14/16), 1 day (9/16/6), and Final Complete (9/18/16)</a:t>
            </a:r>
            <a:endParaRPr lang="en-US" sz="1800" dirty="0"/>
          </a:p>
          <a:p>
            <a:pPr lvl="1"/>
            <a:endParaRPr lang="en-US" sz="1800" dirty="0"/>
          </a:p>
        </p:txBody>
      </p:sp>
    </p:spTree>
    <p:extLst>
      <p:ext uri="{BB962C8B-B14F-4D97-AF65-F5344CB8AC3E}">
        <p14:creationId xmlns:p14="http://schemas.microsoft.com/office/powerpoint/2010/main" val="338665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C-2010">
  <a:themeElements>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12700" cap="flat" cmpd="sng" algn="ctr">
          <a:solidFill>
            <a:srgbClr val="333333"/>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_S&amp;C-2010">
  <a:themeElements>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fontScheme name="7_S&amp;C-201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S&amp;C-2010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2">
        <a:dk1>
          <a:srgbClr val="000000"/>
        </a:dk1>
        <a:lt1>
          <a:srgbClr val="FFFFFF"/>
        </a:lt1>
        <a:dk2>
          <a:srgbClr val="000000"/>
        </a:dk2>
        <a:lt2>
          <a:srgbClr val="808080"/>
        </a:lt2>
        <a:accent1>
          <a:srgbClr val="7889FB"/>
        </a:accent1>
        <a:accent2>
          <a:srgbClr val="71BFA7"/>
        </a:accent2>
        <a:accent3>
          <a:srgbClr val="FFFFFF"/>
        </a:accent3>
        <a:accent4>
          <a:srgbClr val="000000"/>
        </a:accent4>
        <a:accent5>
          <a:srgbClr val="BEC4FD"/>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3">
        <a:dk1>
          <a:srgbClr val="000000"/>
        </a:dk1>
        <a:lt1>
          <a:srgbClr val="FFFFFF"/>
        </a:lt1>
        <a:dk2>
          <a:srgbClr val="000000"/>
        </a:dk2>
        <a:lt2>
          <a:srgbClr val="808080"/>
        </a:lt2>
        <a:accent1>
          <a:srgbClr val="7889FB"/>
        </a:accent1>
        <a:accent2>
          <a:srgbClr val="8CC800"/>
        </a:accent2>
        <a:accent3>
          <a:srgbClr val="FFFFFF"/>
        </a:accent3>
        <a:accent4>
          <a:srgbClr val="000000"/>
        </a:accent4>
        <a:accent5>
          <a:srgbClr val="BEC4FD"/>
        </a:accent5>
        <a:accent6>
          <a:srgbClr val="7EB500"/>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4">
        <a:dk1>
          <a:srgbClr val="000000"/>
        </a:dk1>
        <a:lt1>
          <a:srgbClr val="FFFFFF"/>
        </a:lt1>
        <a:dk2>
          <a:srgbClr val="000000"/>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5">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7_S&amp;C-2010 6">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9900CC"/>
        </a:folHlink>
      </a:clrScheme>
      <a:clrMap bg1="lt1" tx1="dk1" bg2="lt2" tx2="dk2" accent1="accent1" accent2="accent2" accent3="accent3" accent4="accent4" accent5="accent5" accent6="accent6" hlink="hlink" folHlink="folHlink"/>
    </a:extraClrScheme>
    <a:extraClrScheme>
      <a:clrScheme name="7_S&amp;C-2010 7">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659900"/>
        </a:hlink>
        <a:folHlink>
          <a:srgbClr val="8CC800"/>
        </a:folHlink>
      </a:clrScheme>
      <a:clrMap bg1="lt1" tx1="dk1" bg2="lt2" tx2="dk2" accent1="accent1" accent2="accent2" accent3="accent3" accent4="accent4" accent5="accent5" accent6="accent6" hlink="hlink" folHlink="folHlink"/>
    </a:extraClrScheme>
    <a:extraClrScheme>
      <a:clrScheme name="7_S&amp;C-2010 8">
        <a:dk1>
          <a:srgbClr val="000000"/>
        </a:dk1>
        <a:lt1>
          <a:srgbClr val="FFFFFF"/>
        </a:lt1>
        <a:dk2>
          <a:srgbClr val="061DC8"/>
        </a:dk2>
        <a:lt2>
          <a:srgbClr val="808080"/>
        </a:lt2>
        <a:accent1>
          <a:srgbClr val="7889FB"/>
        </a:accent1>
        <a:accent2>
          <a:srgbClr val="C7CDFD"/>
        </a:accent2>
        <a:accent3>
          <a:srgbClr val="FFFFFF"/>
        </a:accent3>
        <a:accent4>
          <a:srgbClr val="000000"/>
        </a:accent4>
        <a:accent5>
          <a:srgbClr val="BEC4FD"/>
        </a:accent5>
        <a:accent6>
          <a:srgbClr val="B4BAE5"/>
        </a:accent6>
        <a:hlink>
          <a:srgbClr val="7889FB"/>
        </a:hlink>
        <a:folHlink>
          <a:srgbClr val="8CC800"/>
        </a:folHlink>
      </a:clrScheme>
      <a:clrMap bg1="lt1" tx1="dk1" bg2="lt2" tx2="dk2" accent1="accent1" accent2="accent2" accent3="accent3" accent4="accent4" accent5="accent5" accent6="accent6" hlink="hlink" folHlink="folHlink"/>
    </a:extraClrScheme>
    <a:extraClrScheme>
      <a:clrScheme name="7_S&amp;C-2010 9">
        <a:dk1>
          <a:srgbClr val="000000"/>
        </a:dk1>
        <a:lt1>
          <a:srgbClr val="FFFFFF"/>
        </a:lt1>
        <a:dk2>
          <a:srgbClr val="000000"/>
        </a:dk2>
        <a:lt2>
          <a:srgbClr val="FFFFFF"/>
        </a:lt2>
        <a:accent1>
          <a:srgbClr val="7889FB"/>
        </a:accent1>
        <a:accent2>
          <a:srgbClr val="D6DBFE"/>
        </a:accent2>
        <a:accent3>
          <a:srgbClr val="FFFFFF"/>
        </a:accent3>
        <a:accent4>
          <a:srgbClr val="000000"/>
        </a:accent4>
        <a:accent5>
          <a:srgbClr val="BEC4FD"/>
        </a:accent5>
        <a:accent6>
          <a:srgbClr val="C2C6E6"/>
        </a:accent6>
        <a:hlink>
          <a:srgbClr val="7889FB"/>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33882</TotalTime>
  <Words>2326</Words>
  <Application>Microsoft Office PowerPoint</Application>
  <PresentationFormat>Custom</PresentationFormat>
  <Paragraphs>363</Paragraphs>
  <Slides>23</Slides>
  <Notes>2</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27" baseType="lpstr">
      <vt:lpstr>S&amp;C-2010</vt:lpstr>
      <vt:lpstr>Custom Design</vt:lpstr>
      <vt:lpstr>7_S&amp;C-2010</vt:lpstr>
      <vt:lpstr>Document</vt:lpstr>
      <vt:lpstr>SMT Update To AMWG </vt:lpstr>
      <vt:lpstr>SMT Standard Monthly  Maintenance Schedule</vt:lpstr>
      <vt:lpstr>SMT Monthly Maintenance Schedule</vt:lpstr>
      <vt:lpstr>Update on SMT Upcoming Events Maintenance, Releases and Disaster Recovery Exercise</vt:lpstr>
      <vt:lpstr>SMT Planned Events 2016 </vt:lpstr>
      <vt:lpstr>SMT September 17, 2016 Minor Release to Correct Deficiencies and Usability Defects </vt:lpstr>
      <vt:lpstr>September 17, 2016 SMT Minor Release to Correct Deficiencies and Usability Defects </vt:lpstr>
      <vt:lpstr>September 17, 2016 SMT Minor Release to Correct Deficiencies and Usability Defects </vt:lpstr>
      <vt:lpstr>September 17, 2016 SMT Minor Release to Correct Deficiencies and Usability Defects </vt:lpstr>
      <vt:lpstr>SMT Drop Down for  Rejecting Third Party Agreements</vt:lpstr>
      <vt:lpstr>PowerPoint Presentation</vt:lpstr>
      <vt:lpstr>SMT One Time Help Desk Tickets Inquiry</vt:lpstr>
      <vt:lpstr>Level 1 Help  Desk – Third Party Tickets September 1, 2015 – June 30th, 2016 </vt:lpstr>
      <vt:lpstr>SMT Third Party  Review Current Functionality  to Support Green Button Connect PowerPoint Navigation Tool</vt:lpstr>
      <vt:lpstr>Status Update of AMWG Change Requests As of February 15, 2016</vt:lpstr>
      <vt:lpstr>Status of AMWG Change Requests </vt:lpstr>
      <vt:lpstr>PowerPoint Presentation</vt:lpstr>
      <vt:lpstr>PowerPoint Presentation</vt:lpstr>
      <vt:lpstr>PowerPoint Presentation</vt:lpstr>
      <vt:lpstr>PowerPoint Presentation</vt:lpstr>
      <vt:lpstr>PowerPoint Presentation</vt:lpstr>
      <vt:lpstr>Rough Order Of Magnitude (ROM) Estimate of Effort Classification</vt:lpstr>
      <vt:lpstr>Q&amp;A Monthly SMT Reports to AMWG Data Through July 2016</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SMT Usability</dc:title>
  <dc:creator>akhandu</dc:creator>
  <cp:lastModifiedBy>00018207</cp:lastModifiedBy>
  <cp:revision>951</cp:revision>
  <cp:lastPrinted>2015-07-20T13:29:16Z</cp:lastPrinted>
  <dcterms:modified xsi:type="dcterms:W3CDTF">2016-08-16T21:37:43Z</dcterms:modified>
</cp:coreProperties>
</file>