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4"/>
  </p:notesMasterIdLst>
  <p:handoutMasterIdLst>
    <p:handoutMasterId r:id="rId15"/>
  </p:handoutMasterIdLst>
  <p:sldIdLst>
    <p:sldId id="260" r:id="rId7"/>
    <p:sldId id="257" r:id="rId8"/>
    <p:sldId id="261" r:id="rId9"/>
    <p:sldId id="262" r:id="rId10"/>
    <p:sldId id="263" r:id="rId11"/>
    <p:sldId id="265" r:id="rId12"/>
    <p:sldId id="264"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3" d="100"/>
          <a:sy n="103" d="100"/>
        </p:scale>
        <p:origin x="234" y="10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8/17/2016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8/17/2016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365250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2982008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1423175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2440302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2718043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ercot.com/services/training/course/143#schedul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413338"/>
            <a:ext cx="5029200" cy="1846659"/>
          </a:xfrm>
          <a:prstGeom prst="rect">
            <a:avLst/>
          </a:prstGeom>
          <a:noFill/>
        </p:spPr>
        <p:txBody>
          <a:bodyPr wrap="square" rtlCol="0">
            <a:spAutoFit/>
          </a:bodyPr>
          <a:lstStyle/>
          <a:p>
            <a:pPr>
              <a:spcBef>
                <a:spcPct val="0"/>
              </a:spcBef>
            </a:pPr>
            <a:r>
              <a:rPr lang="en-US" altLang="en-US" sz="2400" b="1" dirty="0"/>
              <a:t>Credit Updates</a:t>
            </a:r>
          </a:p>
          <a:p>
            <a:r>
              <a:rPr lang="en-US" dirty="0" smtClean="0"/>
              <a:t>Vanessa Spells</a:t>
            </a:r>
          </a:p>
          <a:p>
            <a:endParaRPr lang="en-US" dirty="0"/>
          </a:p>
          <a:p>
            <a:r>
              <a:rPr lang="en-US" dirty="0"/>
              <a:t>Credit Work Group</a:t>
            </a:r>
          </a:p>
          <a:p>
            <a:r>
              <a:rPr lang="en-US" dirty="0"/>
              <a:t>ERCOT Public</a:t>
            </a:r>
          </a:p>
          <a:p>
            <a:r>
              <a:rPr lang="en-US" dirty="0" smtClean="0"/>
              <a:t>August 17, </a:t>
            </a:r>
            <a:r>
              <a:rPr lang="en-US" dirty="0"/>
              <a:t>2016</a:t>
            </a: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Credit Updates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dirty="0"/>
          </a:p>
        </p:txBody>
      </p:sp>
      <p:sp>
        <p:nvSpPr>
          <p:cNvPr id="7" name="Content Placeholder 2"/>
          <p:cNvSpPr>
            <a:spLocks noGrp="1"/>
          </p:cNvSpPr>
          <p:nvPr>
            <p:ph idx="1"/>
          </p:nvPr>
        </p:nvSpPr>
        <p:spPr>
          <a:xfrm>
            <a:off x="457200" y="685800"/>
            <a:ext cx="8229600" cy="5562600"/>
          </a:xfrm>
        </p:spPr>
        <p:txBody>
          <a:bodyPr>
            <a:normAutofit lnSpcReduction="10000"/>
          </a:bodyPr>
          <a:lstStyle/>
          <a:p>
            <a:pPr marL="0" indent="0">
              <a:buNone/>
            </a:pPr>
            <a:r>
              <a:rPr lang="en-US" sz="1600" dirty="0" smtClean="0"/>
              <a:t>Approved Revision / Change Requests</a:t>
            </a:r>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smtClean="0"/>
          </a:p>
          <a:p>
            <a:pPr marL="0" indent="0">
              <a:buNone/>
            </a:pPr>
            <a:r>
              <a:rPr lang="en-US" sz="1600" i="1" dirty="0" smtClean="0"/>
              <a:t>* </a:t>
            </a:r>
            <a:r>
              <a:rPr lang="en-US" sz="1100" i="1" dirty="0" smtClean="0"/>
              <a:t>Target Release Date is not firmed up until the project moves to Execution (E) phase</a:t>
            </a:r>
            <a:r>
              <a:rPr lang="en-US" sz="1100" dirty="0" smtClean="0"/>
              <a:t>  </a:t>
            </a:r>
            <a:endParaRPr lang="en-US" sz="1100" dirty="0"/>
          </a:p>
          <a:p>
            <a:pPr marL="0" indent="0">
              <a:buNone/>
            </a:pPr>
            <a:endParaRPr lang="en-US" sz="1600" dirty="0"/>
          </a:p>
          <a:p>
            <a:pPr marL="0" indent="0">
              <a:buNone/>
            </a:pPr>
            <a:endParaRPr lang="en-US" sz="1600" dirty="0" smtClean="0"/>
          </a:p>
          <a:p>
            <a:endParaRPr lang="en-US" sz="1600" dirty="0" smtClean="0"/>
          </a:p>
          <a:p>
            <a:endParaRPr lang="en-US" sz="1200" dirty="0" smtClean="0"/>
          </a:p>
          <a:p>
            <a:pPr lvl="1"/>
            <a:endParaRPr lang="en-US" sz="1200" dirty="0"/>
          </a:p>
          <a:p>
            <a:pPr lvl="1"/>
            <a:endParaRPr lang="en-US" sz="1200" dirty="0" smtClean="0"/>
          </a:p>
          <a:p>
            <a:pPr lvl="1"/>
            <a:endParaRPr lang="en-US" sz="1200" dirty="0"/>
          </a:p>
        </p:txBody>
      </p:sp>
      <p:sp>
        <p:nvSpPr>
          <p:cNvPr id="9" name="TextBox 21"/>
          <p:cNvSpPr txBox="1">
            <a:spLocks noChangeArrowheads="1"/>
          </p:cNvSpPr>
          <p:nvPr/>
        </p:nvSpPr>
        <p:spPr bwMode="auto">
          <a:xfrm>
            <a:off x="748698" y="5890483"/>
            <a:ext cx="7640522" cy="2308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eaLnBrk="1" hangingPunct="1"/>
            <a:r>
              <a:rPr lang="en-US" sz="900" b="0" dirty="0" smtClean="0"/>
              <a:t>Project Status Codes: NS = Not Started, I = Initiation, P = Planning, E = Execution, H = On Hold</a:t>
            </a:r>
          </a:p>
        </p:txBody>
      </p:sp>
      <p:graphicFrame>
        <p:nvGraphicFramePr>
          <p:cNvPr id="3" name="Table 2"/>
          <p:cNvGraphicFramePr>
            <a:graphicFrameLocks noGrp="1"/>
          </p:cNvGraphicFramePr>
          <p:nvPr>
            <p:extLst>
              <p:ext uri="{D42A27DB-BD31-4B8C-83A1-F6EECF244321}">
                <p14:modId xmlns:p14="http://schemas.microsoft.com/office/powerpoint/2010/main" val="1752871495"/>
              </p:ext>
            </p:extLst>
          </p:nvPr>
        </p:nvGraphicFramePr>
        <p:xfrm>
          <a:off x="777744" y="990603"/>
          <a:ext cx="7611475" cy="4419600"/>
        </p:xfrm>
        <a:graphic>
          <a:graphicData uri="http://schemas.openxmlformats.org/drawingml/2006/table">
            <a:tbl>
              <a:tblPr firstRow="1" bandRow="1"/>
              <a:tblGrid>
                <a:gridCol w="5244026"/>
                <a:gridCol w="840063"/>
                <a:gridCol w="1527386"/>
              </a:tblGrid>
              <a:tr h="441960">
                <a:tc>
                  <a:txBody>
                    <a:bodyPr/>
                    <a:lstStyle/>
                    <a:p>
                      <a:pPr algn="l" rtl="0" fontAlgn="ctr"/>
                      <a:r>
                        <a:rPr lang="en-US" sz="1200" b="1" i="0" u="none" strike="noStrike" dirty="0">
                          <a:solidFill>
                            <a:srgbClr val="FFFFFF"/>
                          </a:solidFill>
                          <a:effectLst/>
                          <a:latin typeface="Arial" panose="020B0604020202020204" pitchFamily="34" charset="0"/>
                        </a:rPr>
                        <a:t>Revision / Change Request</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8373"/>
                    </a:solidFill>
                  </a:tcPr>
                </a:tc>
                <a:tc>
                  <a:txBody>
                    <a:bodyPr/>
                    <a:lstStyle/>
                    <a:p>
                      <a:pPr algn="l" rtl="0" fontAlgn="ctr"/>
                      <a:r>
                        <a:rPr lang="en-US" sz="1200" b="1" i="0" u="none" strike="noStrike">
                          <a:solidFill>
                            <a:srgbClr val="FFFFFF"/>
                          </a:solidFill>
                          <a:effectLst/>
                          <a:latin typeface="Arial" panose="020B0604020202020204" pitchFamily="34" charset="0"/>
                        </a:rPr>
                        <a:t>Project Status</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8373"/>
                    </a:solidFill>
                  </a:tcPr>
                </a:tc>
                <a:tc>
                  <a:txBody>
                    <a:bodyPr/>
                    <a:lstStyle/>
                    <a:p>
                      <a:pPr algn="l" rtl="0" fontAlgn="ctr"/>
                      <a:r>
                        <a:rPr lang="en-US" sz="1200" b="1" i="0" u="none" strike="noStrike" dirty="0">
                          <a:solidFill>
                            <a:srgbClr val="FFFFFF"/>
                          </a:solidFill>
                          <a:effectLst/>
                          <a:latin typeface="Arial" panose="020B0604020202020204" pitchFamily="34" charset="0"/>
                        </a:rPr>
                        <a:t>Target Release Date*</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8373"/>
                    </a:solidFill>
                  </a:tcPr>
                </a:tc>
              </a:tr>
              <a:tr h="441960">
                <a:tc>
                  <a:txBody>
                    <a:bodyPr/>
                    <a:lstStyle/>
                    <a:p>
                      <a:pPr algn="l" rtl="0" fontAlgn="ctr"/>
                      <a:r>
                        <a:rPr lang="en-US" sz="1200" b="0" i="0" u="none" strike="noStrike" dirty="0">
                          <a:solidFill>
                            <a:srgbClr val="000000"/>
                          </a:solidFill>
                          <a:effectLst/>
                          <a:latin typeface="Arial" panose="020B0604020202020204" pitchFamily="34" charset="0"/>
                        </a:rPr>
                        <a:t>NPRR 620 – Collateral Requirements for Counter-Parties with No Load or Generation</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ctr" rtl="0" fontAlgn="ctr"/>
                      <a:r>
                        <a:rPr lang="en-US" sz="1200" b="0" i="0" u="none" strike="noStrike">
                          <a:solidFill>
                            <a:srgbClr val="000000"/>
                          </a:solidFill>
                          <a:effectLst/>
                          <a:latin typeface="Arial" panose="020B0604020202020204" pitchFamily="34" charset="0"/>
                        </a:rPr>
                        <a:t>P</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r>
              <a:tr h="441960">
                <a:tc>
                  <a:txBody>
                    <a:bodyPr/>
                    <a:lstStyle/>
                    <a:p>
                      <a:pPr algn="l" rtl="0" fontAlgn="ctr"/>
                      <a:r>
                        <a:rPr lang="en-US" sz="1200" b="0" i="0" u="none" strike="noStrike">
                          <a:solidFill>
                            <a:srgbClr val="000000"/>
                          </a:solidFill>
                          <a:effectLst/>
                          <a:latin typeface="Arial" panose="020B0604020202020204" pitchFamily="34" charset="0"/>
                        </a:rPr>
                        <a:t>NPRR 683 –  Revision to Available Credit Limit Calculation</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c>
                  <a:txBody>
                    <a:bodyPr/>
                    <a:lstStyle/>
                    <a:p>
                      <a:pPr algn="ctr" rtl="0" fontAlgn="ctr"/>
                      <a:r>
                        <a:rPr lang="en-US" sz="1200" b="0" i="0" u="none" strike="noStrike">
                          <a:solidFill>
                            <a:srgbClr val="000000"/>
                          </a:solidFill>
                          <a:effectLst/>
                          <a:latin typeface="Arial" panose="020B0604020202020204" pitchFamily="34" charset="0"/>
                        </a:rPr>
                        <a:t>P</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7EDEB"/>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7EDEB"/>
                    </a:solidFill>
                  </a:tcPr>
                </a:tc>
              </a:tr>
              <a:tr h="441960">
                <a:tc>
                  <a:txBody>
                    <a:bodyPr/>
                    <a:lstStyle/>
                    <a:p>
                      <a:pPr algn="l" rtl="0" fontAlgn="ctr"/>
                      <a:r>
                        <a:rPr lang="en-US" sz="1200" b="0" i="0" u="none" strike="noStrike" dirty="0">
                          <a:solidFill>
                            <a:srgbClr val="000000"/>
                          </a:solidFill>
                          <a:effectLst/>
                          <a:latin typeface="Arial" panose="020B0604020202020204" pitchFamily="34" charset="0"/>
                        </a:rPr>
                        <a:t>NPRR 484 – Phase 1b</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ctr" rtl="0" fontAlgn="ctr"/>
                      <a:r>
                        <a:rPr lang="en-US" sz="1200" b="0" i="0" u="none" strike="noStrike">
                          <a:solidFill>
                            <a:srgbClr val="000000"/>
                          </a:solidFill>
                          <a:effectLst/>
                          <a:latin typeface="Arial" panose="020B0604020202020204" pitchFamily="34" charset="0"/>
                        </a:rPr>
                        <a:t>P</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r>
              <a:tr h="441960">
                <a:tc>
                  <a:txBody>
                    <a:bodyPr/>
                    <a:lstStyle/>
                    <a:p>
                      <a:pPr algn="l" rtl="0" fontAlgn="ctr"/>
                      <a:r>
                        <a:rPr lang="en-US" sz="1200" b="0" i="0" u="none" strike="noStrike">
                          <a:solidFill>
                            <a:srgbClr val="000000"/>
                          </a:solidFill>
                          <a:effectLst/>
                          <a:latin typeface="Arial" panose="020B0604020202020204" pitchFamily="34" charset="0"/>
                        </a:rPr>
                        <a:t>NPRR 519 – Exemption of ERS-Only QSEs from Collateral and Capitalization Requirements</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c>
                  <a:txBody>
                    <a:bodyPr/>
                    <a:lstStyle/>
                    <a:p>
                      <a:pPr algn="ctr" rtl="0" fontAlgn="ctr"/>
                      <a:r>
                        <a:rPr lang="en-US" sz="1200" b="0" i="0" u="none" strike="noStrike">
                          <a:solidFill>
                            <a:srgbClr val="000000"/>
                          </a:solidFill>
                          <a:effectLst/>
                          <a:latin typeface="Arial" panose="020B0604020202020204" pitchFamily="34" charset="0"/>
                        </a:rPr>
                        <a:t>P</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7EDEB"/>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7EDEB"/>
                    </a:solidFill>
                  </a:tcPr>
                </a:tc>
              </a:tr>
              <a:tr h="441960">
                <a:tc>
                  <a:txBody>
                    <a:bodyPr/>
                    <a:lstStyle/>
                    <a:p>
                      <a:pPr algn="l" rtl="0" fontAlgn="ctr"/>
                      <a:r>
                        <a:rPr lang="en-US" sz="1200" b="0" i="0" u="none" strike="noStrike">
                          <a:solidFill>
                            <a:srgbClr val="000000"/>
                          </a:solidFill>
                          <a:effectLst/>
                          <a:latin typeface="Arial" panose="020B0604020202020204" pitchFamily="34" charset="0"/>
                        </a:rPr>
                        <a:t>NPRR 439 – Updated to Available Credit Limit for DAM</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ctr" rtl="0" fontAlgn="ctr"/>
                      <a:r>
                        <a:rPr lang="en-US" sz="1200" b="0" i="0" u="none" strike="noStrike">
                          <a:solidFill>
                            <a:srgbClr val="000000"/>
                          </a:solidFill>
                          <a:effectLst/>
                          <a:latin typeface="Arial" panose="020B0604020202020204" pitchFamily="34" charset="0"/>
                        </a:rPr>
                        <a:t>P</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r>
              <a:tr h="441960">
                <a:tc>
                  <a:txBody>
                    <a:bodyPr/>
                    <a:lstStyle/>
                    <a:p>
                      <a:pPr algn="l" rtl="0" fontAlgn="ctr"/>
                      <a:r>
                        <a:rPr lang="en-US" sz="1200" b="0" i="0" u="none" strike="noStrike">
                          <a:solidFill>
                            <a:srgbClr val="000000"/>
                          </a:solidFill>
                          <a:effectLst/>
                          <a:latin typeface="Arial" panose="020B0604020202020204" pitchFamily="34" charset="0"/>
                        </a:rPr>
                        <a:t>NPRR 702 – Flexible Accounts, Payment of invoices, and Disposition of Interest on Cash Collateral</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c>
                  <a:txBody>
                    <a:bodyPr/>
                    <a:lstStyle/>
                    <a:p>
                      <a:pPr algn="ctr" rtl="0" fontAlgn="ctr"/>
                      <a:r>
                        <a:rPr lang="en-US" sz="1200" b="0" i="0" u="none" strike="noStrike">
                          <a:solidFill>
                            <a:srgbClr val="000000"/>
                          </a:solidFill>
                          <a:effectLst/>
                          <a:latin typeface="Arial" panose="020B0604020202020204" pitchFamily="34" charset="0"/>
                        </a:rPr>
                        <a:t>P</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7EDEB"/>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7EDEB"/>
                    </a:solidFill>
                  </a:tcPr>
                </a:tc>
              </a:tr>
              <a:tr h="441960">
                <a:tc>
                  <a:txBody>
                    <a:bodyPr/>
                    <a:lstStyle/>
                    <a:p>
                      <a:pPr algn="l" rtl="0" fontAlgn="ctr"/>
                      <a:r>
                        <a:rPr lang="en-US" sz="1200" b="0" i="0" u="none" strike="noStrike" dirty="0">
                          <a:solidFill>
                            <a:srgbClr val="000000"/>
                          </a:solidFill>
                          <a:effectLst/>
                          <a:latin typeface="Arial" panose="020B0604020202020204" pitchFamily="34" charset="0"/>
                        </a:rPr>
                        <a:t>NPRR 743 – Revision to MCE to have a Floor for Load Exposure</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ctr" rtl="0" fontAlgn="ctr"/>
                      <a:r>
                        <a:rPr lang="en-US" sz="1200" b="0" i="0" u="none" strike="noStrike" dirty="0" smtClean="0">
                          <a:solidFill>
                            <a:srgbClr val="000000"/>
                          </a:solidFill>
                          <a:effectLst/>
                          <a:latin typeface="Arial" panose="020B0604020202020204" pitchFamily="34" charset="0"/>
                        </a:rPr>
                        <a:t>P</a:t>
                      </a:r>
                      <a:endParaRPr lang="en-US" sz="1200" b="0" i="0" u="none" strike="noStrike" dirty="0">
                        <a:solidFill>
                          <a:srgbClr val="000000"/>
                        </a:solidFill>
                        <a:effectLst/>
                        <a:latin typeface="Arial" panose="020B0604020202020204" pitchFamily="34" charset="0"/>
                      </a:endParaRP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D9D5"/>
                    </a:solidFill>
                  </a:tcPr>
                </a:tc>
              </a:tr>
              <a:tr h="441960">
                <a:tc>
                  <a:txBody>
                    <a:bodyPr/>
                    <a:lstStyle/>
                    <a:p>
                      <a:pPr algn="l" rtl="0" fontAlgn="ctr"/>
                      <a:r>
                        <a:rPr lang="en-US" sz="1200" b="0" i="0" u="none" strike="noStrike" dirty="0">
                          <a:solidFill>
                            <a:srgbClr val="000000"/>
                          </a:solidFill>
                          <a:effectLst/>
                          <a:latin typeface="Arial" panose="020B0604020202020204" pitchFamily="34" charset="0"/>
                        </a:rPr>
                        <a:t>NPRR 741 – Clarifications to TPE and EAL Credit Exposure Calculations</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c>
                  <a:txBody>
                    <a:bodyPr/>
                    <a:lstStyle/>
                    <a:p>
                      <a:pPr algn="ctr" rtl="0" fontAlgn="ctr"/>
                      <a:r>
                        <a:rPr lang="en-US" sz="1200" b="0" i="0" u="none" strike="noStrike" dirty="0" smtClean="0">
                          <a:solidFill>
                            <a:srgbClr val="000000"/>
                          </a:solidFill>
                          <a:effectLst/>
                          <a:latin typeface="Arial" panose="020B0604020202020204" pitchFamily="34" charset="0"/>
                        </a:rPr>
                        <a:t>P</a:t>
                      </a:r>
                      <a:endParaRPr lang="en-US" sz="1200" b="0" i="0" u="none" strike="noStrike" dirty="0">
                        <a:solidFill>
                          <a:srgbClr val="000000"/>
                        </a:solidFill>
                        <a:effectLst/>
                        <a:latin typeface="Arial" panose="020B0604020202020204" pitchFamily="34" charset="0"/>
                      </a:endParaRP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a:t>
                      </a:r>
                      <a:r>
                        <a:rPr lang="en-US" sz="1200" b="0" i="0" u="none" strike="noStrike" dirty="0" smtClean="0">
                          <a:solidFill>
                            <a:srgbClr val="000000"/>
                          </a:solidFill>
                          <a:effectLst/>
                          <a:latin typeface="Arial" panose="020B0604020202020204" pitchFamily="34" charset="0"/>
                        </a:rPr>
                        <a:t>2017</a:t>
                      </a:r>
                      <a:endParaRPr lang="en-US" sz="1200" b="0" i="0" u="none" strike="noStrike" dirty="0">
                        <a:solidFill>
                          <a:srgbClr val="000000"/>
                        </a:solidFill>
                        <a:effectLst/>
                        <a:latin typeface="Arial" panose="020B0604020202020204" pitchFamily="34" charset="0"/>
                      </a:endParaRP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r>
              <a:tr h="441960">
                <a:tc>
                  <a:txBody>
                    <a:bodyPr/>
                    <a:lstStyle/>
                    <a:p>
                      <a:pPr algn="l" rtl="0" fontAlgn="ctr"/>
                      <a:r>
                        <a:rPr lang="en-US" sz="1200" b="0" i="0" u="none" strike="noStrike" dirty="0">
                          <a:solidFill>
                            <a:srgbClr val="000000"/>
                          </a:solidFill>
                          <a:effectLst/>
                          <a:latin typeface="Arial" panose="020B0604020202020204" pitchFamily="34" charset="0"/>
                        </a:rPr>
                        <a:t>NPRR </a:t>
                      </a:r>
                      <a:r>
                        <a:rPr lang="en-US" sz="1200" b="0" i="0" u="none" strike="noStrike" dirty="0" smtClean="0">
                          <a:solidFill>
                            <a:srgbClr val="000000"/>
                          </a:solidFill>
                          <a:effectLst/>
                          <a:latin typeface="Arial" panose="020B0604020202020204" pitchFamily="34" charset="0"/>
                        </a:rPr>
                        <a:t>755 </a:t>
                      </a:r>
                      <a:r>
                        <a:rPr lang="en-US" sz="1200" b="0" i="0" u="none" strike="noStrike" dirty="0">
                          <a:solidFill>
                            <a:srgbClr val="000000"/>
                          </a:solidFill>
                          <a:effectLst/>
                          <a:latin typeface="Arial" panose="020B0604020202020204" pitchFamily="34" charset="0"/>
                        </a:rPr>
                        <a:t>– </a:t>
                      </a:r>
                      <a:r>
                        <a:rPr lang="en-US" sz="1200" b="0" i="0" u="none" strike="noStrike" dirty="0" smtClean="0">
                          <a:solidFill>
                            <a:srgbClr val="000000"/>
                          </a:solidFill>
                          <a:effectLst/>
                          <a:latin typeface="Arial" panose="020B0604020202020204" pitchFamily="34" charset="0"/>
                        </a:rPr>
                        <a:t>Data Agent-Only</a:t>
                      </a:r>
                      <a:r>
                        <a:rPr lang="en-US" sz="1200" b="0" i="0" u="none" strike="noStrike" baseline="0" dirty="0" smtClean="0">
                          <a:solidFill>
                            <a:srgbClr val="000000"/>
                          </a:solidFill>
                          <a:effectLst/>
                          <a:latin typeface="Arial" panose="020B0604020202020204" pitchFamily="34" charset="0"/>
                        </a:rPr>
                        <a:t> QSE Registration</a:t>
                      </a:r>
                      <a:endParaRPr lang="en-US" sz="1200" b="0" i="0" u="none" strike="noStrike" dirty="0">
                        <a:solidFill>
                          <a:srgbClr val="000000"/>
                        </a:solidFill>
                        <a:effectLst/>
                        <a:latin typeface="Arial" panose="020B0604020202020204" pitchFamily="34" charset="0"/>
                      </a:endParaRP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c>
                  <a:txBody>
                    <a:bodyPr/>
                    <a:lstStyle/>
                    <a:p>
                      <a:pPr algn="ctr" rtl="0" fontAlgn="ctr"/>
                      <a:r>
                        <a:rPr lang="en-US" sz="1200" b="0" i="0" u="none" strike="noStrike" dirty="0">
                          <a:solidFill>
                            <a:srgbClr val="000000"/>
                          </a:solidFill>
                          <a:effectLst/>
                          <a:latin typeface="Arial" panose="020B0604020202020204" pitchFamily="34" charset="0"/>
                        </a:rPr>
                        <a:t>NS</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c>
                  <a:txBody>
                    <a:bodyPr/>
                    <a:lstStyle/>
                    <a:p>
                      <a:pPr algn="l" rtl="0" fontAlgn="ctr"/>
                      <a:r>
                        <a:rPr lang="en-US" sz="1200" b="0" i="0" u="none" strike="noStrike" dirty="0">
                          <a:solidFill>
                            <a:srgbClr val="000000"/>
                          </a:solidFill>
                          <a:effectLst/>
                          <a:latin typeface="Arial" panose="020B0604020202020204" pitchFamily="34" charset="0"/>
                        </a:rPr>
                        <a:t>September 2017</a:t>
                      </a:r>
                    </a:p>
                  </a:txBody>
                  <a:tcPr marL="9517" marR="9517" marT="951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DEB"/>
                    </a:solidFill>
                  </a:tcPr>
                </a:tc>
              </a:tr>
            </a:tbl>
          </a:graphicData>
        </a:graphic>
      </p:graphicFrame>
    </p:spTree>
    <p:extLst>
      <p:ext uri="{BB962C8B-B14F-4D97-AF65-F5344CB8AC3E}">
        <p14:creationId xmlns:p14="http://schemas.microsoft.com/office/powerpoint/2010/main" val="1024058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a:t>Credit Updates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dirty="0"/>
          </a:p>
        </p:txBody>
      </p:sp>
      <p:sp>
        <p:nvSpPr>
          <p:cNvPr id="7" name="Content Placeholder 2"/>
          <p:cNvSpPr>
            <a:spLocks noGrp="1"/>
          </p:cNvSpPr>
          <p:nvPr>
            <p:ph idx="1"/>
          </p:nvPr>
        </p:nvSpPr>
        <p:spPr>
          <a:xfrm>
            <a:off x="457200" y="1143000"/>
            <a:ext cx="8229600" cy="4983163"/>
          </a:xfrm>
        </p:spPr>
        <p:txBody>
          <a:bodyPr>
            <a:normAutofit/>
          </a:bodyPr>
          <a:lstStyle/>
          <a:p>
            <a:pPr marL="0" indent="0">
              <a:buNone/>
            </a:pPr>
            <a:r>
              <a:rPr lang="en-US" sz="1500" dirty="0" smtClean="0"/>
              <a:t>Outstanding Revision / Change Requests </a:t>
            </a:r>
          </a:p>
          <a:p>
            <a:endParaRPr lang="en-US" sz="1500" dirty="0" smtClean="0"/>
          </a:p>
          <a:p>
            <a:r>
              <a:rPr lang="en-US" sz="1500" dirty="0" smtClean="0"/>
              <a:t>NPRR638 – Revisions to Certain Price Components of EAL</a:t>
            </a:r>
          </a:p>
          <a:p>
            <a:pPr lvl="1"/>
            <a:r>
              <a:rPr lang="en-US" sz="1100" dirty="0" smtClean="0"/>
              <a:t>NPRR submitted for withdrawal</a:t>
            </a:r>
          </a:p>
          <a:p>
            <a:pPr lvl="1"/>
            <a:endParaRPr lang="en-US" sz="1500" dirty="0" smtClean="0"/>
          </a:p>
          <a:p>
            <a:r>
              <a:rPr lang="en-US" sz="1500" dirty="0"/>
              <a:t>NPRR </a:t>
            </a:r>
            <a:r>
              <a:rPr lang="en-US" sz="1500" dirty="0" smtClean="0"/>
              <a:t>760 </a:t>
            </a:r>
            <a:r>
              <a:rPr lang="en-US" sz="1500" dirty="0"/>
              <a:t>– C</a:t>
            </a:r>
            <a:r>
              <a:rPr lang="en-US" sz="1500" dirty="0" smtClean="0"/>
              <a:t>alculation of Exposure Variables For Days With No Activity</a:t>
            </a:r>
            <a:endParaRPr lang="en-US" sz="1500" dirty="0"/>
          </a:p>
          <a:p>
            <a:pPr lvl="1"/>
            <a:r>
              <a:rPr lang="en-US" sz="1100" dirty="0" smtClean="0"/>
              <a:t>TAC in September </a:t>
            </a:r>
            <a:endParaRPr lang="en-US" sz="1100" dirty="0" smtClean="0"/>
          </a:p>
          <a:p>
            <a:pPr lvl="1"/>
            <a:endParaRPr lang="en-US" sz="1500" dirty="0" smtClean="0"/>
          </a:p>
          <a:p>
            <a:r>
              <a:rPr lang="en-US" sz="1500" dirty="0"/>
              <a:t>NPRR </a:t>
            </a:r>
            <a:r>
              <a:rPr lang="en-US" sz="1500" dirty="0" smtClean="0"/>
              <a:t>773 </a:t>
            </a:r>
            <a:r>
              <a:rPr lang="en-US" sz="1500" dirty="0"/>
              <a:t>– </a:t>
            </a:r>
            <a:r>
              <a:rPr lang="en-US" sz="1500" dirty="0" smtClean="0"/>
              <a:t>Broadening Scope of Acceptable Letter of Credit Issuers</a:t>
            </a:r>
          </a:p>
          <a:p>
            <a:pPr lvl="1"/>
            <a:r>
              <a:rPr lang="en-US" sz="1100" dirty="0" smtClean="0"/>
              <a:t>TAC in September </a:t>
            </a:r>
          </a:p>
          <a:p>
            <a:pPr lvl="1"/>
            <a:endParaRPr lang="en-US" sz="1500" dirty="0" smtClean="0"/>
          </a:p>
          <a:p>
            <a:r>
              <a:rPr lang="en-US" sz="1500" dirty="0"/>
              <a:t>NPRR </a:t>
            </a:r>
            <a:r>
              <a:rPr lang="en-US" sz="1500" dirty="0" smtClean="0"/>
              <a:t>791 </a:t>
            </a:r>
            <a:r>
              <a:rPr lang="en-US" sz="1500" dirty="0"/>
              <a:t>– </a:t>
            </a:r>
            <a:r>
              <a:rPr lang="en-US" sz="1500" dirty="0" smtClean="0"/>
              <a:t>Clarifications to IEL, MCE and Aggregate Amount Owed by Breaching Party </a:t>
            </a:r>
          </a:p>
          <a:p>
            <a:pPr lvl="1"/>
            <a:r>
              <a:rPr lang="en-US" sz="1100" smtClean="0"/>
              <a:t>Tabled at PRS</a:t>
            </a:r>
            <a:endParaRPr lang="en-US" sz="1100" dirty="0"/>
          </a:p>
          <a:p>
            <a:pPr lvl="1"/>
            <a:endParaRPr lang="en-US" sz="1500" dirty="0"/>
          </a:p>
          <a:p>
            <a:pPr lvl="1"/>
            <a:endParaRPr lang="en-US" sz="1500" dirty="0"/>
          </a:p>
          <a:p>
            <a:r>
              <a:rPr lang="en-US" sz="1500" u="sng" dirty="0" smtClean="0"/>
              <a:t>SCR </a:t>
            </a:r>
            <a:r>
              <a:rPr lang="en-US" sz="1500" u="sng" dirty="0"/>
              <a:t>785 </a:t>
            </a:r>
            <a:r>
              <a:rPr lang="en-US" sz="1500" dirty="0"/>
              <a:t>– Update RTL calculation to include Real-Time Reserve Price Adder-based components </a:t>
            </a:r>
          </a:p>
          <a:p>
            <a:pPr lvl="1"/>
            <a:r>
              <a:rPr lang="en-US" sz="1100" dirty="0"/>
              <a:t>WMS recommended that PRS table SCR785, including three billing determinants defined in SCR785, and an additional three determinants included in NPRR626 which are dependent on SCR785, until such time that this SCR and the related NPRR626 credit components can be implemented with reduced cost by combining with other projects.  </a:t>
            </a:r>
          </a:p>
        </p:txBody>
      </p:sp>
    </p:spTree>
    <p:extLst>
      <p:ext uri="{BB962C8B-B14F-4D97-AF65-F5344CB8AC3E}">
        <p14:creationId xmlns:p14="http://schemas.microsoft.com/office/powerpoint/2010/main" val="2826358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a:t>Credit Updates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dirty="0"/>
          </a:p>
        </p:txBody>
      </p:sp>
      <p:sp>
        <p:nvSpPr>
          <p:cNvPr id="7" name="Content Placeholder 2"/>
          <p:cNvSpPr>
            <a:spLocks noGrp="1"/>
          </p:cNvSpPr>
          <p:nvPr>
            <p:ph idx="1"/>
          </p:nvPr>
        </p:nvSpPr>
        <p:spPr>
          <a:xfrm>
            <a:off x="457200" y="1295400"/>
            <a:ext cx="8229600" cy="4830763"/>
          </a:xfrm>
        </p:spPr>
        <p:txBody>
          <a:bodyPr>
            <a:normAutofit/>
          </a:bodyPr>
          <a:lstStyle/>
          <a:p>
            <a:pPr marL="0" indent="0">
              <a:buNone/>
            </a:pPr>
            <a:r>
              <a:rPr lang="en-US" sz="2000" dirty="0" smtClean="0"/>
              <a:t>Requests </a:t>
            </a:r>
            <a:r>
              <a:rPr lang="en-US" sz="2000" dirty="0"/>
              <a:t>or Assignments to </a:t>
            </a:r>
            <a:r>
              <a:rPr lang="en-US" sz="2000" dirty="0" smtClean="0"/>
              <a:t>CWG/MCWG</a:t>
            </a:r>
          </a:p>
          <a:p>
            <a:endParaRPr lang="en-US" sz="2000" dirty="0" smtClean="0"/>
          </a:p>
          <a:p>
            <a:r>
              <a:rPr lang="en-US" sz="2000" dirty="0" smtClean="0"/>
              <a:t>Development of Risk Appetite Goal</a:t>
            </a:r>
          </a:p>
          <a:p>
            <a:r>
              <a:rPr lang="en-US" sz="2000" dirty="0" smtClean="0"/>
              <a:t>Review Market Continuity Credit Processes</a:t>
            </a:r>
          </a:p>
          <a:p>
            <a:pPr marL="0" indent="0">
              <a:buNone/>
            </a:pPr>
            <a:r>
              <a:rPr lang="en-US" sz="2000" dirty="0" smtClean="0"/>
              <a:t>	</a:t>
            </a:r>
            <a:endParaRPr lang="en-US" sz="2000" dirty="0"/>
          </a:p>
          <a:p>
            <a:pPr marL="0" indent="0">
              <a:buNone/>
            </a:pPr>
            <a:r>
              <a:rPr lang="en-US" sz="2000" dirty="0" smtClean="0"/>
              <a:t>Other</a:t>
            </a:r>
          </a:p>
          <a:p>
            <a:pPr marL="457200" lvl="1" indent="0">
              <a:buNone/>
            </a:pPr>
            <a:endParaRPr lang="en-US" sz="1600" dirty="0" smtClean="0"/>
          </a:p>
          <a:p>
            <a:r>
              <a:rPr lang="en-US" sz="2000" dirty="0" smtClean="0"/>
              <a:t>CMM Tech Refresh concept  </a:t>
            </a:r>
          </a:p>
          <a:p>
            <a:pPr lvl="1"/>
            <a:r>
              <a:rPr lang="en-US" sz="1600" dirty="0" smtClean="0"/>
              <a:t>Project target for implementation in September 2017</a:t>
            </a:r>
          </a:p>
          <a:p>
            <a:pPr marL="457200" lvl="1" indent="0">
              <a:buNone/>
            </a:pPr>
            <a:endParaRPr lang="en-US" sz="1600" dirty="0" smtClean="0"/>
          </a:p>
          <a:p>
            <a:r>
              <a:rPr lang="en-US" sz="2000" dirty="0" smtClean="0"/>
              <a:t>Credit Management Training</a:t>
            </a:r>
          </a:p>
          <a:p>
            <a:pPr lvl="1"/>
            <a:r>
              <a:rPr lang="en-US" sz="1600" dirty="0">
                <a:hlinkClick r:id="rId3"/>
              </a:rPr>
              <a:t>http://</a:t>
            </a:r>
            <a:r>
              <a:rPr lang="en-US" sz="1600" dirty="0" smtClean="0">
                <a:hlinkClick r:id="rId3"/>
              </a:rPr>
              <a:t>www.ercot.com/services/training/course/143#schedule</a:t>
            </a:r>
            <a:endParaRPr lang="en-US" sz="1600" dirty="0"/>
          </a:p>
          <a:p>
            <a:pPr lvl="2"/>
            <a:r>
              <a:rPr lang="en-US" sz="1200" dirty="0" smtClean="0"/>
              <a:t>October 25 @ NRG Energy, Houston, TX </a:t>
            </a:r>
            <a:endParaRPr lang="en-US" sz="1200" dirty="0"/>
          </a:p>
        </p:txBody>
      </p:sp>
    </p:spTree>
    <p:extLst>
      <p:ext uri="{BB962C8B-B14F-4D97-AF65-F5344CB8AC3E}">
        <p14:creationId xmlns:p14="http://schemas.microsoft.com/office/powerpoint/2010/main" val="705523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a:t>Credit Updates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dirty="0"/>
          </a:p>
        </p:txBody>
      </p:sp>
      <p:sp>
        <p:nvSpPr>
          <p:cNvPr id="7" name="Content Placeholder 2"/>
          <p:cNvSpPr txBox="1">
            <a:spLocks/>
          </p:cNvSpPr>
          <p:nvPr/>
        </p:nvSpPr>
        <p:spPr bwMode="auto">
          <a:xfrm>
            <a:off x="455341" y="9144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Implemented Change Requests</a:t>
            </a: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673 - Correction to Estimated Aggregate Liability (EAL) for a QSE that 			                  Represents Neither Load nor Generation </a:t>
            </a: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671 – Incorporation of DAM Credit Parameters into Protocols</a:t>
            </a: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670 – Clarification of Portfolio-Weighted Auction Clearing Price (PWACP)</a:t>
            </a: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612 – Reduction of Cure Period Subsequent to Event of Default</a:t>
            </a:r>
            <a:r>
              <a:rPr kumimoji="0" lang="en-US" sz="1600" b="1" i="0" u="none" strike="noStrike" kern="1200" cap="none" spc="0" normalizeH="0" baseline="0" noProof="0" dirty="0" smtClean="0">
                <a:ln>
                  <a:noFill/>
                </a:ln>
                <a:solidFill>
                  <a:sysClr val="windowText" lastClr="000000"/>
                </a:solidFill>
                <a:effectLst/>
                <a:uLnTx/>
                <a:uFillTx/>
                <a:latin typeface="Arial"/>
                <a:ea typeface="+mn-ea"/>
                <a:cs typeface="+mn-cs"/>
              </a:rPr>
              <a:t> </a:t>
            </a: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 </a:t>
            </a: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SCR   778 – Credit Exposure Calculations for NOIE Options Linked to RTM PTP 				  Obligations</a:t>
            </a: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559 – Revisions to MCE Calculation</a:t>
            </a:r>
          </a:p>
          <a:p>
            <a:pPr marL="342900" marR="0" lvl="1"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597 - Utilize Initial Estimated Liability (IEL) Only During Initial Market Activity</a:t>
            </a: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601 - Inclusion of Incremental Exposure in Mass Transitions to Counter-				  Parties that are Registered as QSEs and LSEs and Provide POLR              			  Service</a:t>
            </a:r>
          </a:p>
          <a:p>
            <a:pPr marL="342900" marR="0" lvl="1"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639 - Correction to Minimum Current Exposure</a:t>
            </a:r>
          </a:p>
          <a:p>
            <a:pPr marL="342900" marR="0" lvl="1"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690 – Incorporation of Creditworthiness Standards in Protocols</a:t>
            </a:r>
            <a:endParaRPr kumimoji="0" lang="en-US" sz="1200" b="0" i="0" u="none" strike="noStrike" kern="1200" cap="none" spc="0" normalizeH="0" baseline="0" noProof="0" dirty="0" smtClean="0">
              <a:ln>
                <a:noFill/>
              </a:ln>
              <a:solidFill>
                <a:sysClr val="windowText" lastClr="000000"/>
              </a:solidFill>
              <a:effectLst/>
              <a:uLnTx/>
              <a:uFillTx/>
              <a:latin typeface="Arial"/>
              <a:ea typeface="+mn-ea"/>
              <a:cs typeface="+mn-cs"/>
            </a:endParaRPr>
          </a:p>
          <a:p>
            <a:pPr marL="342900" marR="0" lvl="1"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692 – Removal of MIS Posting Requirement of DAM Credit Parameters</a:t>
            </a:r>
          </a:p>
          <a:p>
            <a:pPr marL="342900" marR="0" lvl="1"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NPRR 728  - Removal of Language Related to NPRR484, Revisions to Congestion 			  Revenue Rights Credit Calculations and Payments, and NPRR554,  				  Clarification of Future Credit Exposure Calculation</a:t>
            </a:r>
          </a:p>
          <a:p>
            <a:pPr marL="342900" marR="0" lvl="1" indent="-342900" algn="l" defTabSz="457200" rtl="0" eaLnBrk="0" fontAlgn="base" latinLnBrk="0" hangingPunct="0">
              <a:lnSpc>
                <a:spcPct val="100000"/>
              </a:lnSpc>
              <a:spcBef>
                <a:spcPct val="20000"/>
              </a:spcBef>
              <a:spcAft>
                <a:spcPct val="0"/>
              </a:spcAft>
              <a:buClrTx/>
              <a:buSzTx/>
              <a:buFont typeface="Arial" charset="0"/>
              <a:buChar char="•"/>
              <a:tabLst/>
              <a:defRPr/>
            </a:pPr>
            <a:endPar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endPar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endParaRP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endPar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endPar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US" sz="1600" b="0" i="0" u="none" strike="noStrike" kern="1200" cap="none" spc="0" normalizeH="0" baseline="0" noProof="0" dirty="0" smtClean="0">
                <a:ln>
                  <a:noFill/>
                </a:ln>
                <a:solidFill>
                  <a:sysClr val="windowText" lastClr="000000"/>
                </a:solidFill>
                <a:effectLst/>
                <a:uLnTx/>
                <a:uFillTx/>
                <a:latin typeface="Arial"/>
                <a:ea typeface="+mn-ea"/>
                <a:cs typeface="+mn-cs"/>
              </a:rPr>
              <a:t>      </a:t>
            </a:r>
            <a:r>
              <a:rPr kumimoji="0" lang="en-US" sz="1050" b="0" i="0" u="none" strike="noStrike" kern="1200" cap="none" spc="0" normalizeH="0" baseline="0" noProof="0" dirty="0" smtClean="0">
                <a:ln>
                  <a:noFill/>
                </a:ln>
                <a:solidFill>
                  <a:sysClr val="windowText" lastClr="000000"/>
                </a:solidFill>
                <a:effectLst/>
                <a:uLnTx/>
                <a:uFillTx/>
                <a:latin typeface="Arial"/>
                <a:ea typeface="+mn-ea"/>
                <a:cs typeface="+mn-cs"/>
              </a:rPr>
              <a:t>ERCOT Public</a:t>
            </a:r>
            <a:endParaRPr kumimoji="0" lang="en-US" sz="1050" b="0" i="0" u="none" strike="noStrike" kern="1200" cap="none" spc="0" normalizeH="0" baseline="0" noProof="0" dirty="0">
              <a:ln>
                <a:noFill/>
              </a:ln>
              <a:solidFill>
                <a:sysClr val="windowText" lastClr="000000"/>
              </a:solidFill>
              <a:effectLst/>
              <a:uLnTx/>
              <a:uFillTx/>
              <a:latin typeface="Arial"/>
              <a:ea typeface="+mn-ea"/>
              <a:cs typeface="+mn-cs"/>
            </a:endParaRPr>
          </a:p>
        </p:txBody>
      </p:sp>
    </p:spTree>
    <p:extLst>
      <p:ext uri="{BB962C8B-B14F-4D97-AF65-F5344CB8AC3E}">
        <p14:creationId xmlns:p14="http://schemas.microsoft.com/office/powerpoint/2010/main" val="4108778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Credit Updates</a:t>
            </a:r>
            <a:endParaRPr lang="en-US" dirty="0"/>
          </a:p>
        </p:txBody>
      </p:sp>
      <p:sp>
        <p:nvSpPr>
          <p:cNvPr id="3" name="Content Placeholder 2"/>
          <p:cNvSpPr>
            <a:spLocks noGrp="1"/>
          </p:cNvSpPr>
          <p:nvPr>
            <p:ph idx="1"/>
          </p:nvPr>
        </p:nvSpPr>
        <p:spPr>
          <a:xfrm>
            <a:off x="457200" y="990600"/>
            <a:ext cx="8153400" cy="4929433"/>
          </a:xfrm>
        </p:spPr>
        <p:txBody>
          <a:bodyPr/>
          <a:lstStyle/>
          <a:p>
            <a:pPr marL="0" lvl="0" indent="0" defTabSz="457200" eaLnBrk="0" fontAlgn="base" hangingPunct="0">
              <a:spcAft>
                <a:spcPct val="0"/>
              </a:spcAft>
              <a:buNone/>
              <a:defRPr/>
            </a:pPr>
            <a:r>
              <a:rPr lang="en-US" sz="1600" dirty="0" smtClean="0">
                <a:solidFill>
                  <a:sysClr val="windowText" lastClr="000000"/>
                </a:solidFill>
              </a:rPr>
              <a:t>Implemented </a:t>
            </a:r>
            <a:r>
              <a:rPr lang="en-US" sz="1600" dirty="0">
                <a:solidFill>
                  <a:sysClr val="windowText" lastClr="000000"/>
                </a:solidFill>
              </a:rPr>
              <a:t>Change Requests</a:t>
            </a:r>
          </a:p>
          <a:p>
            <a:pPr lvl="0" defTabSz="457200" eaLnBrk="0" fontAlgn="base" hangingPunct="0">
              <a:spcAft>
                <a:spcPct val="0"/>
              </a:spcAft>
              <a:buFont typeface="Arial" charset="0"/>
              <a:buChar char="•"/>
              <a:defRPr/>
            </a:pPr>
            <a:r>
              <a:rPr lang="en-US" sz="1600" dirty="0"/>
              <a:t>NPRR 741</a:t>
            </a:r>
            <a:r>
              <a:rPr lang="en-US" sz="1600" dirty="0" smtClean="0">
                <a:solidFill>
                  <a:sysClr val="windowText" lastClr="000000"/>
                </a:solidFill>
              </a:rPr>
              <a:t> </a:t>
            </a:r>
            <a:r>
              <a:rPr lang="en-US" sz="1600" dirty="0">
                <a:solidFill>
                  <a:sysClr val="windowText" lastClr="000000"/>
                </a:solidFill>
              </a:rPr>
              <a:t>- </a:t>
            </a:r>
            <a:r>
              <a:rPr lang="en-US" sz="1600" dirty="0"/>
              <a:t>Clarifications to TPE and </a:t>
            </a:r>
            <a:r>
              <a:rPr lang="en-US" sz="1600" dirty="0" smtClean="0"/>
              <a:t>EAL Credit Exposure Calculations</a:t>
            </a:r>
          </a:p>
          <a:p>
            <a:pPr lvl="1" defTabSz="457200" eaLnBrk="0" fontAlgn="base" hangingPunct="0">
              <a:spcAft>
                <a:spcPct val="0"/>
              </a:spcAft>
              <a:buFont typeface="Arial" charset="0"/>
              <a:buChar char="•"/>
              <a:defRPr/>
            </a:pPr>
            <a:r>
              <a:rPr lang="en-US" sz="1200" dirty="0" smtClean="0"/>
              <a:t>Implemented only language clarifications part</a:t>
            </a:r>
          </a:p>
          <a:p>
            <a:pPr lvl="1" defTabSz="457200" eaLnBrk="0" fontAlgn="base" hangingPunct="0">
              <a:spcAft>
                <a:spcPct val="0"/>
              </a:spcAft>
              <a:buFont typeface="Arial" charset="0"/>
              <a:buChar char="•"/>
              <a:defRPr/>
            </a:pPr>
            <a:r>
              <a:rPr lang="en-US" sz="1200" dirty="0" smtClean="0"/>
              <a:t>Change for removal of “abs” from MCE formula is not yet implemented</a:t>
            </a:r>
            <a:endParaRPr lang="en-US" sz="1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010250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a:t>Credit Updates</a:t>
            </a:r>
            <a:endParaRPr lang="en-US" b="1" dirty="0">
              <a:solidFill>
                <a:schemeClr val="accent1"/>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dirty="0"/>
          </a:p>
        </p:txBody>
      </p:sp>
      <p:sp>
        <p:nvSpPr>
          <p:cNvPr id="7" name="Content Placeholder 2"/>
          <p:cNvSpPr>
            <a:spLocks noGrp="1"/>
          </p:cNvSpPr>
          <p:nvPr>
            <p:ph idx="1"/>
          </p:nvPr>
        </p:nvSpPr>
        <p:spPr>
          <a:xfrm>
            <a:off x="2661711" y="2708275"/>
            <a:ext cx="3820577" cy="719241"/>
          </a:xfrm>
        </p:spPr>
        <p:txBody>
          <a:bodyPr/>
          <a:lstStyle/>
          <a:p>
            <a:pPr marL="0" indent="0" algn="ctr" eaLnBrk="1" hangingPunct="1">
              <a:buFont typeface="Arial" charset="0"/>
              <a:buNone/>
              <a:defRPr/>
            </a:pPr>
            <a:r>
              <a:rPr lang="en-US" altLang="en-US" sz="2000" dirty="0" smtClean="0"/>
              <a:t>Questions</a:t>
            </a:r>
          </a:p>
        </p:txBody>
      </p:sp>
    </p:spTree>
    <p:extLst>
      <p:ext uri="{BB962C8B-B14F-4D97-AF65-F5344CB8AC3E}">
        <p14:creationId xmlns:p14="http://schemas.microsoft.com/office/powerpoint/2010/main" val="183607975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dcmitype/"/>
    <ds:schemaRef ds:uri="c34af464-7aa1-4edd-9be4-83dffc1cb926"/>
    <ds:schemaRef ds:uri="http://schemas.microsoft.com/office/2006/metadata/properties"/>
    <ds:schemaRef ds:uri="http://purl.org/dc/term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382</TotalTime>
  <Words>415</Words>
  <Application>Microsoft Office PowerPoint</Application>
  <PresentationFormat>On-screen Show (4:3)</PresentationFormat>
  <Paragraphs>131</Paragraphs>
  <Slides>7</Slides>
  <Notes>5</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7</vt:i4>
      </vt:variant>
    </vt:vector>
  </HeadingPairs>
  <TitlesOfParts>
    <vt:vector size="12" baseType="lpstr">
      <vt:lpstr>Arial</vt:lpstr>
      <vt:lpstr>Calibri</vt:lpstr>
      <vt:lpstr>1_Custom Design</vt:lpstr>
      <vt:lpstr>Office Theme</vt:lpstr>
      <vt:lpstr>Custom Design</vt:lpstr>
      <vt:lpstr>PowerPoint Presentation</vt:lpstr>
      <vt:lpstr>Credit Updates</vt:lpstr>
      <vt:lpstr>Credit Updates</vt:lpstr>
      <vt:lpstr>Credit Updates</vt:lpstr>
      <vt:lpstr>Credit Updates</vt:lpstr>
      <vt:lpstr>Credit Updates</vt:lpstr>
      <vt:lpstr>Credit Updates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Spells, Vanessa</cp:lastModifiedBy>
  <cp:revision>62</cp:revision>
  <cp:lastPrinted>2016-01-21T20:53:15Z</cp:lastPrinted>
  <dcterms:created xsi:type="dcterms:W3CDTF">2016-01-21T15:20:31Z</dcterms:created>
  <dcterms:modified xsi:type="dcterms:W3CDTF">2016-08-17T13:16:28Z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