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7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11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Market Continuity - Credit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05633"/>
          </a:xfrm>
        </p:spPr>
        <p:txBody>
          <a:bodyPr/>
          <a:lstStyle/>
          <a:p>
            <a:r>
              <a:rPr lang="en-US" sz="2000" dirty="0" smtClean="0"/>
              <a:t>Failure to pay invoices to ERCOT</a:t>
            </a:r>
          </a:p>
          <a:p>
            <a:pPr lvl="1"/>
            <a:r>
              <a:rPr lang="en-US" sz="1600" dirty="0" smtClean="0"/>
              <a:t>Should the cash collateral be used to pay outstanding invoices</a:t>
            </a:r>
          </a:p>
          <a:p>
            <a:pPr lvl="1"/>
            <a:r>
              <a:rPr lang="en-US" sz="1600" dirty="0" smtClean="0"/>
              <a:t>Should the SB/LCs be drawn or guarantees be used to pay outstanding invoices</a:t>
            </a:r>
          </a:p>
          <a:p>
            <a:pPr lvl="1"/>
            <a:r>
              <a:rPr lang="en-US" sz="1600" dirty="0" smtClean="0"/>
              <a:t>In case of </a:t>
            </a:r>
            <a:r>
              <a:rPr lang="en-US" sz="1600" dirty="0"/>
              <a:t>i</a:t>
            </a:r>
            <a:r>
              <a:rPr lang="en-US" sz="1600" dirty="0" smtClean="0"/>
              <a:t>nsufficient collateral for paying invoices, should the late payments or breach process be commenced or should it be put on hold</a:t>
            </a:r>
          </a:p>
          <a:p>
            <a:pPr lvl="1"/>
            <a:r>
              <a:rPr lang="en-US" sz="1600" dirty="0" smtClean="0"/>
              <a:t>If secured collateral (Cash, LC, CB) is used for paying outstanding invoices, then there may not be sufficient collateral to cover TPES exposure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2000" dirty="0" smtClean="0"/>
              <a:t>Potential advance payments to generation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Increase of unsecured credit limit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DAM/RTM valuation or exposure</a:t>
            </a:r>
          </a:p>
          <a:p>
            <a:endParaRPr lang="en-US" sz="2000" dirty="0" smtClean="0"/>
          </a:p>
          <a:p>
            <a:r>
              <a:rPr lang="en-US" sz="2000" dirty="0" smtClean="0"/>
              <a:t>CRR valuation or exposure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4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106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Market Continuity - Credit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22</cp:revision>
  <cp:lastPrinted>2016-01-21T20:53:15Z</cp:lastPrinted>
  <dcterms:created xsi:type="dcterms:W3CDTF">2016-01-21T15:20:31Z</dcterms:created>
  <dcterms:modified xsi:type="dcterms:W3CDTF">2016-08-17T14:08:48Z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