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</p:sldMasterIdLst>
  <p:notesMasterIdLst>
    <p:notesMasterId r:id="rId8"/>
  </p:notesMasterIdLst>
  <p:handoutMasterIdLst>
    <p:handoutMasterId r:id="rId9"/>
  </p:handoutMasterIdLst>
  <p:sldIdLst>
    <p:sldId id="260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569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Collateral Documents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Vanessa Spells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August 17,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228600"/>
            <a:ext cx="6324600" cy="6553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Collateral Documents</a:t>
            </a:r>
          </a:p>
          <a:p>
            <a:r>
              <a:rPr lang="en-US" sz="2000" i="1" dirty="0" smtClean="0"/>
              <a:t>Market Participant Letter of Credit</a:t>
            </a:r>
          </a:p>
          <a:p>
            <a:pPr lvl="1"/>
            <a:r>
              <a:rPr lang="en-US" sz="1600" dirty="0" smtClean="0"/>
              <a:t>Change “Issuing Bank” to “Issuer”</a:t>
            </a:r>
          </a:p>
          <a:p>
            <a:pPr lvl="1"/>
            <a:r>
              <a:rPr lang="en-US" sz="1600" dirty="0" smtClean="0"/>
              <a:t>Allow presentation by email</a:t>
            </a:r>
          </a:p>
          <a:p>
            <a:r>
              <a:rPr lang="en-US" sz="2000" i="1" dirty="0" smtClean="0"/>
              <a:t>Surety Bond</a:t>
            </a:r>
          </a:p>
          <a:p>
            <a:pPr lvl="1"/>
            <a:r>
              <a:rPr lang="en-US" sz="1600" dirty="0" smtClean="0"/>
              <a:t>Change Section </a:t>
            </a:r>
            <a:r>
              <a:rPr lang="en-US" sz="1600" dirty="0" smtClean="0"/>
              <a:t>4 </a:t>
            </a:r>
            <a:r>
              <a:rPr lang="en-US" sz="1600" dirty="0" smtClean="0"/>
              <a:t>to refer </a:t>
            </a:r>
            <a:r>
              <a:rPr lang="en-US" sz="1600" dirty="0" smtClean="0"/>
              <a:t>to the credit rating as reflected in Section 16.11.3(1)(c) (ii)</a:t>
            </a:r>
          </a:p>
          <a:p>
            <a:pPr lvl="1"/>
            <a:r>
              <a:rPr lang="en-US" sz="1600" dirty="0" smtClean="0"/>
              <a:t>Refer to ‘Bank Business Day’ and align definition</a:t>
            </a:r>
          </a:p>
          <a:p>
            <a:r>
              <a:rPr lang="en-US" sz="2000" i="1" dirty="0" smtClean="0"/>
              <a:t>Foreign Market Participant Guarantee Agreement</a:t>
            </a:r>
          </a:p>
          <a:p>
            <a:pPr lvl="1"/>
            <a:r>
              <a:rPr lang="en-US" sz="1600" dirty="0" smtClean="0"/>
              <a:t>Correct reference to Section 21 (instead of Section 25)  in Section 12(a)(ii) (related to Process Agent) </a:t>
            </a:r>
          </a:p>
          <a:p>
            <a:r>
              <a:rPr lang="en-US" sz="2000" i="1" dirty="0" smtClean="0"/>
              <a:t>Market Participant Guarantee Agreement</a:t>
            </a:r>
          </a:p>
          <a:p>
            <a:pPr lvl="1"/>
            <a:r>
              <a:rPr lang="en-US" sz="1600" dirty="0" smtClean="0"/>
              <a:t>Change payment period from 2 days to 1 day to align with ERCOT Standard Form Agreement 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 smtClean="0"/>
              <a:t>General</a:t>
            </a:r>
          </a:p>
          <a:p>
            <a:pPr lvl="1"/>
            <a:r>
              <a:rPr lang="en-US" sz="1600" dirty="0" smtClean="0"/>
              <a:t>Correct format and spelling errors in all documents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119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Custom Design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28</cp:revision>
  <cp:lastPrinted>2016-01-21T20:53:15Z</cp:lastPrinted>
  <dcterms:created xsi:type="dcterms:W3CDTF">2016-01-21T15:20:31Z</dcterms:created>
  <dcterms:modified xsi:type="dcterms:W3CDTF">2016-08-16T15:55:53Z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