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316" r:id="rId8"/>
    <p:sldId id="337" r:id="rId9"/>
    <p:sldId id="319" r:id="rId10"/>
    <p:sldId id="340" r:id="rId11"/>
    <p:sldId id="333" r:id="rId12"/>
    <p:sldId id="338" r:id="rId13"/>
    <p:sldId id="334" r:id="rId14"/>
    <p:sldId id="339" r:id="rId15"/>
    <p:sldId id="342" r:id="rId16"/>
    <p:sldId id="335" r:id="rId17"/>
    <p:sldId id="336" r:id="rId18"/>
    <p:sldId id="343" r:id="rId19"/>
    <p:sldId id="28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CC"/>
    <a:srgbClr val="E7F1F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60"/>
  </p:normalViewPr>
  <p:slideViewPr>
    <p:cSldViewPr showGuides="1">
      <p:cViewPr varScale="1">
        <p:scale>
          <a:sx n="94" d="100"/>
          <a:sy n="94" d="100"/>
        </p:scale>
        <p:origin x="96" y="3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40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58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59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38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9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1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362200"/>
            <a:ext cx="548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ERCOT Independent Review of Riverton – Sand Lake 138kV Double Circuit Line</a:t>
            </a:r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smtClean="0"/>
              <a:t>August </a:t>
            </a:r>
            <a:r>
              <a:rPr lang="en-US" smtClean="0"/>
              <a:t>16,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Option 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534400" cy="3124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Build 10 mile, 345 kV operating at138kV </a:t>
            </a:r>
            <a:r>
              <a:rPr lang="en-US" sz="2000" dirty="0"/>
              <a:t>s</a:t>
            </a:r>
            <a:r>
              <a:rPr lang="en-US" sz="2000" dirty="0" smtClean="0"/>
              <a:t>ingle </a:t>
            </a:r>
            <a:r>
              <a:rPr lang="en-US" sz="2000" dirty="0"/>
              <a:t>circuit line  from new switching </a:t>
            </a:r>
            <a:r>
              <a:rPr lang="en-US" sz="2000" dirty="0" smtClean="0"/>
              <a:t>stations Sand </a:t>
            </a:r>
            <a:r>
              <a:rPr lang="en-US" sz="2000" dirty="0"/>
              <a:t>Lake </a:t>
            </a:r>
            <a:r>
              <a:rPr lang="en-US" sz="2000" dirty="0" smtClean="0"/>
              <a:t>to Mentone SW on a 345kV double circuit capable structure</a:t>
            </a:r>
          </a:p>
          <a:p>
            <a:r>
              <a:rPr lang="en-US" sz="2000" dirty="0" smtClean="0"/>
              <a:t>Establish the new Mentone SW substation</a:t>
            </a:r>
          </a:p>
          <a:p>
            <a:r>
              <a:rPr lang="en-US" sz="2000" dirty="0"/>
              <a:t>Add </a:t>
            </a:r>
            <a:r>
              <a:rPr lang="en-US" sz="2000" dirty="0" smtClean="0"/>
              <a:t>an </a:t>
            </a:r>
            <a:r>
              <a:rPr lang="en-US" sz="2000" dirty="0"/>
              <a:t>80MVAR SVC (Static VAR Compensator) on Whitoil (#1080)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Estimated </a:t>
            </a:r>
            <a:r>
              <a:rPr lang="en-US" sz="2000" u="sng" dirty="0"/>
              <a:t>cost </a:t>
            </a:r>
            <a:r>
              <a:rPr lang="en-US" sz="2000" u="sng" dirty="0" smtClean="0"/>
              <a:t>is $55.6 million</a:t>
            </a:r>
            <a:endParaRPr lang="en-US" u="sn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256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Options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199"/>
          </a:xfrm>
        </p:spPr>
        <p:txBody>
          <a:bodyPr/>
          <a:lstStyle/>
          <a:p>
            <a:r>
              <a:rPr lang="en-US" sz="2400" dirty="0" smtClean="0"/>
              <a:t>All options address the low voltage issues in the Wink – Culberson – Yucca Drive loop in the 2021 summer peak base case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018642"/>
              </p:ext>
            </p:extLst>
          </p:nvPr>
        </p:nvGraphicFramePr>
        <p:xfrm>
          <a:off x="2252663" y="2438400"/>
          <a:ext cx="4638674" cy="3352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2462"/>
                <a:gridCol w="399886"/>
                <a:gridCol w="514139"/>
                <a:gridCol w="514139"/>
                <a:gridCol w="457012"/>
                <a:gridCol w="457012"/>
                <a:gridCol w="457012"/>
                <a:gridCol w="457012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 dirty="0">
                          <a:effectLst/>
                        </a:rPr>
                        <a:t>Bus</a:t>
                      </a:r>
                      <a:endParaRPr lang="en-US" sz="9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kV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Limit (p.u.)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N-1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Base Case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Op 1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Op 2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Op 3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Op 4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224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 dirty="0">
                          <a:effectLst/>
                        </a:rPr>
                        <a:t>MENTONE_SW_8</a:t>
                      </a:r>
                      <a:endParaRPr lang="en-US" sz="9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0.87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PYOTEWES_8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0.49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SALTCRKW_8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0.85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WHITOIL_8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0.45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ANADARKOT_8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ANDRANCH_8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SANDBEND1_8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0.85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ORLA_SW1_8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0.86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RED_BLUFF1_8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0.86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BARSTOWNW_8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SCRWBEAN_8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0.85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ELMAR_8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MASON_8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0.87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SCRWBEAN_T8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0.85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BLACKRVR_8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CULBERSON_8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SALTCREKSO_8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0.82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CULBER2119_8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0.83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L_CULBER8_1Y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138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0.92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0.8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>
                          <a:effectLst/>
                        </a:rPr>
                        <a:t>-</a:t>
                      </a:r>
                      <a:endParaRPr lang="en-US" sz="9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900" dirty="0">
                          <a:effectLst/>
                        </a:rPr>
                        <a:t>-</a:t>
                      </a:r>
                      <a:endParaRPr lang="en-US" sz="9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63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199"/>
          </a:xfrm>
        </p:spPr>
        <p:txBody>
          <a:bodyPr/>
          <a:lstStyle/>
          <a:p>
            <a:r>
              <a:rPr lang="en-US" sz="2400" dirty="0" smtClean="0"/>
              <a:t>ERCOT Recommends Option </a:t>
            </a:r>
            <a:r>
              <a:rPr lang="en-US" sz="2400" dirty="0"/>
              <a:t>3 as the preferred option to meet the reliability need in the area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 smtClean="0"/>
              <a:t>Build </a:t>
            </a:r>
            <a:r>
              <a:rPr lang="en-US" sz="2000" dirty="0"/>
              <a:t>25 mile, 345kV operating at 138kV single circuit line  from new switching stations Riverton to Sand Lake (Riverton – Mentone SW - Sand Lake) on a 345kV double circuit capable </a:t>
            </a:r>
            <a:r>
              <a:rPr lang="en-US" sz="2000" dirty="0" smtClean="0"/>
              <a:t>structure</a:t>
            </a:r>
          </a:p>
          <a:p>
            <a:pPr lvl="1"/>
            <a:r>
              <a:rPr lang="en-US" sz="2000" dirty="0" smtClean="0"/>
              <a:t>Establish </a:t>
            </a:r>
            <a:r>
              <a:rPr lang="en-US" sz="2000" dirty="0"/>
              <a:t>the new Mentone SW </a:t>
            </a:r>
            <a:r>
              <a:rPr lang="en-US" sz="2000" dirty="0" smtClean="0"/>
              <a:t>substation</a:t>
            </a:r>
          </a:p>
          <a:p>
            <a:pPr lvl="1"/>
            <a:r>
              <a:rPr lang="en-US" sz="2000" dirty="0" smtClean="0"/>
              <a:t>Add </a:t>
            </a:r>
            <a:r>
              <a:rPr lang="en-US" sz="2000" dirty="0"/>
              <a:t>55.2MVAR Capacitor Bank in Whitoil (#1080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Estimated cost is $40.2 million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81600"/>
          </a:xfrm>
        </p:spPr>
        <p:txBody>
          <a:bodyPr/>
          <a:lstStyle/>
          <a:p>
            <a:r>
              <a:rPr lang="en-US" sz="2400" dirty="0" smtClean="0"/>
              <a:t>ERCOT performed a sensitivity study where a case was simulated with load projections above the Oncor forecasted load for 2021: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The sensitivity study concluded that the addition of the potential load would require new 345 kV source in the area in addition to Option 3</a:t>
            </a:r>
            <a:endParaRPr lang="en-US" sz="2400" dirty="0"/>
          </a:p>
          <a:p>
            <a:r>
              <a:rPr lang="en-US" sz="2400" dirty="0" smtClean="0"/>
              <a:t>Option </a:t>
            </a:r>
            <a:r>
              <a:rPr lang="en-US" sz="2400" dirty="0"/>
              <a:t>3 </a:t>
            </a:r>
            <a:r>
              <a:rPr lang="en-US" sz="2400" dirty="0" smtClean="0"/>
              <a:t>could be expanded to accommodate future 345 kV expansion </a:t>
            </a:r>
            <a:r>
              <a:rPr lang="en-US" sz="2400" dirty="0"/>
              <a:t>of the </a:t>
            </a:r>
            <a:r>
              <a:rPr lang="en-US" sz="2400" dirty="0" smtClean="0"/>
              <a:t>area</a:t>
            </a:r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314650"/>
              </p:ext>
            </p:extLst>
          </p:nvPr>
        </p:nvGraphicFramePr>
        <p:xfrm>
          <a:off x="533400" y="2543947"/>
          <a:ext cx="7810500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962"/>
                <a:gridCol w="3351838"/>
                <a:gridCol w="3314700"/>
              </a:tblGrid>
              <a:tr h="203448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Oncor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Load Forecast for 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Oncor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Potential Load for 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192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Total (MVA):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425.5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647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03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noFill/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1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3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1143000"/>
            <a:ext cx="8534400" cy="50291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dirty="0" smtClean="0"/>
              <a:t>Load growth in the West </a:t>
            </a:r>
            <a:r>
              <a:rPr lang="en-US" sz="2400" dirty="0"/>
              <a:t>F</a:t>
            </a:r>
            <a:r>
              <a:rPr lang="en-US" sz="2400" dirty="0" smtClean="0"/>
              <a:t>ar </a:t>
            </a:r>
            <a:r>
              <a:rPr lang="en-US" sz="2400" dirty="0"/>
              <a:t>W</a:t>
            </a:r>
            <a:r>
              <a:rPr lang="en-US" sz="2400" dirty="0" smtClean="0"/>
              <a:t>est (WFW) study area has created the need for transmission improvements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The project establishes a new substation (Mentone SW) in a central load location of the Delaware Basin</a:t>
            </a:r>
          </a:p>
          <a:p>
            <a:endParaRPr lang="en-US" sz="2000" dirty="0" smtClean="0"/>
          </a:p>
          <a:p>
            <a:pPr marL="3429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Low voltage issues in many buses on the Wink – Culberson – Yucca Drive Loop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91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Transmission System Map of the Study Area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8079"/>
            <a:ext cx="9144000" cy="256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19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599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600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762000"/>
            <a:ext cx="8534400" cy="5638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Base Case</a:t>
            </a:r>
          </a:p>
          <a:p>
            <a:pPr lvl="1"/>
            <a:r>
              <a:rPr lang="en-US" sz="1800" dirty="0" smtClean="0"/>
              <a:t>The 2018 and 2021 West Far West (WFW) summer peak cases from 2016 Regional Transmission Plan (RTP) were used to create base cases for this study</a:t>
            </a:r>
          </a:p>
          <a:p>
            <a:pPr lvl="1"/>
            <a:r>
              <a:rPr lang="en-US" sz="1800" dirty="0"/>
              <a:t>IH-20 to Wickett </a:t>
            </a:r>
            <a:r>
              <a:rPr lang="en-US" sz="1800" dirty="0" smtClean="0"/>
              <a:t>upgrade left in the base case</a:t>
            </a:r>
          </a:p>
          <a:p>
            <a:pPr lvl="2"/>
            <a:r>
              <a:rPr lang="en-US" sz="1400" dirty="0" smtClean="0"/>
              <a:t>Undergoing </a:t>
            </a:r>
            <a:r>
              <a:rPr lang="en-US" sz="1400" dirty="0"/>
              <a:t>RPG review</a:t>
            </a:r>
            <a:endParaRPr lang="en-US" sz="1400" dirty="0" smtClean="0"/>
          </a:p>
          <a:p>
            <a:pPr lvl="1"/>
            <a:r>
              <a:rPr lang="en-US" sz="1800" dirty="0" smtClean="0"/>
              <a:t>Barrilla junction Project upgrade added to the base case</a:t>
            </a:r>
          </a:p>
          <a:p>
            <a:pPr lvl="2"/>
            <a:r>
              <a:rPr lang="en-US" sz="1400" dirty="0" smtClean="0"/>
              <a:t>Undergoing RPG review</a:t>
            </a:r>
            <a:endParaRPr lang="en-US" sz="1400" dirty="0"/>
          </a:p>
          <a:p>
            <a:pPr lvl="1"/>
            <a:r>
              <a:rPr lang="en-US" sz="1800" dirty="0" smtClean="0"/>
              <a:t>Oncor 2018 and 2021 load forecasts for the study area were used</a:t>
            </a:r>
          </a:p>
          <a:p>
            <a:pPr lvl="1"/>
            <a:r>
              <a:rPr lang="en-US" sz="1800" dirty="0" smtClean="0"/>
              <a:t>Castle Gap Solar Projects (16INR0065 and 16INR0065a) met Planning Guide 6.9 at the time of the study, therefore were added to the base case.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Criteria</a:t>
            </a:r>
          </a:p>
          <a:p>
            <a:pPr lvl="1"/>
            <a:r>
              <a:rPr lang="en-US" sz="1800" dirty="0" smtClean="0"/>
              <a:t>The reliability criteria used is consistent with the RTP study</a:t>
            </a:r>
          </a:p>
          <a:p>
            <a:pPr lvl="1"/>
            <a:r>
              <a:rPr lang="en-US" sz="1800" dirty="0" smtClean="0"/>
              <a:t>Single-Contingency (N-1) analysis was performed to study the conditions experienced in the Riverton-Sand Lake project report</a:t>
            </a:r>
          </a:p>
          <a:p>
            <a:pPr lvl="2"/>
            <a:r>
              <a:rPr lang="en-US" sz="1400" dirty="0" smtClean="0"/>
              <a:t>Inadequate system conditions resulting in voltage collapse</a:t>
            </a:r>
            <a:endParaRPr lang="en-US" sz="1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71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Served in Wink – Culberson – Yucca Drive Loop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599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600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00534"/>
              </p:ext>
            </p:extLst>
          </p:nvPr>
        </p:nvGraphicFramePr>
        <p:xfrm>
          <a:off x="704850" y="3251834"/>
          <a:ext cx="7810500" cy="659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962"/>
                <a:gridCol w="1427788"/>
                <a:gridCol w="1964652"/>
                <a:gridCol w="1321473"/>
                <a:gridCol w="1952625"/>
              </a:tblGrid>
              <a:tr h="203448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 2018 16</a:t>
                      </a:r>
                      <a:r>
                        <a:rPr lang="en-US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RTP</a:t>
                      </a:r>
                      <a:endParaRPr lang="en-US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Oncor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Load Forecast for 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 2021 16</a:t>
                      </a:r>
                      <a:r>
                        <a:rPr lang="en-US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RTP</a:t>
                      </a:r>
                      <a:endParaRPr lang="en-US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Oncor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Load Forecast for 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14192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Total (MVA):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278.2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342.6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301.1</a:t>
                      </a:r>
                      <a:r>
                        <a:rPr lang="en-US" sz="1400" b="1" baseline="0" dirty="0" smtClean="0"/>
                        <a:t> 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425.5</a:t>
                      </a:r>
                      <a:endParaRPr lang="en-US" sz="1400" b="1" dirty="0"/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30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Analysis of the </a:t>
            </a:r>
            <a:r>
              <a:rPr lang="en-US" dirty="0"/>
              <a:t>B</a:t>
            </a:r>
            <a:r>
              <a:rPr lang="en-US" dirty="0" smtClean="0"/>
              <a:t>ase Cases in the study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029199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/>
              <a:t>project </a:t>
            </a:r>
            <a:r>
              <a:rPr lang="en-US" sz="2400" dirty="0" smtClean="0"/>
              <a:t>proposed addresses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the following Reliability issues:</a:t>
            </a:r>
            <a:endParaRPr lang="en-US" sz="2000" dirty="0" smtClean="0"/>
          </a:p>
          <a:p>
            <a:pPr lvl="1"/>
            <a:r>
              <a:rPr lang="en-US" sz="2000" dirty="0" smtClean="0"/>
              <a:t>Low </a:t>
            </a:r>
            <a:r>
              <a:rPr lang="en-US" sz="2000" dirty="0"/>
              <a:t>voltage </a:t>
            </a:r>
            <a:r>
              <a:rPr lang="en-US" sz="2000" dirty="0" smtClean="0"/>
              <a:t>issues in many </a:t>
            </a:r>
          </a:p>
          <a:p>
            <a:pPr marL="457200" lvl="1" indent="0">
              <a:buNone/>
            </a:pPr>
            <a:r>
              <a:rPr lang="en-US" sz="2000" dirty="0" smtClean="0"/>
              <a:t>    buses on the </a:t>
            </a:r>
          </a:p>
          <a:p>
            <a:pPr marL="457200" lvl="1" indent="0">
              <a:buNone/>
            </a:pPr>
            <a:r>
              <a:rPr lang="en-US" sz="2000" dirty="0" smtClean="0"/>
              <a:t>    Wink–Culberson–Yucca Drive Loop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Connects a new load serving substation enabling service to current and future load</a:t>
            </a:r>
            <a:endParaRPr lang="en-US" sz="1600" dirty="0" smtClean="0"/>
          </a:p>
          <a:p>
            <a:r>
              <a:rPr lang="en-US" sz="2400" dirty="0"/>
              <a:t>4</a:t>
            </a:r>
            <a:r>
              <a:rPr lang="en-US" sz="2400" dirty="0" smtClean="0"/>
              <a:t> options considered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31209"/>
              </p:ext>
            </p:extLst>
          </p:nvPr>
        </p:nvGraphicFramePr>
        <p:xfrm>
          <a:off x="5191432" y="1143000"/>
          <a:ext cx="3657600" cy="358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446"/>
                <a:gridCol w="447609"/>
                <a:gridCol w="575496"/>
                <a:gridCol w="575496"/>
                <a:gridCol w="511553"/>
              </a:tblGrid>
              <a:tr h="17061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Bus</a:t>
                      </a:r>
                      <a:endParaRPr lang="en-US" sz="10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kV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Limit (</a:t>
                      </a:r>
                      <a:r>
                        <a:rPr lang="en-US" sz="1000" dirty="0" err="1">
                          <a:effectLst/>
                        </a:rPr>
                        <a:t>p.u</a:t>
                      </a:r>
                      <a:r>
                        <a:rPr lang="en-US" sz="1000" dirty="0">
                          <a:effectLst/>
                        </a:rPr>
                        <a:t>.)</a:t>
                      </a:r>
                      <a:endParaRPr lang="en-US" sz="10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N-1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06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2018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2021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MENTONE_SW_8</a:t>
                      </a:r>
                      <a:endParaRPr lang="en-US" sz="10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0.9</a:t>
                      </a:r>
                      <a:endParaRPr lang="en-US" sz="10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0.87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PYOTEWES_8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0.49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SALTCRKW_8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0.85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WHITOIL_8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0.58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0.45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ANADARKOT_8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ANDRANCH_8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SANDBEND1_8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0.85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ORLA_SW1_8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0.86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RED_BLUFF1_8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0.86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BARSTOWNW_8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SCRWBEAN_8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0.85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ELMAR_8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MASON_8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0.87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SCRWBEAN_T8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-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0.85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BLACKRVR_8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0.87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CULBERSON_8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0.86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SALTCREKSO_8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0.82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CULBER2119_8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0.9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0.83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  <a:tr h="170617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L_CULBER8_1Y</a:t>
                      </a:r>
                      <a:endParaRPr lang="en-US" sz="10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138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0.92</a:t>
                      </a:r>
                      <a:endParaRPr lang="en-US" sz="10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>
                          <a:effectLst/>
                        </a:rPr>
                        <a:t>0.86</a:t>
                      </a:r>
                      <a:endParaRPr lang="en-US" sz="100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000" dirty="0">
                          <a:effectLst/>
                        </a:rPr>
                        <a:t>0.8</a:t>
                      </a:r>
                      <a:endParaRPr lang="en-US" sz="1000" dirty="0">
                        <a:solidFill>
                          <a:srgbClr val="5B677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778" marR="767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5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Option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534400" cy="29718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Build 25 mile</a:t>
            </a:r>
            <a:r>
              <a:rPr lang="en-US" sz="2000" dirty="0"/>
              <a:t> </a:t>
            </a:r>
            <a:r>
              <a:rPr lang="en-US" sz="2000" dirty="0" smtClean="0"/>
              <a:t>345kV operating </a:t>
            </a:r>
            <a:r>
              <a:rPr lang="en-US" sz="2000" dirty="0"/>
              <a:t>at 138kV </a:t>
            </a:r>
            <a:r>
              <a:rPr lang="en-US" sz="2000" dirty="0" smtClean="0"/>
              <a:t>double </a:t>
            </a:r>
            <a:r>
              <a:rPr lang="en-US" sz="2000" dirty="0"/>
              <a:t>circuit</a:t>
            </a:r>
            <a:r>
              <a:rPr lang="en-US" sz="2000" dirty="0" smtClean="0"/>
              <a:t> line  from new switching stations Riverton to Sand Lake (Riverton – Mentone SW - Sand Lake)</a:t>
            </a:r>
          </a:p>
          <a:p>
            <a:r>
              <a:rPr lang="en-US" sz="2000" dirty="0" smtClean="0"/>
              <a:t>Establish the new Mentone SW substation</a:t>
            </a:r>
          </a:p>
          <a:p>
            <a:r>
              <a:rPr lang="en-US" sz="2000" dirty="0" smtClean="0"/>
              <a:t>Add 55.2MVAR Capacitor Bank in Whitoil (#1080)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Estimated </a:t>
            </a:r>
            <a:r>
              <a:rPr lang="en-US" sz="2000" u="sng" dirty="0"/>
              <a:t>cost </a:t>
            </a:r>
            <a:r>
              <a:rPr lang="en-US" sz="2000" u="sng" dirty="0" smtClean="0"/>
              <a:t>is $46.2 million</a:t>
            </a:r>
            <a:endParaRPr lang="en-US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256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3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Option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534400" cy="2666999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Build 25 mile 138kV double circuit line from new switching stations Riverton to Sand Lake (Riverton – Mentone SW - Sand Lake)</a:t>
            </a:r>
          </a:p>
          <a:p>
            <a:r>
              <a:rPr lang="en-US" sz="2000" dirty="0" smtClean="0"/>
              <a:t>Establish the new Mentone SW substation</a:t>
            </a:r>
          </a:p>
          <a:p>
            <a:r>
              <a:rPr lang="en-US" sz="2000" dirty="0"/>
              <a:t>Add </a:t>
            </a:r>
            <a:r>
              <a:rPr lang="en-US" sz="2000" dirty="0" smtClean="0"/>
              <a:t>55.2MVAR </a:t>
            </a:r>
            <a:r>
              <a:rPr lang="en-US" sz="2000" dirty="0"/>
              <a:t>Capacitor Bank in Whitoil (#</a:t>
            </a:r>
            <a:r>
              <a:rPr lang="en-US" sz="2000" dirty="0" smtClean="0"/>
              <a:t>1080)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Estimated cost is $27.2 million</a:t>
            </a:r>
            <a:endParaRPr lang="en-US" sz="2200" u="sng" dirty="0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256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8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Option 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534400" cy="3124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Build </a:t>
            </a:r>
            <a:r>
              <a:rPr lang="en-US" sz="2000" dirty="0"/>
              <a:t>25 </a:t>
            </a:r>
            <a:r>
              <a:rPr lang="en-US" sz="2000" dirty="0" smtClean="0"/>
              <a:t>mile, </a:t>
            </a:r>
            <a:r>
              <a:rPr lang="en-US" sz="2000" dirty="0"/>
              <a:t>345kV operating at 138kV s</a:t>
            </a:r>
            <a:r>
              <a:rPr lang="en-US" sz="2000" dirty="0" smtClean="0"/>
              <a:t>ingle </a:t>
            </a:r>
            <a:r>
              <a:rPr lang="en-US" sz="2000" dirty="0"/>
              <a:t>circuit line  from new switching stations Riverton to Sand Lake (Riverton – Mentone SW - Sand Lake</a:t>
            </a:r>
            <a:r>
              <a:rPr lang="en-US" sz="2000" dirty="0" smtClean="0"/>
              <a:t>) on a 345kV double circuit capable structure</a:t>
            </a:r>
          </a:p>
          <a:p>
            <a:r>
              <a:rPr lang="en-US" sz="2000" dirty="0" smtClean="0"/>
              <a:t>Establish the new Mentone SW substation</a:t>
            </a:r>
          </a:p>
          <a:p>
            <a:r>
              <a:rPr lang="en-US" sz="2000" dirty="0"/>
              <a:t>Add 55.2MVAR Capacitor Bank in Whitoil (#1080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u="sng" dirty="0" smtClean="0"/>
              <a:t>Estimated </a:t>
            </a:r>
            <a:r>
              <a:rPr lang="en-US" sz="2000" u="sng" dirty="0"/>
              <a:t>cost is </a:t>
            </a:r>
            <a:r>
              <a:rPr lang="en-US" sz="2000" u="sng" dirty="0" smtClean="0"/>
              <a:t>$40.2 million</a:t>
            </a:r>
          </a:p>
          <a:p>
            <a:pPr marL="0" indent="0">
              <a:buNone/>
            </a:pPr>
            <a:r>
              <a:rPr lang="en-US" sz="2000" i="1" dirty="0"/>
              <a:t>Note: Supports Far West Project, in RPG review now, by creating 345kV structure that can be used for it.</a:t>
            </a:r>
            <a:endParaRPr lang="en-US" sz="1800" i="1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256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11033</TotalTime>
  <Words>1006</Words>
  <Application>Microsoft Office PowerPoint</Application>
  <PresentationFormat>On-screen Show (4:3)</PresentationFormat>
  <Paragraphs>386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Introduction</vt:lpstr>
      <vt:lpstr>Transmission System Map of the Study Area</vt:lpstr>
      <vt:lpstr>Study Case</vt:lpstr>
      <vt:lpstr>Load Served in Wink – Culberson – Yucca Drive Loop </vt:lpstr>
      <vt:lpstr>Reliability Analysis of the Base Cases in the study Region</vt:lpstr>
      <vt:lpstr>Project Option 1 </vt:lpstr>
      <vt:lpstr>Project Option 2 </vt:lpstr>
      <vt:lpstr>Project Option 3 </vt:lpstr>
      <vt:lpstr>Project Option 4 </vt:lpstr>
      <vt:lpstr>Project Options Evaluation</vt:lpstr>
      <vt:lpstr>ERCOT Recommendation</vt:lpstr>
      <vt:lpstr>ERCOT Recommendation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Camargo, Lex</cp:lastModifiedBy>
  <cp:revision>345</cp:revision>
  <cp:lastPrinted>2016-04-20T14:36:21Z</cp:lastPrinted>
  <dcterms:created xsi:type="dcterms:W3CDTF">2016-01-21T15:20:31Z</dcterms:created>
  <dcterms:modified xsi:type="dcterms:W3CDTF">2016-08-15T18:49:03Z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