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58" r:id="rId8"/>
    <p:sldId id="277" r:id="rId9"/>
    <p:sldId id="281" r:id="rId10"/>
    <p:sldId id="280" r:id="rId11"/>
    <p:sldId id="275" r:id="rId12"/>
    <p:sldId id="278" r:id="rId13"/>
    <p:sldId id="284" r:id="rId14"/>
    <p:sldId id="279" r:id="rId15"/>
    <p:sldId id="282" r:id="rId16"/>
    <p:sldId id="290" r:id="rId17"/>
    <p:sldId id="291" r:id="rId18"/>
    <p:sldId id="292" r:id="rId19"/>
    <p:sldId id="257" r:id="rId20"/>
    <p:sldId id="293" r:id="rId21"/>
    <p:sldId id="289" r:id="rId22"/>
    <p:sldId id="288" r:id="rId23"/>
    <p:sldId id="26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1766" y="2413338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and Expected Loss update</a:t>
            </a:r>
          </a:p>
          <a:p>
            <a:endParaRPr lang="en-US" b="1" dirty="0"/>
          </a:p>
          <a:p>
            <a:r>
              <a:rPr lang="en-US" dirty="0" smtClean="0"/>
              <a:t>Vanessa Spells</a:t>
            </a:r>
          </a:p>
          <a:p>
            <a:r>
              <a:rPr lang="en-US" dirty="0" smtClean="0"/>
              <a:t>Manager, Credit</a:t>
            </a:r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August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38400"/>
            <a:ext cx="7924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14550"/>
            <a:ext cx="79248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28812"/>
            <a:ext cx="7772400" cy="332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&amp; 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03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Expected Loss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09787"/>
            <a:ext cx="76295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76400"/>
            <a:ext cx="757713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7672387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Observations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3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Change from January 2016 to June 2016: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Number of active Counter-Parties has increased from 199 in January to 237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Market-wide TPE has increased from 228 million to 265 million while market-wide Excess Collateral has decreased from 1,695 million to 1,618 million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of Load and Gen category has decreased from 63.5% to 53.2%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of Traders has increased from 25.8% to 31.1%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of “Not Rated” group has increased by 12.3% while TPE decreased by 8.8% and 4.9% for “B- to B+” and “BBB- to BBB+” groups respectively 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Expected loss estimates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Background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657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Background: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As part of the discussion on ERCOT market risk </a:t>
            </a:r>
            <a:r>
              <a:rPr lang="en-US" sz="2400" dirty="0" smtClean="0"/>
              <a:t>appetite, ERCOT staff presented </a:t>
            </a:r>
            <a:r>
              <a:rPr lang="en-US" sz="2400" dirty="0"/>
              <a:t>an analysis of market </a:t>
            </a:r>
            <a:r>
              <a:rPr lang="en-US" sz="2400" dirty="0" smtClean="0"/>
              <a:t>exposure </a:t>
            </a:r>
            <a:r>
              <a:rPr lang="en-US" sz="2400" dirty="0"/>
              <a:t>to CWG/MCWG </a:t>
            </a:r>
            <a:r>
              <a:rPr lang="en-US" sz="2400" dirty="0" smtClean="0"/>
              <a:t>in </a:t>
            </a:r>
            <a:r>
              <a:rPr lang="en-US" sz="2400" dirty="0"/>
              <a:t>November 2015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CWG/MCWG was </a:t>
            </a:r>
            <a:r>
              <a:rPr lang="en-US" sz="2400" dirty="0"/>
              <a:t>requested to provide </a:t>
            </a:r>
            <a:r>
              <a:rPr lang="en-US" sz="2400" dirty="0" smtClean="0"/>
              <a:t>a quarterly </a:t>
            </a:r>
            <a:r>
              <a:rPr lang="en-US" sz="2400" dirty="0"/>
              <a:t>update of </a:t>
            </a:r>
            <a:r>
              <a:rPr lang="en-US" sz="2400" dirty="0" smtClean="0"/>
              <a:t>the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/>
              <a:t>Inputs </a:t>
            </a:r>
            <a:r>
              <a:rPr lang="en-US" sz="6000" dirty="0" smtClean="0"/>
              <a:t>and Assumptions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June </a:t>
            </a:r>
            <a:r>
              <a:rPr lang="en-US" sz="2000" dirty="0"/>
              <a:t>2016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Negative excess collateral shown is due to the adjustment to remove unsecured credit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(RR) is assumed </a:t>
            </a:r>
            <a:r>
              <a:rPr lang="en-US" sz="2000" dirty="0"/>
              <a:t>0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Exposure at Default (EaD) is assumed to be equal to TPE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will typically exceed invoice exposure, so this is a conservative metric.  It should be viewed as a relative indicator of credit portfolio risk, not a forecast for losses or </a:t>
            </a:r>
            <a:r>
              <a:rPr lang="en-US" sz="2000" dirty="0" smtClean="0"/>
              <a:t>uplift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Probabilities of Default (PD) from </a:t>
            </a:r>
            <a:r>
              <a:rPr lang="en-US" sz="2000" dirty="0"/>
              <a:t>“Global Corporate Average Cumulative Default Rates By Rating Modifier (1981-2014</a:t>
            </a:r>
            <a:r>
              <a:rPr lang="en-US" sz="2000" dirty="0" smtClean="0"/>
              <a:t>)”, from S&amp;P </a:t>
            </a:r>
            <a:r>
              <a:rPr lang="en-US" sz="2000" dirty="0"/>
              <a:t>publication </a:t>
            </a:r>
            <a:r>
              <a:rPr lang="en-US" sz="2000" dirty="0" smtClean="0"/>
              <a:t>“</a:t>
            </a:r>
            <a:r>
              <a:rPr lang="en-US" sz="2000" dirty="0"/>
              <a:t>2014 Annual Global Corporate Default Study And Rating Transitions”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Expected </a:t>
            </a:r>
            <a:r>
              <a:rPr lang="en-US" sz="2000" dirty="0"/>
              <a:t>Loss (EL) </a:t>
            </a:r>
            <a:r>
              <a:rPr lang="en-US" sz="2000" dirty="0" smtClean="0"/>
              <a:t>computed </a:t>
            </a:r>
            <a:r>
              <a:rPr lang="en-US" sz="2000" dirty="0"/>
              <a:t>as follows;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/>
              <a:t>EL = EaD * PD * </a:t>
            </a:r>
            <a:r>
              <a:rPr lang="en-US" sz="2000" i="1" dirty="0" smtClean="0"/>
              <a:t>LGD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000" i="1" dirty="0" smtClean="0"/>
              <a:t>Where: Loss Giver Default (LGD) = (1-Recovery Rate)</a:t>
            </a:r>
            <a:endParaRPr lang="en-US" sz="2000" i="1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Recovery Rate is conservatively assumed at “0” as at the time of default, CP may be under stress and would have used up all funds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Assumed 1 year Probabilities of Default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64" y="2057400"/>
            <a:ext cx="193224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1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</a:t>
            </a:r>
            <a:r>
              <a:rPr lang="en-US" dirty="0" smtClean="0"/>
              <a:t>and </a:t>
            </a:r>
            <a:r>
              <a:rPr lang="en-US" dirty="0"/>
              <a:t>Expected Loss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Exposure and Collateral Distributions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573</Words>
  <Application>Microsoft Office PowerPoint</Application>
  <PresentationFormat>On-screen Show (4:3)</PresentationFormat>
  <Paragraphs>106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&amp; Expected Loss update</vt:lpstr>
      <vt:lpstr>Credit Exposure &amp; Expected Loss update</vt:lpstr>
      <vt:lpstr>Credit Exposure &amp;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  <vt:lpstr>Credit Exposure and Expected Loss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71</cp:revision>
  <cp:lastPrinted>2016-01-21T20:53:15Z</cp:lastPrinted>
  <dcterms:created xsi:type="dcterms:W3CDTF">2016-01-21T15:20:31Z</dcterms:created>
  <dcterms:modified xsi:type="dcterms:W3CDTF">2016-08-15T15:58:27Z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