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8.xml" ContentType="application/vnd.openxmlformats-officedocument.drawingml.chartshapes+xml"/>
  <Override PartName="/ppt/notesSlides/notesSlide3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0.xml" ContentType="application/vnd.openxmlformats-officedocument.drawingml.chartshapes+xml"/>
  <Override PartName="/ppt/notesSlides/notesSlide3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1.xml" ContentType="application/vnd.openxmlformats-officedocument.drawingml.chartshapes+xml"/>
  <Override PartName="/ppt/notesSlides/notesSlide4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2.xml" ContentType="application/vnd.openxmlformats-officedocument.drawingml.chartshapes+xml"/>
  <Override PartName="/ppt/notesSlides/notesSlide4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3.xml" ContentType="application/vnd.openxmlformats-officedocument.drawingml.chartshapes+xml"/>
  <Override PartName="/ppt/notesSlides/notesSlide5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131"/>
  </p:notesMasterIdLst>
  <p:handoutMasterIdLst>
    <p:handoutMasterId r:id="rId132"/>
  </p:handoutMasterIdLst>
  <p:sldIdLst>
    <p:sldId id="260" r:id="rId6"/>
    <p:sldId id="308" r:id="rId7"/>
    <p:sldId id="271" r:id="rId8"/>
    <p:sldId id="310" r:id="rId9"/>
    <p:sldId id="309" r:id="rId10"/>
    <p:sldId id="261" r:id="rId11"/>
    <p:sldId id="313" r:id="rId12"/>
    <p:sldId id="311" r:id="rId13"/>
    <p:sldId id="273" r:id="rId14"/>
    <p:sldId id="262" r:id="rId15"/>
    <p:sldId id="263" r:id="rId16"/>
    <p:sldId id="312" r:id="rId17"/>
    <p:sldId id="314" r:id="rId18"/>
    <p:sldId id="315" r:id="rId19"/>
    <p:sldId id="369" r:id="rId20"/>
    <p:sldId id="319" r:id="rId21"/>
    <p:sldId id="322" r:id="rId22"/>
    <p:sldId id="264" r:id="rId23"/>
    <p:sldId id="387" r:id="rId24"/>
    <p:sldId id="388" r:id="rId25"/>
    <p:sldId id="389" r:id="rId26"/>
    <p:sldId id="340" r:id="rId27"/>
    <p:sldId id="329" r:id="rId28"/>
    <p:sldId id="330" r:id="rId29"/>
    <p:sldId id="335" r:id="rId30"/>
    <p:sldId id="396" r:id="rId31"/>
    <p:sldId id="397" r:id="rId32"/>
    <p:sldId id="398" r:id="rId33"/>
    <p:sldId id="342" r:id="rId34"/>
    <p:sldId id="343" r:id="rId35"/>
    <p:sldId id="344" r:id="rId36"/>
    <p:sldId id="351" r:id="rId37"/>
    <p:sldId id="402" r:id="rId38"/>
    <p:sldId id="403" r:id="rId39"/>
    <p:sldId id="404" r:id="rId40"/>
    <p:sldId id="352" r:id="rId41"/>
    <p:sldId id="409" r:id="rId42"/>
    <p:sldId id="354" r:id="rId43"/>
    <p:sldId id="438" r:id="rId44"/>
    <p:sldId id="439" r:id="rId45"/>
    <p:sldId id="440" r:id="rId46"/>
    <p:sldId id="441" r:id="rId47"/>
    <p:sldId id="442" r:id="rId48"/>
    <p:sldId id="443" r:id="rId49"/>
    <p:sldId id="444" r:id="rId50"/>
    <p:sldId id="445" r:id="rId51"/>
    <p:sldId id="446" r:id="rId52"/>
    <p:sldId id="447" r:id="rId53"/>
    <p:sldId id="448" r:id="rId54"/>
    <p:sldId id="449" r:id="rId55"/>
    <p:sldId id="450" r:id="rId56"/>
    <p:sldId id="451" r:id="rId57"/>
    <p:sldId id="464" r:id="rId58"/>
    <p:sldId id="465" r:id="rId59"/>
    <p:sldId id="466" r:id="rId60"/>
    <p:sldId id="467" r:id="rId61"/>
    <p:sldId id="468" r:id="rId62"/>
    <p:sldId id="469" r:id="rId63"/>
    <p:sldId id="470" r:id="rId64"/>
    <p:sldId id="307" r:id="rId65"/>
    <p:sldId id="477" r:id="rId66"/>
    <p:sldId id="373" r:id="rId67"/>
    <p:sldId id="374" r:id="rId68"/>
    <p:sldId id="386" r:id="rId69"/>
    <p:sldId id="375" r:id="rId70"/>
    <p:sldId id="376" r:id="rId71"/>
    <p:sldId id="377" r:id="rId72"/>
    <p:sldId id="379" r:id="rId73"/>
    <p:sldId id="380" r:id="rId74"/>
    <p:sldId id="381" r:id="rId75"/>
    <p:sldId id="383" r:id="rId76"/>
    <p:sldId id="384" r:id="rId77"/>
    <p:sldId id="385" r:id="rId78"/>
    <p:sldId id="390" r:id="rId79"/>
    <p:sldId id="391" r:id="rId80"/>
    <p:sldId id="392" r:id="rId81"/>
    <p:sldId id="393" r:id="rId82"/>
    <p:sldId id="394" r:id="rId83"/>
    <p:sldId id="395" r:id="rId84"/>
    <p:sldId id="399" r:id="rId85"/>
    <p:sldId id="400" r:id="rId86"/>
    <p:sldId id="401" r:id="rId87"/>
    <p:sldId id="405" r:id="rId88"/>
    <p:sldId id="406" r:id="rId89"/>
    <p:sldId id="407" r:id="rId90"/>
    <p:sldId id="410" r:id="rId91"/>
    <p:sldId id="411" r:id="rId92"/>
    <p:sldId id="412" r:id="rId93"/>
    <p:sldId id="413" r:id="rId94"/>
    <p:sldId id="414" r:id="rId95"/>
    <p:sldId id="415" r:id="rId96"/>
    <p:sldId id="432" r:id="rId97"/>
    <p:sldId id="433" r:id="rId98"/>
    <p:sldId id="434" r:id="rId99"/>
    <p:sldId id="435" r:id="rId100"/>
    <p:sldId id="436" r:id="rId101"/>
    <p:sldId id="437" r:id="rId102"/>
    <p:sldId id="458" r:id="rId103"/>
    <p:sldId id="459" r:id="rId104"/>
    <p:sldId id="460" r:id="rId105"/>
    <p:sldId id="461" r:id="rId106"/>
    <p:sldId id="462" r:id="rId107"/>
    <p:sldId id="463" r:id="rId108"/>
    <p:sldId id="471" r:id="rId109"/>
    <p:sldId id="472" r:id="rId110"/>
    <p:sldId id="473" r:id="rId111"/>
    <p:sldId id="474" r:id="rId112"/>
    <p:sldId id="475" r:id="rId113"/>
    <p:sldId id="476" r:id="rId114"/>
    <p:sldId id="478" r:id="rId115"/>
    <p:sldId id="479" r:id="rId116"/>
    <p:sldId id="480" r:id="rId117"/>
    <p:sldId id="481" r:id="rId118"/>
    <p:sldId id="482" r:id="rId119"/>
    <p:sldId id="483" r:id="rId120"/>
    <p:sldId id="484" r:id="rId121"/>
    <p:sldId id="485" r:id="rId122"/>
    <p:sldId id="486" r:id="rId123"/>
    <p:sldId id="487" r:id="rId124"/>
    <p:sldId id="488" r:id="rId125"/>
    <p:sldId id="489" r:id="rId126"/>
    <p:sldId id="490" r:id="rId127"/>
    <p:sldId id="491" r:id="rId128"/>
    <p:sldId id="492" r:id="rId129"/>
    <p:sldId id="493" r:id="rId1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Pamela" initials="SP" lastIdx="1" clrIdx="0">
    <p:extLst>
      <p:ext uri="{19B8F6BF-5375-455C-9EA6-DF929625EA0E}">
        <p15:presenceInfo xmlns:p15="http://schemas.microsoft.com/office/powerpoint/2012/main" userId="S-1-5-21-639947351-343809578-3807592339-48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8" autoAdjust="0"/>
    <p:restoredTop sz="82411" autoAdjust="0"/>
  </p:normalViewPr>
  <p:slideViewPr>
    <p:cSldViewPr showGuides="1">
      <p:cViewPr varScale="1">
        <p:scale>
          <a:sx n="109" d="100"/>
          <a:sy n="109" d="100"/>
        </p:scale>
        <p:origin x="1662" y="108"/>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commentAuthors" Target="commentAuthor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13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notesMaster" Target="notesMasters/notesMaster1.xml"/><Relationship Id="rId136"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Production Costs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Generation Cost</c:v>
                </c:pt>
              </c:strCache>
            </c:strRef>
          </c:tx>
          <c:spPr>
            <a:solidFill>
              <a:schemeClr val="accent1">
                <a:lumMod val="60000"/>
                <a:lumOff val="40000"/>
              </a:schemeClr>
            </a:solidFill>
            <a:ln>
              <a:noFill/>
            </a:ln>
            <a:effectLst/>
          </c:spPr>
          <c:invertIfNegative val="0"/>
          <c:cat>
            <c:strRef>
              <c:f>Sheet1!$A$1:$G$1</c:f>
              <c:strCache>
                <c:ptCount val="6"/>
                <c:pt idx="0">
                  <c:v>PROD_SCED *</c:v>
                </c:pt>
                <c:pt idx="1">
                  <c:v>SEQ_SCED *</c:v>
                </c:pt>
                <c:pt idx="2">
                  <c:v>MIRTM_LOAD_ONLY *</c:v>
                </c:pt>
                <c:pt idx="3">
                  <c:v>MIRTM_SPO_PROD_EOC</c:v>
                </c:pt>
                <c:pt idx="4">
                  <c:v>MIRTM_3PO</c:v>
                </c:pt>
                <c:pt idx="5">
                  <c:v>MIRTM_SPO</c:v>
                </c:pt>
              </c:strCache>
            </c:strRef>
          </c:cat>
          <c:val>
            <c:numRef>
              <c:f>Sheet1!$A$2:$G$2</c:f>
              <c:numCache>
                <c:formatCode>#,##0.00</c:formatCode>
                <c:ptCount val="6"/>
                <c:pt idx="0">
                  <c:v>4797543.2905999999</c:v>
                </c:pt>
                <c:pt idx="1">
                  <c:v>4511059.4622999998</c:v>
                </c:pt>
                <c:pt idx="2">
                  <c:v>4497899.0416000001</c:v>
                </c:pt>
                <c:pt idx="3">
                  <c:v>4442096.4527000003</c:v>
                </c:pt>
                <c:pt idx="4">
                  <c:v>4533296.9167999998</c:v>
                </c:pt>
                <c:pt idx="5">
                  <c:v>5072238.6266999999</c:v>
                </c:pt>
              </c:numCache>
            </c:numRef>
          </c:val>
        </c:ser>
        <c:ser>
          <c:idx val="1"/>
          <c:order val="1"/>
          <c:tx>
            <c:strRef>
              <c:f>Sheet1!$A$3</c:f>
              <c:strCache>
                <c:ptCount val="1"/>
                <c:pt idx="0">
                  <c:v>Transmission Penalty Cost</c:v>
                </c:pt>
              </c:strCache>
            </c:strRef>
          </c:tx>
          <c:spPr>
            <a:solidFill>
              <a:srgbClr val="FF0000"/>
            </a:solidFill>
            <a:ln>
              <a:noFill/>
            </a:ln>
            <a:effectLst/>
          </c:spPr>
          <c:invertIfNegative val="0"/>
          <c:cat>
            <c:strRef>
              <c:f>Sheet1!$A$1:$G$1</c:f>
              <c:strCache>
                <c:ptCount val="6"/>
                <c:pt idx="0">
                  <c:v>PROD_SCED *</c:v>
                </c:pt>
                <c:pt idx="1">
                  <c:v>SEQ_SCED *</c:v>
                </c:pt>
                <c:pt idx="2">
                  <c:v>MIRTM_LOAD_ONLY *</c:v>
                </c:pt>
                <c:pt idx="3">
                  <c:v>MIRTM_SPO_PROD_EOC</c:v>
                </c:pt>
                <c:pt idx="4">
                  <c:v>MIRTM_3PO</c:v>
                </c:pt>
                <c:pt idx="5">
                  <c:v>MIRTM_SPO</c:v>
                </c:pt>
              </c:strCache>
            </c:strRef>
          </c:cat>
          <c:val>
            <c:numRef>
              <c:f>Sheet1!$A$3:$G$3</c:f>
              <c:numCache>
                <c:formatCode>#,##0.00</c:formatCode>
                <c:ptCount val="6"/>
                <c:pt idx="0">
                  <c:v>42320.833299999998</c:v>
                </c:pt>
                <c:pt idx="1">
                  <c:v>39439.014799999997</c:v>
                </c:pt>
                <c:pt idx="2">
                  <c:v>39198.020199999999</c:v>
                </c:pt>
                <c:pt idx="3">
                  <c:v>21928.204000000002</c:v>
                </c:pt>
                <c:pt idx="4">
                  <c:v>7223.5526</c:v>
                </c:pt>
                <c:pt idx="5">
                  <c:v>117641.4014</c:v>
                </c:pt>
              </c:numCache>
            </c:numRef>
          </c:val>
        </c:ser>
        <c:ser>
          <c:idx val="2"/>
          <c:order val="2"/>
          <c:tx>
            <c:strRef>
              <c:f>Sheet1!$A$4</c:f>
              <c:strCache>
                <c:ptCount val="1"/>
                <c:pt idx="0">
                  <c:v>QSGR Startup/Mingen Cost</c:v>
                </c:pt>
              </c:strCache>
            </c:strRef>
          </c:tx>
          <c:spPr>
            <a:solidFill>
              <a:schemeClr val="accent3"/>
            </a:solidFill>
            <a:ln>
              <a:noFill/>
            </a:ln>
            <a:effectLst/>
          </c:spPr>
          <c:invertIfNegative val="0"/>
          <c:cat>
            <c:strRef>
              <c:f>Sheet1!$A$1:$G$1</c:f>
              <c:strCache>
                <c:ptCount val="6"/>
                <c:pt idx="0">
                  <c:v>PROD_SCED *</c:v>
                </c:pt>
                <c:pt idx="1">
                  <c:v>SEQ_SCED *</c:v>
                </c:pt>
                <c:pt idx="2">
                  <c:v>MIRTM_LOAD_ONLY *</c:v>
                </c:pt>
                <c:pt idx="3">
                  <c:v>MIRTM_SPO_PROD_EOC</c:v>
                </c:pt>
                <c:pt idx="4">
                  <c:v>MIRTM_3PO</c:v>
                </c:pt>
                <c:pt idx="5">
                  <c:v>MIRTM_SPO</c:v>
                </c:pt>
              </c:strCache>
            </c:strRef>
          </c:cat>
          <c:val>
            <c:numRef>
              <c:f>Sheet1!$A$4:$G$4</c:f>
              <c:numCache>
                <c:formatCode>#,##0.00</c:formatCode>
                <c:ptCount val="6"/>
                <c:pt idx="0">
                  <c:v>0</c:v>
                </c:pt>
                <c:pt idx="1">
                  <c:v>0</c:v>
                </c:pt>
                <c:pt idx="2">
                  <c:v>0</c:v>
                </c:pt>
                <c:pt idx="3">
                  <c:v>177305.0123</c:v>
                </c:pt>
                <c:pt idx="4">
                  <c:v>362737.70939999999</c:v>
                </c:pt>
                <c:pt idx="5">
                  <c:v>937656.52650000004</c:v>
                </c:pt>
              </c:numCache>
            </c:numRef>
          </c:val>
        </c:ser>
        <c:ser>
          <c:idx val="3"/>
          <c:order val="3"/>
          <c:tx>
            <c:strRef>
              <c:f>Sheet1!$A$5</c:f>
              <c:strCache>
                <c:ptCount val="1"/>
                <c:pt idx="0">
                  <c:v>Blocky Load Cost</c:v>
                </c:pt>
              </c:strCache>
            </c:strRef>
          </c:tx>
          <c:spPr>
            <a:solidFill>
              <a:srgbClr val="7030A0"/>
            </a:solidFill>
            <a:ln>
              <a:noFill/>
            </a:ln>
            <a:effectLst/>
          </c:spPr>
          <c:invertIfNegative val="0"/>
          <c:cat>
            <c:strRef>
              <c:f>Sheet1!$A$1:$G$1</c:f>
              <c:strCache>
                <c:ptCount val="6"/>
                <c:pt idx="0">
                  <c:v>PROD_SCED *</c:v>
                </c:pt>
                <c:pt idx="1">
                  <c:v>SEQ_SCED *</c:v>
                </c:pt>
                <c:pt idx="2">
                  <c:v>MIRTM_LOAD_ONLY *</c:v>
                </c:pt>
                <c:pt idx="3">
                  <c:v>MIRTM_SPO_PROD_EOC</c:v>
                </c:pt>
                <c:pt idx="4">
                  <c:v>MIRTM_3PO</c:v>
                </c:pt>
                <c:pt idx="5">
                  <c:v>MIRTM_SPO</c:v>
                </c:pt>
              </c:strCache>
            </c:strRef>
          </c:cat>
          <c:val>
            <c:numRef>
              <c:f>Sheet1!$A$5:$G$5</c:f>
              <c:numCache>
                <c:formatCode>#,##0.00</c:formatCode>
                <c:ptCount val="6"/>
                <c:pt idx="0">
                  <c:v>0</c:v>
                </c:pt>
                <c:pt idx="1">
                  <c:v>0</c:v>
                </c:pt>
                <c:pt idx="2">
                  <c:v>3562.5</c:v>
                </c:pt>
                <c:pt idx="3">
                  <c:v>2781.25</c:v>
                </c:pt>
                <c:pt idx="4">
                  <c:v>0</c:v>
                </c:pt>
                <c:pt idx="5">
                  <c:v>141795.8333</c:v>
                </c:pt>
              </c:numCache>
            </c:numRef>
          </c:val>
        </c:ser>
        <c:dLbls>
          <c:showLegendKey val="0"/>
          <c:showVal val="0"/>
          <c:showCatName val="0"/>
          <c:showSerName val="0"/>
          <c:showPercent val="0"/>
          <c:showBubbleSize val="0"/>
        </c:dLbls>
        <c:gapWidth val="150"/>
        <c:overlap val="100"/>
        <c:axId val="150407144"/>
        <c:axId val="150407536"/>
      </c:barChart>
      <c:catAx>
        <c:axId val="15040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407536"/>
        <c:crossesAt val="0"/>
        <c:auto val="1"/>
        <c:lblAlgn val="ctr"/>
        <c:lblOffset val="100"/>
        <c:noMultiLvlLbl val="0"/>
      </c:catAx>
      <c:valAx>
        <c:axId val="150407536"/>
        <c:scaling>
          <c:orientation val="minMax"/>
          <c:min val="4000000"/>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407144"/>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Production Costs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Generation Cost</c:v>
                </c:pt>
              </c:strCache>
            </c:strRef>
          </c:tx>
          <c:spPr>
            <a:solidFill>
              <a:schemeClr val="accent1">
                <a:lumMod val="60000"/>
                <a:lumOff val="40000"/>
              </a:schemeClr>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Sheet1!$B$2:$E$2</c:f>
              <c:numCache>
                <c:formatCode>#,##0.00</c:formatCode>
                <c:ptCount val="4"/>
                <c:pt idx="0">
                  <c:v>-2414334.8031000001</c:v>
                </c:pt>
                <c:pt idx="1">
                  <c:v>-2446877.2077000001</c:v>
                </c:pt>
                <c:pt idx="2">
                  <c:v>-2435333.4583999999</c:v>
                </c:pt>
                <c:pt idx="3">
                  <c:v>-2380936.6978000002</c:v>
                </c:pt>
              </c:numCache>
            </c:numRef>
          </c:val>
        </c:ser>
        <c:ser>
          <c:idx val="1"/>
          <c:order val="1"/>
          <c:tx>
            <c:strRef>
              <c:f>Sheet1!$A$3</c:f>
              <c:strCache>
                <c:ptCount val="1"/>
                <c:pt idx="0">
                  <c:v>Transmission Penalty Cost</c:v>
                </c:pt>
              </c:strCache>
            </c:strRef>
          </c:tx>
          <c:spPr>
            <a:solidFill>
              <a:srgbClr val="FF0000"/>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Sheet1!$B$3:$E$3</c:f>
              <c:numCache>
                <c:formatCode>#,##0.00</c:formatCode>
                <c:ptCount val="4"/>
                <c:pt idx="0">
                  <c:v>9858.3333000000002</c:v>
                </c:pt>
                <c:pt idx="1">
                  <c:v>8.1000000000000003E-2</c:v>
                </c:pt>
                <c:pt idx="2">
                  <c:v>0</c:v>
                </c:pt>
                <c:pt idx="3">
                  <c:v>43962.992899999997</c:v>
                </c:pt>
              </c:numCache>
            </c:numRef>
          </c:val>
        </c:ser>
        <c:ser>
          <c:idx val="2"/>
          <c:order val="2"/>
          <c:tx>
            <c:strRef>
              <c:f>Sheet1!$A$4</c:f>
              <c:strCache>
                <c:ptCount val="1"/>
                <c:pt idx="0">
                  <c:v>QSGR Startup/Mingen Cost</c:v>
                </c:pt>
              </c:strCache>
            </c:strRef>
          </c:tx>
          <c:spPr>
            <a:solidFill>
              <a:schemeClr val="accent3"/>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Sheet1!$B$4:$E$4</c:f>
              <c:numCache>
                <c:formatCode>#,##0.00</c:formatCode>
                <c:ptCount val="4"/>
                <c:pt idx="0">
                  <c:v>0</c:v>
                </c:pt>
                <c:pt idx="1">
                  <c:v>0</c:v>
                </c:pt>
                <c:pt idx="2">
                  <c:v>0</c:v>
                </c:pt>
                <c:pt idx="3">
                  <c:v>169257.66889999999</c:v>
                </c:pt>
              </c:numCache>
            </c:numRef>
          </c:val>
        </c:ser>
        <c:ser>
          <c:idx val="3"/>
          <c:order val="3"/>
          <c:tx>
            <c:strRef>
              <c:f>Sheet1!$A$5</c:f>
              <c:strCache>
                <c:ptCount val="1"/>
                <c:pt idx="0">
                  <c:v>Blocky Load Cost</c:v>
                </c:pt>
              </c:strCache>
            </c:strRef>
          </c:tx>
          <c:spPr>
            <a:solidFill>
              <a:srgbClr val="7030A0"/>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Sheet1!$B$5:$E$5</c:f>
              <c:numCache>
                <c:formatCode>#,##0.00</c:formatCode>
                <c:ptCount val="4"/>
                <c:pt idx="0">
                  <c:v>0</c:v>
                </c:pt>
                <c:pt idx="1">
                  <c:v>0</c:v>
                </c:pt>
                <c:pt idx="2">
                  <c:v>0</c:v>
                </c:pt>
                <c:pt idx="3">
                  <c:v>0</c:v>
                </c:pt>
              </c:numCache>
            </c:numRef>
          </c:val>
        </c:ser>
        <c:dLbls>
          <c:showLegendKey val="0"/>
          <c:showVal val="0"/>
          <c:showCatName val="0"/>
          <c:showSerName val="0"/>
          <c:showPercent val="0"/>
          <c:showBubbleSize val="0"/>
        </c:dLbls>
        <c:gapWidth val="150"/>
        <c:overlap val="100"/>
        <c:axId val="322660688"/>
        <c:axId val="322661080"/>
      </c:barChart>
      <c:catAx>
        <c:axId val="3226606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661080"/>
        <c:crossesAt val="0"/>
        <c:auto val="1"/>
        <c:lblAlgn val="ctr"/>
        <c:lblOffset val="100"/>
        <c:noMultiLvlLbl val="0"/>
      </c:catAx>
      <c:valAx>
        <c:axId val="322661080"/>
        <c:scaling>
          <c:orientation val="minMax"/>
          <c:max val="500000"/>
          <c:min val="-2500000"/>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660688"/>
        <c:crosses val="autoZero"/>
        <c:crossBetween val="between"/>
        <c:minorUnit val="100000"/>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Average Prices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Average System Lambda</c:v>
                </c:pt>
              </c:strCache>
            </c:strRef>
          </c:tx>
          <c:spPr>
            <a:solidFill>
              <a:schemeClr val="accent1">
                <a:lumMod val="60000"/>
                <a:lumOff val="40000"/>
              </a:schemeClr>
            </a:solidFill>
            <a:ln>
              <a:noFill/>
            </a:ln>
            <a:effectLst/>
          </c:spPr>
          <c:invertIfNegative val="0"/>
          <c:cat>
            <c:strRef>
              <c:f>Sheet1!$B$1:$E$1</c:f>
              <c:strCache>
                <c:ptCount val="4"/>
                <c:pt idx="0">
                  <c:v>PROD_SCED</c:v>
                </c:pt>
                <c:pt idx="1">
                  <c:v>SEQ_SCED</c:v>
                </c:pt>
                <c:pt idx="2">
                  <c:v>MIRTM_LOAD_ONLY</c:v>
                </c:pt>
                <c:pt idx="3">
                  <c:v>MIRTM_3PO</c:v>
                </c:pt>
              </c:strCache>
            </c:strRef>
          </c:cat>
          <c:val>
            <c:numRef>
              <c:f>Sheet1!$B$2:$E$2</c:f>
              <c:numCache>
                <c:formatCode>#,##0.00</c:formatCode>
                <c:ptCount val="4"/>
                <c:pt idx="0">
                  <c:v>34.97</c:v>
                </c:pt>
                <c:pt idx="1">
                  <c:v>26.305299999999999</c:v>
                </c:pt>
                <c:pt idx="2">
                  <c:v>23.755700000000001</c:v>
                </c:pt>
                <c:pt idx="3">
                  <c:v>25.4511</c:v>
                </c:pt>
              </c:numCache>
            </c:numRef>
          </c:val>
        </c:ser>
        <c:ser>
          <c:idx val="1"/>
          <c:order val="1"/>
          <c:tx>
            <c:strRef>
              <c:f>Sheet1!$A$3</c:f>
              <c:strCache>
                <c:ptCount val="1"/>
                <c:pt idx="0">
                  <c:v>Average RTORPA</c:v>
                </c:pt>
              </c:strCache>
            </c:strRef>
          </c:tx>
          <c:spPr>
            <a:solidFill>
              <a:srgbClr val="FF0000"/>
            </a:solidFill>
            <a:ln>
              <a:noFill/>
            </a:ln>
            <a:effectLst/>
          </c:spPr>
          <c:invertIfNegative val="0"/>
          <c:cat>
            <c:strRef>
              <c:f>Sheet1!$B$1:$E$1</c:f>
              <c:strCache>
                <c:ptCount val="4"/>
                <c:pt idx="0">
                  <c:v>PROD_SCED</c:v>
                </c:pt>
                <c:pt idx="1">
                  <c:v>SEQ_SCED</c:v>
                </c:pt>
                <c:pt idx="2">
                  <c:v>MIRTM_LOAD_ONLY</c:v>
                </c:pt>
                <c:pt idx="3">
                  <c:v>MIRTM_3PO</c:v>
                </c:pt>
              </c:strCache>
            </c:strRef>
          </c:cat>
          <c:val>
            <c:numRef>
              <c:f>Sheet1!$B$3:$E$3</c:f>
              <c:numCache>
                <c:formatCode>#,##0.00</c:formatCode>
                <c:ptCount val="4"/>
                <c:pt idx="0">
                  <c:v>0.91210000000000002</c:v>
                </c:pt>
                <c:pt idx="1">
                  <c:v>1.0002</c:v>
                </c:pt>
                <c:pt idx="2">
                  <c:v>0.27389999999999998</c:v>
                </c:pt>
                <c:pt idx="3">
                  <c:v>0.19939999999999999</c:v>
                </c:pt>
              </c:numCache>
            </c:numRef>
          </c:val>
        </c:ser>
        <c:ser>
          <c:idx val="2"/>
          <c:order val="2"/>
          <c:tx>
            <c:strRef>
              <c:f>Sheet1!$A$4</c:f>
              <c:strCache>
                <c:ptCount val="1"/>
                <c:pt idx="0">
                  <c:v>Average RTRDPA</c:v>
                </c:pt>
              </c:strCache>
            </c:strRef>
          </c:tx>
          <c:spPr>
            <a:solidFill>
              <a:schemeClr val="accent3"/>
            </a:solidFill>
            <a:ln>
              <a:noFill/>
            </a:ln>
            <a:effectLst/>
          </c:spPr>
          <c:invertIfNegative val="0"/>
          <c:cat>
            <c:strRef>
              <c:f>Sheet1!$B$1:$E$1</c:f>
              <c:strCache>
                <c:ptCount val="4"/>
                <c:pt idx="0">
                  <c:v>PROD_SCED</c:v>
                </c:pt>
                <c:pt idx="1">
                  <c:v>SEQ_SCED</c:v>
                </c:pt>
                <c:pt idx="2">
                  <c:v>MIRTM_LOAD_ONLY</c:v>
                </c:pt>
                <c:pt idx="3">
                  <c:v>MIRTM_3PO</c:v>
                </c:pt>
              </c:strCache>
            </c:strRef>
          </c:cat>
          <c:val>
            <c:numRef>
              <c:f>Sheet1!$B$4:$E$4</c:f>
              <c:numCache>
                <c:formatCode>#,##0.00</c:formatCode>
                <c:ptCount val="4"/>
                <c:pt idx="0">
                  <c:v>0</c:v>
                </c:pt>
                <c:pt idx="1">
                  <c:v>0</c:v>
                </c:pt>
                <c:pt idx="2">
                  <c:v>0</c:v>
                </c:pt>
                <c:pt idx="3">
                  <c:v>2.1661999999999999</c:v>
                </c:pt>
              </c:numCache>
            </c:numRef>
          </c:val>
        </c:ser>
        <c:ser>
          <c:idx val="3"/>
          <c:order val="3"/>
          <c:tx>
            <c:strRef>
              <c:f>Sheet1!$A$5</c:f>
              <c:strCache>
                <c:ptCount val="1"/>
                <c:pt idx="0">
                  <c:v>Average RTOFFPA</c:v>
                </c:pt>
              </c:strCache>
            </c:strRef>
          </c:tx>
          <c:spPr>
            <a:solidFill>
              <a:srgbClr val="7030A0"/>
            </a:solidFill>
            <a:ln>
              <a:noFill/>
            </a:ln>
            <a:effectLst/>
          </c:spPr>
          <c:invertIfNegative val="0"/>
          <c:cat>
            <c:strRef>
              <c:f>Sheet1!$B$1:$E$1</c:f>
              <c:strCache>
                <c:ptCount val="4"/>
                <c:pt idx="0">
                  <c:v>PROD_SCED</c:v>
                </c:pt>
                <c:pt idx="1">
                  <c:v>SEQ_SCED</c:v>
                </c:pt>
                <c:pt idx="2">
                  <c:v>MIRTM_LOAD_ONLY</c:v>
                </c:pt>
                <c:pt idx="3">
                  <c:v>MIRTM_3PO</c:v>
                </c:pt>
              </c:strCache>
            </c:strRef>
          </c:cat>
          <c:val>
            <c:numRef>
              <c:f>Sheet1!$B$5:$E$5</c:f>
              <c:numCache>
                <c:formatCode>#,##0.00</c:formatCode>
                <c:ptCount val="4"/>
                <c:pt idx="0">
                  <c:v>0.48930000000000001</c:v>
                </c:pt>
                <c:pt idx="1">
                  <c:v>0.52149999999999996</c:v>
                </c:pt>
                <c:pt idx="2">
                  <c:v>0.1741</c:v>
                </c:pt>
                <c:pt idx="3">
                  <c:v>0.16389999999999999</c:v>
                </c:pt>
              </c:numCache>
            </c:numRef>
          </c:val>
        </c:ser>
        <c:dLbls>
          <c:showLegendKey val="0"/>
          <c:showVal val="0"/>
          <c:showCatName val="0"/>
          <c:showSerName val="0"/>
          <c:showPercent val="0"/>
          <c:showBubbleSize val="0"/>
        </c:dLbls>
        <c:gapWidth val="150"/>
        <c:overlap val="100"/>
        <c:axId val="322661864"/>
        <c:axId val="323173944"/>
      </c:barChart>
      <c:catAx>
        <c:axId val="322661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173944"/>
        <c:crosses val="autoZero"/>
        <c:auto val="1"/>
        <c:lblAlgn val="ctr"/>
        <c:lblOffset val="100"/>
        <c:noMultiLvlLbl val="0"/>
      </c:catAx>
      <c:valAx>
        <c:axId val="3231739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661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Make Whole Amounts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QSGR Makewhole</c:v>
                </c:pt>
              </c:strCache>
            </c:strRef>
          </c:tx>
          <c:spPr>
            <a:solidFill>
              <a:schemeClr val="accent1">
                <a:lumMod val="60000"/>
                <a:lumOff val="40000"/>
              </a:schemeClr>
            </a:solidFill>
            <a:ln>
              <a:noFill/>
            </a:ln>
            <a:effectLst/>
          </c:spPr>
          <c:invertIfNegative val="0"/>
          <c:cat>
            <c:strRef>
              <c:f>Sheet1!$B$1:$E$1</c:f>
              <c:strCache>
                <c:ptCount val="4"/>
                <c:pt idx="0">
                  <c:v>PROD_SCED</c:v>
                </c:pt>
                <c:pt idx="1">
                  <c:v>SEQ_SCED</c:v>
                </c:pt>
                <c:pt idx="2">
                  <c:v>MIRTM_LOAD_ONLY</c:v>
                </c:pt>
                <c:pt idx="3">
                  <c:v>MIRTM_3PO</c:v>
                </c:pt>
              </c:strCache>
            </c:strRef>
          </c:cat>
          <c:val>
            <c:numRef>
              <c:f>Sheet1!$B$2:$E$2</c:f>
              <c:numCache>
                <c:formatCode>#,##0.00</c:formatCode>
                <c:ptCount val="4"/>
                <c:pt idx="0">
                  <c:v>8093.28</c:v>
                </c:pt>
                <c:pt idx="1">
                  <c:v>8093.28</c:v>
                </c:pt>
                <c:pt idx="2">
                  <c:v>0</c:v>
                </c:pt>
                <c:pt idx="3">
                  <c:v>76488.751699999993</c:v>
                </c:pt>
              </c:numCache>
            </c:numRef>
          </c:val>
        </c:ser>
        <c:ser>
          <c:idx val="1"/>
          <c:order val="1"/>
          <c:tx>
            <c:strRef>
              <c:f>Sheet1!$A$3</c:f>
              <c:strCache>
                <c:ptCount val="1"/>
                <c:pt idx="0">
                  <c:v>Blocky Load Makewhole</c:v>
                </c:pt>
              </c:strCache>
            </c:strRef>
          </c:tx>
          <c:spPr>
            <a:solidFill>
              <a:srgbClr val="FF0000"/>
            </a:solidFill>
            <a:ln>
              <a:noFill/>
            </a:ln>
            <a:effectLst/>
          </c:spPr>
          <c:invertIfNegative val="0"/>
          <c:cat>
            <c:strRef>
              <c:f>Sheet1!$B$1:$E$1</c:f>
              <c:strCache>
                <c:ptCount val="4"/>
                <c:pt idx="0">
                  <c:v>PROD_SCED</c:v>
                </c:pt>
                <c:pt idx="1">
                  <c:v>SEQ_SCED</c:v>
                </c:pt>
                <c:pt idx="2">
                  <c:v>MIRTM_LOAD_ONLY</c:v>
                </c:pt>
                <c:pt idx="3">
                  <c:v>MIRTM_3PO</c:v>
                </c:pt>
              </c:strCache>
            </c:strRef>
          </c:cat>
          <c:val>
            <c:numRef>
              <c:f>Sheet1!$B$3:$E$3</c:f>
              <c:numCache>
                <c:formatCode>#,##0.00</c:formatCode>
                <c:ptCount val="4"/>
                <c:pt idx="0">
                  <c:v>0</c:v>
                </c:pt>
                <c:pt idx="1">
                  <c:v>0</c:v>
                </c:pt>
                <c:pt idx="2">
                  <c:v>0</c:v>
                </c:pt>
                <c:pt idx="3">
                  <c:v>0</c:v>
                </c:pt>
              </c:numCache>
            </c:numRef>
          </c:val>
        </c:ser>
        <c:dLbls>
          <c:showLegendKey val="0"/>
          <c:showVal val="0"/>
          <c:showCatName val="0"/>
          <c:showSerName val="0"/>
          <c:showPercent val="0"/>
          <c:showBubbleSize val="0"/>
        </c:dLbls>
        <c:gapWidth val="150"/>
        <c:overlap val="100"/>
        <c:axId val="323174728"/>
        <c:axId val="323175120"/>
      </c:barChart>
      <c:catAx>
        <c:axId val="32317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175120"/>
        <c:crosses val="autoZero"/>
        <c:auto val="1"/>
        <c:lblAlgn val="ctr"/>
        <c:lblOffset val="100"/>
        <c:noMultiLvlLbl val="0"/>
      </c:catAx>
      <c:valAx>
        <c:axId val="3231751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174728"/>
        <c:crosses val="autoZero"/>
        <c:crossBetween val="between"/>
        <c:dispUnits>
          <c:builtInUnit val="thousand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Production Costs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Generation Cost</c:v>
                </c:pt>
              </c:strCache>
            </c:strRef>
          </c:tx>
          <c:spPr>
            <a:solidFill>
              <a:schemeClr val="accent1">
                <a:lumMod val="60000"/>
                <a:lumOff val="40000"/>
              </a:schemeClr>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Sheet1!$B$2:$E$2</c:f>
              <c:numCache>
                <c:formatCode>#,##0.00</c:formatCode>
                <c:ptCount val="4"/>
                <c:pt idx="0">
                  <c:v>-1942859.3054</c:v>
                </c:pt>
                <c:pt idx="1">
                  <c:v>-1941061.9079</c:v>
                </c:pt>
                <c:pt idx="2">
                  <c:v>-1710966.8023999999</c:v>
                </c:pt>
                <c:pt idx="3">
                  <c:v>-1657960.622</c:v>
                </c:pt>
              </c:numCache>
            </c:numRef>
          </c:val>
        </c:ser>
        <c:ser>
          <c:idx val="1"/>
          <c:order val="1"/>
          <c:tx>
            <c:strRef>
              <c:f>Sheet1!$A$3</c:f>
              <c:strCache>
                <c:ptCount val="1"/>
                <c:pt idx="0">
                  <c:v>Transmission Penalty Cost</c:v>
                </c:pt>
              </c:strCache>
            </c:strRef>
          </c:tx>
          <c:spPr>
            <a:solidFill>
              <a:srgbClr val="FF0000"/>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Sheet1!$B$3:$E$3</c:f>
              <c:numCache>
                <c:formatCode>#,##0.00</c:formatCode>
                <c:ptCount val="4"/>
                <c:pt idx="0">
                  <c:v>93.333299999999994</c:v>
                </c:pt>
                <c:pt idx="1">
                  <c:v>11.7349</c:v>
                </c:pt>
                <c:pt idx="2">
                  <c:v>13.013199999999999</c:v>
                </c:pt>
                <c:pt idx="3">
                  <c:v>32.491900000000001</c:v>
                </c:pt>
              </c:numCache>
            </c:numRef>
          </c:val>
        </c:ser>
        <c:ser>
          <c:idx val="2"/>
          <c:order val="2"/>
          <c:tx>
            <c:strRef>
              <c:f>Sheet1!$A$4</c:f>
              <c:strCache>
                <c:ptCount val="1"/>
                <c:pt idx="0">
                  <c:v>QSGR Startup/Mingen Cost</c:v>
                </c:pt>
              </c:strCache>
            </c:strRef>
          </c:tx>
          <c:spPr>
            <a:solidFill>
              <a:schemeClr val="accent3"/>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Sheet1!$B$4:$E$4</c:f>
              <c:numCache>
                <c:formatCode>#,##0.00</c:formatCode>
                <c:ptCount val="4"/>
                <c:pt idx="0">
                  <c:v>0</c:v>
                </c:pt>
                <c:pt idx="1">
                  <c:v>0</c:v>
                </c:pt>
                <c:pt idx="2">
                  <c:v>0</c:v>
                </c:pt>
                <c:pt idx="3">
                  <c:v>240040.57449999999</c:v>
                </c:pt>
              </c:numCache>
            </c:numRef>
          </c:val>
        </c:ser>
        <c:ser>
          <c:idx val="3"/>
          <c:order val="3"/>
          <c:tx>
            <c:strRef>
              <c:f>Sheet1!$A$5</c:f>
              <c:strCache>
                <c:ptCount val="1"/>
                <c:pt idx="0">
                  <c:v>Blocky Load Cost</c:v>
                </c:pt>
              </c:strCache>
            </c:strRef>
          </c:tx>
          <c:spPr>
            <a:solidFill>
              <a:srgbClr val="7030A0"/>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Sheet1!$B$5:$E$5</c:f>
              <c:numCache>
                <c:formatCode>#,##0.00</c:formatCode>
                <c:ptCount val="4"/>
                <c:pt idx="0">
                  <c:v>0</c:v>
                </c:pt>
                <c:pt idx="1">
                  <c:v>0</c:v>
                </c:pt>
                <c:pt idx="2">
                  <c:v>18048.75</c:v>
                </c:pt>
                <c:pt idx="3">
                  <c:v>0</c:v>
                </c:pt>
              </c:numCache>
            </c:numRef>
          </c:val>
        </c:ser>
        <c:dLbls>
          <c:showLegendKey val="0"/>
          <c:showVal val="0"/>
          <c:showCatName val="0"/>
          <c:showSerName val="0"/>
          <c:showPercent val="0"/>
          <c:showBubbleSize val="0"/>
        </c:dLbls>
        <c:gapWidth val="150"/>
        <c:overlap val="100"/>
        <c:axId val="321507968"/>
        <c:axId val="321508360"/>
      </c:barChart>
      <c:catAx>
        <c:axId val="3215079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508360"/>
        <c:crossesAt val="0"/>
        <c:auto val="1"/>
        <c:lblAlgn val="ctr"/>
        <c:lblOffset val="100"/>
        <c:noMultiLvlLbl val="0"/>
      </c:catAx>
      <c:valAx>
        <c:axId val="321508360"/>
        <c:scaling>
          <c:orientation val="minMax"/>
          <c:max val="500000"/>
          <c:min val="-2500000"/>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507968"/>
        <c:crosses val="autoZero"/>
        <c:crossBetween val="between"/>
        <c:minorUnit val="200000"/>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Average Prices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Average System Lambda</c:v>
                </c:pt>
              </c:strCache>
            </c:strRef>
          </c:tx>
          <c:spPr>
            <a:solidFill>
              <a:schemeClr val="accent1">
                <a:lumMod val="60000"/>
                <a:lumOff val="40000"/>
              </a:schemeClr>
            </a:solidFill>
            <a:ln>
              <a:noFill/>
            </a:ln>
            <a:effectLst/>
          </c:spPr>
          <c:invertIfNegative val="0"/>
          <c:cat>
            <c:strRef>
              <c:f>Sheet1!$B$1:$E$1</c:f>
              <c:strCache>
                <c:ptCount val="4"/>
                <c:pt idx="0">
                  <c:v>PROD_SCED</c:v>
                </c:pt>
                <c:pt idx="1">
                  <c:v>SEQ_SCED</c:v>
                </c:pt>
                <c:pt idx="2">
                  <c:v>MIRTM_LOAD_ONLY</c:v>
                </c:pt>
                <c:pt idx="3">
                  <c:v>MIRTM_3PO</c:v>
                </c:pt>
              </c:strCache>
            </c:strRef>
          </c:cat>
          <c:val>
            <c:numRef>
              <c:f>Sheet1!$B$2:$E$2</c:f>
              <c:numCache>
                <c:formatCode>#,##0.00</c:formatCode>
                <c:ptCount val="4"/>
                <c:pt idx="0">
                  <c:v>35.122700000000002</c:v>
                </c:pt>
                <c:pt idx="1">
                  <c:v>32.642400000000002</c:v>
                </c:pt>
                <c:pt idx="2">
                  <c:v>28.026499999999999</c:v>
                </c:pt>
                <c:pt idx="3">
                  <c:v>49.126899999999999</c:v>
                </c:pt>
              </c:numCache>
            </c:numRef>
          </c:val>
        </c:ser>
        <c:ser>
          <c:idx val="1"/>
          <c:order val="1"/>
          <c:tx>
            <c:strRef>
              <c:f>Sheet1!$A$3</c:f>
              <c:strCache>
                <c:ptCount val="1"/>
                <c:pt idx="0">
                  <c:v>Average RTORPA</c:v>
                </c:pt>
              </c:strCache>
            </c:strRef>
          </c:tx>
          <c:spPr>
            <a:solidFill>
              <a:srgbClr val="FF0000"/>
            </a:solidFill>
            <a:ln>
              <a:noFill/>
            </a:ln>
            <a:effectLst/>
          </c:spPr>
          <c:invertIfNegative val="0"/>
          <c:cat>
            <c:strRef>
              <c:f>Sheet1!$B$1:$E$1</c:f>
              <c:strCache>
                <c:ptCount val="4"/>
                <c:pt idx="0">
                  <c:v>PROD_SCED</c:v>
                </c:pt>
                <c:pt idx="1">
                  <c:v>SEQ_SCED</c:v>
                </c:pt>
                <c:pt idx="2">
                  <c:v>MIRTM_LOAD_ONLY</c:v>
                </c:pt>
                <c:pt idx="3">
                  <c:v>MIRTM_3PO</c:v>
                </c:pt>
              </c:strCache>
            </c:strRef>
          </c:cat>
          <c:val>
            <c:numRef>
              <c:f>Sheet1!$B$3:$E$3</c:f>
              <c:numCache>
                <c:formatCode>#,##0.00</c:formatCode>
                <c:ptCount val="4"/>
                <c:pt idx="0">
                  <c:v>0.36309999999999998</c:v>
                </c:pt>
                <c:pt idx="1">
                  <c:v>0.36699999999999999</c:v>
                </c:pt>
                <c:pt idx="2">
                  <c:v>5.28E-2</c:v>
                </c:pt>
                <c:pt idx="3">
                  <c:v>1.77E-2</c:v>
                </c:pt>
              </c:numCache>
            </c:numRef>
          </c:val>
        </c:ser>
        <c:ser>
          <c:idx val="2"/>
          <c:order val="2"/>
          <c:tx>
            <c:strRef>
              <c:f>Sheet1!$A$4</c:f>
              <c:strCache>
                <c:ptCount val="1"/>
                <c:pt idx="0">
                  <c:v>Average RTRDPA</c:v>
                </c:pt>
              </c:strCache>
            </c:strRef>
          </c:tx>
          <c:spPr>
            <a:solidFill>
              <a:schemeClr val="accent3"/>
            </a:solidFill>
            <a:ln>
              <a:noFill/>
            </a:ln>
            <a:effectLst/>
          </c:spPr>
          <c:invertIfNegative val="0"/>
          <c:cat>
            <c:strRef>
              <c:f>Sheet1!$B$1:$E$1</c:f>
              <c:strCache>
                <c:ptCount val="4"/>
                <c:pt idx="0">
                  <c:v>PROD_SCED</c:v>
                </c:pt>
                <c:pt idx="1">
                  <c:v>SEQ_SCED</c:v>
                </c:pt>
                <c:pt idx="2">
                  <c:v>MIRTM_LOAD_ONLY</c:v>
                </c:pt>
                <c:pt idx="3">
                  <c:v>MIRTM_3PO</c:v>
                </c:pt>
              </c:strCache>
            </c:strRef>
          </c:cat>
          <c:val>
            <c:numRef>
              <c:f>Sheet1!$B$4:$E$4</c:f>
              <c:numCache>
                <c:formatCode>#,##0.00</c:formatCode>
                <c:ptCount val="4"/>
                <c:pt idx="0">
                  <c:v>0</c:v>
                </c:pt>
                <c:pt idx="1">
                  <c:v>0</c:v>
                </c:pt>
                <c:pt idx="2">
                  <c:v>0.23630000000000001</c:v>
                </c:pt>
                <c:pt idx="3">
                  <c:v>4.9812000000000003</c:v>
                </c:pt>
              </c:numCache>
            </c:numRef>
          </c:val>
        </c:ser>
        <c:ser>
          <c:idx val="3"/>
          <c:order val="3"/>
          <c:tx>
            <c:strRef>
              <c:f>Sheet1!$A$5</c:f>
              <c:strCache>
                <c:ptCount val="1"/>
                <c:pt idx="0">
                  <c:v>Average RTOFFPA</c:v>
                </c:pt>
              </c:strCache>
            </c:strRef>
          </c:tx>
          <c:spPr>
            <a:solidFill>
              <a:srgbClr val="7030A0"/>
            </a:solidFill>
            <a:ln>
              <a:noFill/>
            </a:ln>
            <a:effectLst/>
          </c:spPr>
          <c:invertIfNegative val="0"/>
          <c:cat>
            <c:strRef>
              <c:f>Sheet1!$B$1:$E$1</c:f>
              <c:strCache>
                <c:ptCount val="4"/>
                <c:pt idx="0">
                  <c:v>PROD_SCED</c:v>
                </c:pt>
                <c:pt idx="1">
                  <c:v>SEQ_SCED</c:v>
                </c:pt>
                <c:pt idx="2">
                  <c:v>MIRTM_LOAD_ONLY</c:v>
                </c:pt>
                <c:pt idx="3">
                  <c:v>MIRTM_3PO</c:v>
                </c:pt>
              </c:strCache>
            </c:strRef>
          </c:cat>
          <c:val>
            <c:numRef>
              <c:f>Sheet1!$B$5:$E$5</c:f>
              <c:numCache>
                <c:formatCode>#,##0.00</c:formatCode>
                <c:ptCount val="4"/>
                <c:pt idx="0">
                  <c:v>9.4799999999999995E-2</c:v>
                </c:pt>
                <c:pt idx="1">
                  <c:v>9.5500000000000002E-2</c:v>
                </c:pt>
                <c:pt idx="2">
                  <c:v>1.6799999999999999E-2</c:v>
                </c:pt>
                <c:pt idx="3">
                  <c:v>1.5299999999999999E-2</c:v>
                </c:pt>
              </c:numCache>
            </c:numRef>
          </c:val>
        </c:ser>
        <c:dLbls>
          <c:showLegendKey val="0"/>
          <c:showVal val="0"/>
          <c:showCatName val="0"/>
          <c:showSerName val="0"/>
          <c:showPercent val="0"/>
          <c:showBubbleSize val="0"/>
        </c:dLbls>
        <c:gapWidth val="150"/>
        <c:overlap val="100"/>
        <c:axId val="321510320"/>
        <c:axId val="321510712"/>
      </c:barChart>
      <c:catAx>
        <c:axId val="32151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510712"/>
        <c:crosses val="autoZero"/>
        <c:auto val="1"/>
        <c:lblAlgn val="ctr"/>
        <c:lblOffset val="100"/>
        <c:noMultiLvlLbl val="0"/>
      </c:catAx>
      <c:valAx>
        <c:axId val="3215107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510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Make Whole Amounts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QSGR Makewhole</c:v>
                </c:pt>
              </c:strCache>
            </c:strRef>
          </c:tx>
          <c:spPr>
            <a:solidFill>
              <a:schemeClr val="accent1">
                <a:lumMod val="60000"/>
                <a:lumOff val="40000"/>
              </a:schemeClr>
            </a:solidFill>
            <a:ln>
              <a:noFill/>
            </a:ln>
            <a:effectLst/>
          </c:spPr>
          <c:invertIfNegative val="0"/>
          <c:cat>
            <c:strRef>
              <c:f>Sheet1!$B$1:$E$1</c:f>
              <c:strCache>
                <c:ptCount val="4"/>
                <c:pt idx="0">
                  <c:v>PROD_SCED</c:v>
                </c:pt>
                <c:pt idx="1">
                  <c:v>SEQ_SCED</c:v>
                </c:pt>
                <c:pt idx="2">
                  <c:v>MIRTM_LOAD_ONLY</c:v>
                </c:pt>
                <c:pt idx="3">
                  <c:v>MIRTM_3PO</c:v>
                </c:pt>
              </c:strCache>
            </c:strRef>
          </c:cat>
          <c:val>
            <c:numRef>
              <c:f>Sheet1!$B$2:$E$2</c:f>
              <c:numCache>
                <c:formatCode>#,##0.00</c:formatCode>
                <c:ptCount val="4"/>
                <c:pt idx="0">
                  <c:v>24390.36</c:v>
                </c:pt>
                <c:pt idx="1">
                  <c:v>24390.36</c:v>
                </c:pt>
                <c:pt idx="2">
                  <c:v>21948.887900000002</c:v>
                </c:pt>
                <c:pt idx="3">
                  <c:v>128020.7372</c:v>
                </c:pt>
              </c:numCache>
            </c:numRef>
          </c:val>
        </c:ser>
        <c:ser>
          <c:idx val="1"/>
          <c:order val="1"/>
          <c:tx>
            <c:strRef>
              <c:f>Sheet1!$A$3</c:f>
              <c:strCache>
                <c:ptCount val="1"/>
                <c:pt idx="0">
                  <c:v>Blocky Load Makewhole</c:v>
                </c:pt>
              </c:strCache>
            </c:strRef>
          </c:tx>
          <c:spPr>
            <a:solidFill>
              <a:srgbClr val="FF0000"/>
            </a:solidFill>
            <a:ln>
              <a:noFill/>
            </a:ln>
            <a:effectLst/>
          </c:spPr>
          <c:invertIfNegative val="0"/>
          <c:cat>
            <c:strRef>
              <c:f>Sheet1!$B$1:$E$1</c:f>
              <c:strCache>
                <c:ptCount val="4"/>
                <c:pt idx="0">
                  <c:v>PROD_SCED</c:v>
                </c:pt>
                <c:pt idx="1">
                  <c:v>SEQ_SCED</c:v>
                </c:pt>
                <c:pt idx="2">
                  <c:v>MIRTM_LOAD_ONLY</c:v>
                </c:pt>
                <c:pt idx="3">
                  <c:v>MIRTM_3PO</c:v>
                </c:pt>
              </c:strCache>
            </c:strRef>
          </c:cat>
          <c:val>
            <c:numRef>
              <c:f>Sheet1!$B$3:$E$3</c:f>
              <c:numCache>
                <c:formatCode>#,##0.00</c:formatCode>
                <c:ptCount val="4"/>
                <c:pt idx="0">
                  <c:v>0</c:v>
                </c:pt>
                <c:pt idx="1">
                  <c:v>0</c:v>
                </c:pt>
                <c:pt idx="2">
                  <c:v>16728.454600000001</c:v>
                </c:pt>
                <c:pt idx="3">
                  <c:v>0</c:v>
                </c:pt>
              </c:numCache>
            </c:numRef>
          </c:val>
        </c:ser>
        <c:dLbls>
          <c:showLegendKey val="0"/>
          <c:showVal val="0"/>
          <c:showCatName val="0"/>
          <c:showSerName val="0"/>
          <c:showPercent val="0"/>
          <c:showBubbleSize val="0"/>
        </c:dLbls>
        <c:gapWidth val="150"/>
        <c:overlap val="100"/>
        <c:axId val="346933144"/>
        <c:axId val="346933536"/>
      </c:barChart>
      <c:catAx>
        <c:axId val="346933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933536"/>
        <c:crosses val="autoZero"/>
        <c:auto val="1"/>
        <c:lblAlgn val="ctr"/>
        <c:lblOffset val="100"/>
        <c:noMultiLvlLbl val="0"/>
      </c:catAx>
      <c:valAx>
        <c:axId val="3469335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933144"/>
        <c:crosses val="autoZero"/>
        <c:crossBetween val="between"/>
        <c:dispUnits>
          <c:builtInUnit val="thousand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Production Costs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Generation Cost</c:v>
                </c:pt>
              </c:strCache>
            </c:strRef>
          </c:tx>
          <c:spPr>
            <a:solidFill>
              <a:schemeClr val="accent1">
                <a:lumMod val="60000"/>
                <a:lumOff val="40000"/>
              </a:schemeClr>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Sheet1!$B$2:$E$2</c:f>
              <c:numCache>
                <c:formatCode>#,##0.00</c:formatCode>
                <c:ptCount val="4"/>
                <c:pt idx="0">
                  <c:v>-2536432.0841999999</c:v>
                </c:pt>
                <c:pt idx="1">
                  <c:v>-2588363.4331</c:v>
                </c:pt>
                <c:pt idx="2">
                  <c:v>-2637098.3152999999</c:v>
                </c:pt>
                <c:pt idx="3">
                  <c:v>-2637403.3887</c:v>
                </c:pt>
              </c:numCache>
            </c:numRef>
          </c:val>
        </c:ser>
        <c:ser>
          <c:idx val="1"/>
          <c:order val="1"/>
          <c:tx>
            <c:strRef>
              <c:f>Sheet1!$A$3</c:f>
              <c:strCache>
                <c:ptCount val="1"/>
                <c:pt idx="0">
                  <c:v>Transmission Penalty Cost</c:v>
                </c:pt>
              </c:strCache>
            </c:strRef>
          </c:tx>
          <c:spPr>
            <a:solidFill>
              <a:srgbClr val="FF0000"/>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Sheet1!$B$3:$E$3</c:f>
              <c:numCache>
                <c:formatCode>#,##0.00</c:formatCode>
                <c:ptCount val="4"/>
                <c:pt idx="0">
                  <c:v>51187.5</c:v>
                </c:pt>
                <c:pt idx="1">
                  <c:v>59946.264600000002</c:v>
                </c:pt>
                <c:pt idx="2">
                  <c:v>85465.888699999996</c:v>
                </c:pt>
                <c:pt idx="3">
                  <c:v>178669.86489999999</c:v>
                </c:pt>
              </c:numCache>
            </c:numRef>
          </c:val>
        </c:ser>
        <c:ser>
          <c:idx val="2"/>
          <c:order val="2"/>
          <c:tx>
            <c:strRef>
              <c:f>Sheet1!$A$4</c:f>
              <c:strCache>
                <c:ptCount val="1"/>
                <c:pt idx="0">
                  <c:v>QSGR Startup/Mingen Cost</c:v>
                </c:pt>
              </c:strCache>
            </c:strRef>
          </c:tx>
          <c:spPr>
            <a:solidFill>
              <a:schemeClr val="accent3"/>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Sheet1!$B$4:$E$4</c:f>
              <c:numCache>
                <c:formatCode>#,##0.00</c:formatCode>
                <c:ptCount val="4"/>
                <c:pt idx="0">
                  <c:v>0</c:v>
                </c:pt>
                <c:pt idx="1">
                  <c:v>0</c:v>
                </c:pt>
                <c:pt idx="2">
                  <c:v>0</c:v>
                </c:pt>
                <c:pt idx="3">
                  <c:v>77823.669800000003</c:v>
                </c:pt>
              </c:numCache>
            </c:numRef>
          </c:val>
        </c:ser>
        <c:ser>
          <c:idx val="3"/>
          <c:order val="3"/>
          <c:tx>
            <c:strRef>
              <c:f>Sheet1!$A$5</c:f>
              <c:strCache>
                <c:ptCount val="1"/>
                <c:pt idx="0">
                  <c:v>Blocky Load Cost</c:v>
                </c:pt>
              </c:strCache>
            </c:strRef>
          </c:tx>
          <c:spPr>
            <a:solidFill>
              <a:srgbClr val="7030A0"/>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Sheet1!$B$5:$E$5</c:f>
              <c:numCache>
                <c:formatCode>#,##0.00</c:formatCode>
                <c:ptCount val="4"/>
                <c:pt idx="0">
                  <c:v>0</c:v>
                </c:pt>
                <c:pt idx="1">
                  <c:v>0</c:v>
                </c:pt>
                <c:pt idx="2">
                  <c:v>30431.041700000002</c:v>
                </c:pt>
                <c:pt idx="3">
                  <c:v>0</c:v>
                </c:pt>
              </c:numCache>
            </c:numRef>
          </c:val>
        </c:ser>
        <c:dLbls>
          <c:showLegendKey val="0"/>
          <c:showVal val="0"/>
          <c:showCatName val="0"/>
          <c:showSerName val="0"/>
          <c:showPercent val="0"/>
          <c:showBubbleSize val="0"/>
        </c:dLbls>
        <c:gapWidth val="150"/>
        <c:overlap val="100"/>
        <c:axId val="321509144"/>
        <c:axId val="347115320"/>
      </c:barChart>
      <c:catAx>
        <c:axId val="3215091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115320"/>
        <c:crossesAt val="0"/>
        <c:auto val="1"/>
        <c:lblAlgn val="ctr"/>
        <c:lblOffset val="100"/>
        <c:noMultiLvlLbl val="0"/>
      </c:catAx>
      <c:valAx>
        <c:axId val="347115320"/>
        <c:scaling>
          <c:orientation val="minMax"/>
          <c:max val="1000000"/>
          <c:min val="-3000000"/>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509144"/>
        <c:crosses val="autoZero"/>
        <c:crossBetween val="between"/>
        <c:minorUnit val="2000000"/>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Average Prices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977455943007121E-2"/>
          <c:y val="0.17221766029246344"/>
          <c:w val="0.91902254405699291"/>
          <c:h val="0.77517904011998495"/>
        </c:manualLayout>
      </c:layout>
      <c:barChart>
        <c:barDir val="col"/>
        <c:grouping val="stacked"/>
        <c:varyColors val="0"/>
        <c:ser>
          <c:idx val="0"/>
          <c:order val="0"/>
          <c:tx>
            <c:strRef>
              <c:f>Sheet1!$A$2</c:f>
              <c:strCache>
                <c:ptCount val="1"/>
                <c:pt idx="0">
                  <c:v>Average System Lambda</c:v>
                </c:pt>
              </c:strCache>
            </c:strRef>
          </c:tx>
          <c:spPr>
            <a:solidFill>
              <a:schemeClr val="accent1">
                <a:lumMod val="60000"/>
                <a:lumOff val="40000"/>
              </a:schemeClr>
            </a:solidFill>
            <a:ln>
              <a:noFill/>
            </a:ln>
            <a:effectLst/>
          </c:spPr>
          <c:invertIfNegative val="0"/>
          <c:cat>
            <c:strRef>
              <c:f>Sheet1!$B$1:$E$1</c:f>
              <c:strCache>
                <c:ptCount val="4"/>
                <c:pt idx="0">
                  <c:v>PROD_SCED</c:v>
                </c:pt>
                <c:pt idx="1">
                  <c:v>SEQ_SCED</c:v>
                </c:pt>
                <c:pt idx="2">
                  <c:v>MIRTM_LOAD_ONLY</c:v>
                </c:pt>
                <c:pt idx="3">
                  <c:v>MIRTM_3PO</c:v>
                </c:pt>
              </c:strCache>
            </c:strRef>
          </c:cat>
          <c:val>
            <c:numRef>
              <c:f>Sheet1!$B$2:$E$2</c:f>
              <c:numCache>
                <c:formatCode>#,##0.00</c:formatCode>
                <c:ptCount val="4"/>
                <c:pt idx="0">
                  <c:v>66.142099999999999</c:v>
                </c:pt>
                <c:pt idx="1">
                  <c:v>61.941499999999998</c:v>
                </c:pt>
                <c:pt idx="2">
                  <c:v>51.714300000000001</c:v>
                </c:pt>
                <c:pt idx="3">
                  <c:v>288.483</c:v>
                </c:pt>
              </c:numCache>
            </c:numRef>
          </c:val>
        </c:ser>
        <c:ser>
          <c:idx val="1"/>
          <c:order val="1"/>
          <c:tx>
            <c:strRef>
              <c:f>Sheet1!$A$3</c:f>
              <c:strCache>
                <c:ptCount val="1"/>
                <c:pt idx="0">
                  <c:v>Average RTORPA</c:v>
                </c:pt>
              </c:strCache>
            </c:strRef>
          </c:tx>
          <c:spPr>
            <a:solidFill>
              <a:srgbClr val="FF0000"/>
            </a:solidFill>
            <a:ln>
              <a:noFill/>
            </a:ln>
            <a:effectLst/>
          </c:spPr>
          <c:invertIfNegative val="0"/>
          <c:cat>
            <c:strRef>
              <c:f>Sheet1!$B$1:$E$1</c:f>
              <c:strCache>
                <c:ptCount val="4"/>
                <c:pt idx="0">
                  <c:v>PROD_SCED</c:v>
                </c:pt>
                <c:pt idx="1">
                  <c:v>SEQ_SCED</c:v>
                </c:pt>
                <c:pt idx="2">
                  <c:v>MIRTM_LOAD_ONLY</c:v>
                </c:pt>
                <c:pt idx="3">
                  <c:v>MIRTM_3PO</c:v>
                </c:pt>
              </c:strCache>
            </c:strRef>
          </c:cat>
          <c:val>
            <c:numRef>
              <c:f>Sheet1!$B$3:$E$3</c:f>
              <c:numCache>
                <c:formatCode>#,##0.00</c:formatCode>
                <c:ptCount val="4"/>
                <c:pt idx="0">
                  <c:v>1.4842</c:v>
                </c:pt>
                <c:pt idx="1">
                  <c:v>1.5104</c:v>
                </c:pt>
                <c:pt idx="2">
                  <c:v>0.36670000000000003</c:v>
                </c:pt>
                <c:pt idx="3">
                  <c:v>1.54E-2</c:v>
                </c:pt>
              </c:numCache>
            </c:numRef>
          </c:val>
        </c:ser>
        <c:ser>
          <c:idx val="2"/>
          <c:order val="2"/>
          <c:tx>
            <c:strRef>
              <c:f>Sheet1!$A$4</c:f>
              <c:strCache>
                <c:ptCount val="1"/>
                <c:pt idx="0">
                  <c:v>Average RTRDPA</c:v>
                </c:pt>
              </c:strCache>
            </c:strRef>
          </c:tx>
          <c:spPr>
            <a:solidFill>
              <a:schemeClr val="accent3"/>
            </a:solidFill>
            <a:ln>
              <a:noFill/>
            </a:ln>
            <a:effectLst/>
          </c:spPr>
          <c:invertIfNegative val="0"/>
          <c:cat>
            <c:strRef>
              <c:f>Sheet1!$B$1:$E$1</c:f>
              <c:strCache>
                <c:ptCount val="4"/>
                <c:pt idx="0">
                  <c:v>PROD_SCED</c:v>
                </c:pt>
                <c:pt idx="1">
                  <c:v>SEQ_SCED</c:v>
                </c:pt>
                <c:pt idx="2">
                  <c:v>MIRTM_LOAD_ONLY</c:v>
                </c:pt>
                <c:pt idx="3">
                  <c:v>MIRTM_3PO</c:v>
                </c:pt>
              </c:strCache>
            </c:strRef>
          </c:cat>
          <c:val>
            <c:numRef>
              <c:f>Sheet1!$B$4:$E$4</c:f>
              <c:numCache>
                <c:formatCode>#,##0.00</c:formatCode>
                <c:ptCount val="4"/>
                <c:pt idx="0">
                  <c:v>0</c:v>
                </c:pt>
                <c:pt idx="1">
                  <c:v>0</c:v>
                </c:pt>
                <c:pt idx="2">
                  <c:v>3.6297000000000001</c:v>
                </c:pt>
                <c:pt idx="3">
                  <c:v>0.27860000000000001</c:v>
                </c:pt>
              </c:numCache>
            </c:numRef>
          </c:val>
        </c:ser>
        <c:ser>
          <c:idx val="3"/>
          <c:order val="3"/>
          <c:tx>
            <c:strRef>
              <c:f>Sheet1!$A$5</c:f>
              <c:strCache>
                <c:ptCount val="1"/>
                <c:pt idx="0">
                  <c:v>Average RTOFFPA</c:v>
                </c:pt>
              </c:strCache>
            </c:strRef>
          </c:tx>
          <c:spPr>
            <a:solidFill>
              <a:srgbClr val="7030A0"/>
            </a:solidFill>
            <a:ln>
              <a:noFill/>
            </a:ln>
            <a:effectLst/>
          </c:spPr>
          <c:invertIfNegative val="0"/>
          <c:cat>
            <c:strRef>
              <c:f>Sheet1!$B$1:$E$1</c:f>
              <c:strCache>
                <c:ptCount val="4"/>
                <c:pt idx="0">
                  <c:v>PROD_SCED</c:v>
                </c:pt>
                <c:pt idx="1">
                  <c:v>SEQ_SCED</c:v>
                </c:pt>
                <c:pt idx="2">
                  <c:v>MIRTM_LOAD_ONLY</c:v>
                </c:pt>
                <c:pt idx="3">
                  <c:v>MIRTM_3PO</c:v>
                </c:pt>
              </c:strCache>
            </c:strRef>
          </c:cat>
          <c:val>
            <c:numRef>
              <c:f>Sheet1!$B$5:$E$5</c:f>
              <c:numCache>
                <c:formatCode>#,##0.00</c:formatCode>
                <c:ptCount val="4"/>
                <c:pt idx="0">
                  <c:v>2.8199999999999999E-2</c:v>
                </c:pt>
                <c:pt idx="1">
                  <c:v>2.86E-2</c:v>
                </c:pt>
                <c:pt idx="2">
                  <c:v>7.9000000000000008E-3</c:v>
                </c:pt>
                <c:pt idx="3">
                  <c:v>2.8999999999999998E-3</c:v>
                </c:pt>
              </c:numCache>
            </c:numRef>
          </c:val>
        </c:ser>
        <c:dLbls>
          <c:showLegendKey val="0"/>
          <c:showVal val="0"/>
          <c:showCatName val="0"/>
          <c:showSerName val="0"/>
          <c:showPercent val="0"/>
          <c:showBubbleSize val="0"/>
        </c:dLbls>
        <c:gapWidth val="150"/>
        <c:overlap val="100"/>
        <c:axId val="347116496"/>
        <c:axId val="347116888"/>
      </c:barChart>
      <c:catAx>
        <c:axId val="34711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116888"/>
        <c:crosses val="autoZero"/>
        <c:auto val="1"/>
        <c:lblAlgn val="ctr"/>
        <c:lblOffset val="100"/>
        <c:noMultiLvlLbl val="0"/>
      </c:catAx>
      <c:valAx>
        <c:axId val="3471168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1164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Make Whole Amounts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QSGR Makewhole</c:v>
                </c:pt>
              </c:strCache>
            </c:strRef>
          </c:tx>
          <c:spPr>
            <a:solidFill>
              <a:schemeClr val="accent1">
                <a:lumMod val="60000"/>
                <a:lumOff val="40000"/>
              </a:schemeClr>
            </a:solidFill>
            <a:ln>
              <a:noFill/>
            </a:ln>
            <a:effectLst/>
          </c:spPr>
          <c:invertIfNegative val="0"/>
          <c:cat>
            <c:strRef>
              <c:f>Sheet1!$B$1:$E$1</c:f>
              <c:strCache>
                <c:ptCount val="4"/>
                <c:pt idx="0">
                  <c:v>PROD_SCED</c:v>
                </c:pt>
                <c:pt idx="1">
                  <c:v>SEQ_SCED</c:v>
                </c:pt>
                <c:pt idx="2">
                  <c:v>MIRTM_LOAD_ONLY</c:v>
                </c:pt>
                <c:pt idx="3">
                  <c:v>MIRTM_3PO</c:v>
                </c:pt>
              </c:strCache>
            </c:strRef>
          </c:cat>
          <c:val>
            <c:numRef>
              <c:f>Sheet1!$B$2:$E$2</c:f>
              <c:numCache>
                <c:formatCode>#,##0.00</c:formatCode>
                <c:ptCount val="4"/>
                <c:pt idx="0">
                  <c:v>38860.449999999997</c:v>
                </c:pt>
                <c:pt idx="1">
                  <c:v>38860.449999999997</c:v>
                </c:pt>
                <c:pt idx="2">
                  <c:v>0</c:v>
                </c:pt>
                <c:pt idx="3">
                  <c:v>3007.7383</c:v>
                </c:pt>
              </c:numCache>
            </c:numRef>
          </c:val>
        </c:ser>
        <c:ser>
          <c:idx val="1"/>
          <c:order val="1"/>
          <c:tx>
            <c:strRef>
              <c:f>Sheet1!$A$3</c:f>
              <c:strCache>
                <c:ptCount val="1"/>
                <c:pt idx="0">
                  <c:v>Blocky Load Makewhole</c:v>
                </c:pt>
              </c:strCache>
            </c:strRef>
          </c:tx>
          <c:spPr>
            <a:solidFill>
              <a:srgbClr val="FF0000"/>
            </a:solidFill>
            <a:ln>
              <a:noFill/>
            </a:ln>
            <a:effectLst/>
          </c:spPr>
          <c:invertIfNegative val="0"/>
          <c:cat>
            <c:strRef>
              <c:f>Sheet1!$B$1:$E$1</c:f>
              <c:strCache>
                <c:ptCount val="4"/>
                <c:pt idx="0">
                  <c:v>PROD_SCED</c:v>
                </c:pt>
                <c:pt idx="1">
                  <c:v>SEQ_SCED</c:v>
                </c:pt>
                <c:pt idx="2">
                  <c:v>MIRTM_LOAD_ONLY</c:v>
                </c:pt>
                <c:pt idx="3">
                  <c:v>MIRTM_3PO</c:v>
                </c:pt>
              </c:strCache>
            </c:strRef>
          </c:cat>
          <c:val>
            <c:numRef>
              <c:f>Sheet1!$B$3:$E$3</c:f>
              <c:numCache>
                <c:formatCode>#,##0.00</c:formatCode>
                <c:ptCount val="4"/>
                <c:pt idx="0">
                  <c:v>0</c:v>
                </c:pt>
                <c:pt idx="1">
                  <c:v>0</c:v>
                </c:pt>
                <c:pt idx="2">
                  <c:v>3057.1212</c:v>
                </c:pt>
                <c:pt idx="3">
                  <c:v>0</c:v>
                </c:pt>
              </c:numCache>
            </c:numRef>
          </c:val>
        </c:ser>
        <c:dLbls>
          <c:showLegendKey val="0"/>
          <c:showVal val="0"/>
          <c:showCatName val="0"/>
          <c:showSerName val="0"/>
          <c:showPercent val="0"/>
          <c:showBubbleSize val="0"/>
        </c:dLbls>
        <c:gapWidth val="150"/>
        <c:overlap val="100"/>
        <c:axId val="150462288"/>
        <c:axId val="149108264"/>
      </c:barChart>
      <c:catAx>
        <c:axId val="15046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108264"/>
        <c:crosses val="autoZero"/>
        <c:auto val="1"/>
        <c:lblAlgn val="ctr"/>
        <c:lblOffset val="100"/>
        <c:noMultiLvlLbl val="0"/>
      </c:catAx>
      <c:valAx>
        <c:axId val="149108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462288"/>
        <c:crosses val="autoZero"/>
        <c:crossBetween val="between"/>
        <c:dispUnits>
          <c:builtInUnit val="thousand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Production Costs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Generation Cost</c:v>
                </c:pt>
              </c:strCache>
            </c:strRef>
          </c:tx>
          <c:spPr>
            <a:solidFill>
              <a:schemeClr val="accent1">
                <a:lumMod val="60000"/>
                <a:lumOff val="40000"/>
              </a:schemeClr>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Sheet1!$B$2:$E$2</c:f>
              <c:numCache>
                <c:formatCode>#,##0.00</c:formatCode>
                <c:ptCount val="4"/>
                <c:pt idx="0">
                  <c:v>1608446.2282</c:v>
                </c:pt>
                <c:pt idx="1">
                  <c:v>1121847.1099</c:v>
                </c:pt>
                <c:pt idx="2">
                  <c:v>1043599.5486</c:v>
                </c:pt>
                <c:pt idx="3">
                  <c:v>993052.72690000001</c:v>
                </c:pt>
              </c:numCache>
            </c:numRef>
          </c:val>
        </c:ser>
        <c:ser>
          <c:idx val="1"/>
          <c:order val="1"/>
          <c:tx>
            <c:strRef>
              <c:f>Sheet1!$A$3</c:f>
              <c:strCache>
                <c:ptCount val="1"/>
                <c:pt idx="0">
                  <c:v>Transmission Penalty Cost</c:v>
                </c:pt>
              </c:strCache>
            </c:strRef>
          </c:tx>
          <c:spPr>
            <a:solidFill>
              <a:srgbClr val="FF0000"/>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Sheet1!$B$3:$E$3</c:f>
              <c:numCache>
                <c:formatCode>#,##0.00</c:formatCode>
                <c:ptCount val="4"/>
                <c:pt idx="0">
                  <c:v>606.66669999999999</c:v>
                </c:pt>
                <c:pt idx="1">
                  <c:v>294.94810000000001</c:v>
                </c:pt>
                <c:pt idx="2">
                  <c:v>307.06760000000003</c:v>
                </c:pt>
                <c:pt idx="3">
                  <c:v>1376.0882999999999</c:v>
                </c:pt>
              </c:numCache>
            </c:numRef>
          </c:val>
        </c:ser>
        <c:ser>
          <c:idx val="2"/>
          <c:order val="2"/>
          <c:tx>
            <c:strRef>
              <c:f>Sheet1!$A$4</c:f>
              <c:strCache>
                <c:ptCount val="1"/>
                <c:pt idx="0">
                  <c:v>QSGR Startup/Mingen Cost</c:v>
                </c:pt>
              </c:strCache>
            </c:strRef>
          </c:tx>
          <c:spPr>
            <a:solidFill>
              <a:schemeClr val="accent3"/>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Sheet1!$B$4:$E$4</c:f>
              <c:numCache>
                <c:formatCode>#,##0.00</c:formatCode>
                <c:ptCount val="4"/>
                <c:pt idx="0">
                  <c:v>0</c:v>
                </c:pt>
                <c:pt idx="1">
                  <c:v>0</c:v>
                </c:pt>
                <c:pt idx="2">
                  <c:v>0</c:v>
                </c:pt>
                <c:pt idx="3">
                  <c:v>296808.40789999999</c:v>
                </c:pt>
              </c:numCache>
            </c:numRef>
          </c:val>
        </c:ser>
        <c:ser>
          <c:idx val="3"/>
          <c:order val="3"/>
          <c:tx>
            <c:strRef>
              <c:f>Sheet1!$A$5</c:f>
              <c:strCache>
                <c:ptCount val="1"/>
                <c:pt idx="0">
                  <c:v>Blocky Load Cost</c:v>
                </c:pt>
              </c:strCache>
            </c:strRef>
          </c:tx>
          <c:spPr>
            <a:solidFill>
              <a:srgbClr val="7030A0"/>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Sheet1!$B$5:$E$5</c:f>
              <c:numCache>
                <c:formatCode>#,##0.00</c:formatCode>
                <c:ptCount val="4"/>
                <c:pt idx="0">
                  <c:v>0</c:v>
                </c:pt>
                <c:pt idx="1">
                  <c:v>0</c:v>
                </c:pt>
                <c:pt idx="2">
                  <c:v>44627.5</c:v>
                </c:pt>
                <c:pt idx="3">
                  <c:v>0</c:v>
                </c:pt>
              </c:numCache>
            </c:numRef>
          </c:val>
        </c:ser>
        <c:dLbls>
          <c:showLegendKey val="0"/>
          <c:showVal val="0"/>
          <c:showCatName val="0"/>
          <c:showSerName val="0"/>
          <c:showPercent val="0"/>
          <c:showBubbleSize val="0"/>
        </c:dLbls>
        <c:gapWidth val="150"/>
        <c:overlap val="100"/>
        <c:axId val="347117672"/>
        <c:axId val="347118064"/>
      </c:barChart>
      <c:catAx>
        <c:axId val="3471176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118064"/>
        <c:crossesAt val="0"/>
        <c:auto val="1"/>
        <c:lblAlgn val="ctr"/>
        <c:lblOffset val="100"/>
        <c:noMultiLvlLbl val="0"/>
      </c:catAx>
      <c:valAx>
        <c:axId val="347118064"/>
        <c:scaling>
          <c:orientation val="minMax"/>
          <c:max val="2000000"/>
          <c:min val="0"/>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117672"/>
        <c:crosses val="autoZero"/>
        <c:crossBetween val="between"/>
        <c:majorUnit val="500000"/>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Average Prices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Average System Lambda</c:v>
                </c:pt>
              </c:strCache>
            </c:strRef>
          </c:tx>
          <c:spPr>
            <a:solidFill>
              <a:schemeClr val="accent1">
                <a:lumMod val="60000"/>
                <a:lumOff val="40000"/>
              </a:schemeClr>
            </a:solidFill>
            <a:ln>
              <a:noFill/>
            </a:ln>
            <a:effectLst/>
          </c:spPr>
          <c:invertIfNegative val="0"/>
          <c:cat>
            <c:strRef>
              <c:f>Sheet1!$A$1:$G$1</c:f>
              <c:strCache>
                <c:ptCount val="6"/>
                <c:pt idx="0">
                  <c:v>PROD_SCED</c:v>
                </c:pt>
                <c:pt idx="1">
                  <c:v>SEQ_SCED</c:v>
                </c:pt>
                <c:pt idx="2">
                  <c:v>MIRTM_LOAD_ONLY</c:v>
                </c:pt>
                <c:pt idx="3">
                  <c:v>MIRTM_SPO_PROD_EOC</c:v>
                </c:pt>
                <c:pt idx="4">
                  <c:v>MIRTM_3PO</c:v>
                </c:pt>
                <c:pt idx="5">
                  <c:v>MIRTM_SPO</c:v>
                </c:pt>
              </c:strCache>
            </c:strRef>
          </c:cat>
          <c:val>
            <c:numRef>
              <c:f>Sheet1!$A$2:$G$2</c:f>
              <c:numCache>
                <c:formatCode>#,##0.00</c:formatCode>
                <c:ptCount val="6"/>
                <c:pt idx="0">
                  <c:v>93.520499999999998</c:v>
                </c:pt>
                <c:pt idx="1">
                  <c:v>86.055499999999995</c:v>
                </c:pt>
                <c:pt idx="2">
                  <c:v>85.722800000000007</c:v>
                </c:pt>
                <c:pt idx="3">
                  <c:v>81.826300000000003</c:v>
                </c:pt>
                <c:pt idx="4">
                  <c:v>69.005099999999999</c:v>
                </c:pt>
                <c:pt idx="5">
                  <c:v>485.12580000000003</c:v>
                </c:pt>
              </c:numCache>
            </c:numRef>
          </c:val>
        </c:ser>
        <c:ser>
          <c:idx val="1"/>
          <c:order val="1"/>
          <c:tx>
            <c:strRef>
              <c:f>Sheet1!$A$3</c:f>
              <c:strCache>
                <c:ptCount val="1"/>
                <c:pt idx="0">
                  <c:v>Average RTORPA</c:v>
                </c:pt>
              </c:strCache>
            </c:strRef>
          </c:tx>
          <c:spPr>
            <a:solidFill>
              <a:srgbClr val="FF0000"/>
            </a:solidFill>
            <a:ln>
              <a:noFill/>
            </a:ln>
            <a:effectLst/>
          </c:spPr>
          <c:invertIfNegative val="0"/>
          <c:cat>
            <c:strRef>
              <c:f>Sheet1!$A$1:$G$1</c:f>
              <c:strCache>
                <c:ptCount val="6"/>
                <c:pt idx="0">
                  <c:v>PROD_SCED</c:v>
                </c:pt>
                <c:pt idx="1">
                  <c:v>SEQ_SCED</c:v>
                </c:pt>
                <c:pt idx="2">
                  <c:v>MIRTM_LOAD_ONLY</c:v>
                </c:pt>
                <c:pt idx="3">
                  <c:v>MIRTM_SPO_PROD_EOC</c:v>
                </c:pt>
                <c:pt idx="4">
                  <c:v>MIRTM_3PO</c:v>
                </c:pt>
                <c:pt idx="5">
                  <c:v>MIRTM_SPO</c:v>
                </c:pt>
              </c:strCache>
            </c:strRef>
          </c:cat>
          <c:val>
            <c:numRef>
              <c:f>Sheet1!$A$3:$G$3</c:f>
              <c:numCache>
                <c:formatCode>#,##0.00</c:formatCode>
                <c:ptCount val="6"/>
                <c:pt idx="0">
                  <c:v>90.486599999999996</c:v>
                </c:pt>
                <c:pt idx="1">
                  <c:v>57.371099999999998</c:v>
                </c:pt>
                <c:pt idx="2">
                  <c:v>26.1343</c:v>
                </c:pt>
                <c:pt idx="3">
                  <c:v>25.6677</c:v>
                </c:pt>
                <c:pt idx="4">
                  <c:v>26.133600000000001</c:v>
                </c:pt>
                <c:pt idx="5">
                  <c:v>21.5396</c:v>
                </c:pt>
              </c:numCache>
            </c:numRef>
          </c:val>
        </c:ser>
        <c:ser>
          <c:idx val="2"/>
          <c:order val="2"/>
          <c:tx>
            <c:strRef>
              <c:f>Sheet1!$A$4</c:f>
              <c:strCache>
                <c:ptCount val="1"/>
                <c:pt idx="0">
                  <c:v>Average RTRDPA</c:v>
                </c:pt>
              </c:strCache>
            </c:strRef>
          </c:tx>
          <c:spPr>
            <a:solidFill>
              <a:schemeClr val="accent3"/>
            </a:solidFill>
            <a:ln>
              <a:noFill/>
            </a:ln>
            <a:effectLst/>
          </c:spPr>
          <c:invertIfNegative val="0"/>
          <c:cat>
            <c:strRef>
              <c:f>Sheet1!$A$1:$G$1</c:f>
              <c:strCache>
                <c:ptCount val="6"/>
                <c:pt idx="0">
                  <c:v>PROD_SCED</c:v>
                </c:pt>
                <c:pt idx="1">
                  <c:v>SEQ_SCED</c:v>
                </c:pt>
                <c:pt idx="2">
                  <c:v>MIRTM_LOAD_ONLY</c:v>
                </c:pt>
                <c:pt idx="3">
                  <c:v>MIRTM_SPO_PROD_EOC</c:v>
                </c:pt>
                <c:pt idx="4">
                  <c:v>MIRTM_3PO</c:v>
                </c:pt>
                <c:pt idx="5">
                  <c:v>MIRTM_SPO</c:v>
                </c:pt>
              </c:strCache>
            </c:strRef>
          </c:cat>
          <c:val>
            <c:numRef>
              <c:f>Sheet1!$A$4:$G$4</c:f>
              <c:numCache>
                <c:formatCode>#,##0.00</c:formatCode>
                <c:ptCount val="6"/>
                <c:pt idx="0">
                  <c:v>0</c:v>
                </c:pt>
                <c:pt idx="1">
                  <c:v>0</c:v>
                </c:pt>
                <c:pt idx="2">
                  <c:v>0.2021</c:v>
                </c:pt>
                <c:pt idx="3">
                  <c:v>0.32769999999999999</c:v>
                </c:pt>
                <c:pt idx="4">
                  <c:v>0.70950000000000002</c:v>
                </c:pt>
                <c:pt idx="5">
                  <c:v>18.334900000000001</c:v>
                </c:pt>
              </c:numCache>
            </c:numRef>
          </c:val>
        </c:ser>
        <c:ser>
          <c:idx val="3"/>
          <c:order val="3"/>
          <c:tx>
            <c:strRef>
              <c:f>Sheet1!$A$5</c:f>
              <c:strCache>
                <c:ptCount val="1"/>
                <c:pt idx="0">
                  <c:v>Average RTOFFPA</c:v>
                </c:pt>
              </c:strCache>
            </c:strRef>
          </c:tx>
          <c:spPr>
            <a:solidFill>
              <a:srgbClr val="7030A0"/>
            </a:solidFill>
            <a:ln>
              <a:noFill/>
            </a:ln>
            <a:effectLst/>
          </c:spPr>
          <c:invertIfNegative val="0"/>
          <c:cat>
            <c:strRef>
              <c:f>Sheet1!$A$1:$G$1</c:f>
              <c:strCache>
                <c:ptCount val="6"/>
                <c:pt idx="0">
                  <c:v>PROD_SCED</c:v>
                </c:pt>
                <c:pt idx="1">
                  <c:v>SEQ_SCED</c:v>
                </c:pt>
                <c:pt idx="2">
                  <c:v>MIRTM_LOAD_ONLY</c:v>
                </c:pt>
                <c:pt idx="3">
                  <c:v>MIRTM_SPO_PROD_EOC</c:v>
                </c:pt>
                <c:pt idx="4">
                  <c:v>MIRTM_3PO</c:v>
                </c:pt>
                <c:pt idx="5">
                  <c:v>MIRTM_SPO</c:v>
                </c:pt>
              </c:strCache>
            </c:strRef>
          </c:cat>
          <c:val>
            <c:numRef>
              <c:f>Sheet1!$A$5:$G$5</c:f>
              <c:numCache>
                <c:formatCode>#,##0.00</c:formatCode>
                <c:ptCount val="6"/>
                <c:pt idx="0">
                  <c:v>71.262100000000004</c:v>
                </c:pt>
                <c:pt idx="1">
                  <c:v>47.918900000000001</c:v>
                </c:pt>
                <c:pt idx="2">
                  <c:v>23.515999999999998</c:v>
                </c:pt>
                <c:pt idx="3">
                  <c:v>23.179099999999998</c:v>
                </c:pt>
                <c:pt idx="4">
                  <c:v>23.621400000000001</c:v>
                </c:pt>
                <c:pt idx="5">
                  <c:v>19.543199999999999</c:v>
                </c:pt>
              </c:numCache>
            </c:numRef>
          </c:val>
        </c:ser>
        <c:dLbls>
          <c:showLegendKey val="0"/>
          <c:showVal val="0"/>
          <c:showCatName val="0"/>
          <c:showSerName val="0"/>
          <c:showPercent val="0"/>
          <c:showBubbleSize val="0"/>
        </c:dLbls>
        <c:gapWidth val="150"/>
        <c:overlap val="100"/>
        <c:axId val="150401656"/>
        <c:axId val="150407928"/>
      </c:barChart>
      <c:catAx>
        <c:axId val="15040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407928"/>
        <c:crosses val="autoZero"/>
        <c:auto val="1"/>
        <c:lblAlgn val="ctr"/>
        <c:lblOffset val="100"/>
        <c:noMultiLvlLbl val="0"/>
      </c:catAx>
      <c:valAx>
        <c:axId val="1504079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401656"/>
        <c:crosses val="autoZero"/>
        <c:crossBetween val="between"/>
      </c:valAx>
      <c:spPr>
        <a:noFill/>
        <a:ln w="25400">
          <a:noFill/>
        </a:ln>
        <a:effectLst/>
      </c:spPr>
    </c:plotArea>
    <c:legend>
      <c:legendPos val="t"/>
      <c:layout>
        <c:manualLayout>
          <c:xMode val="edge"/>
          <c:yMode val="edge"/>
          <c:x val="7.4857634983127114E-2"/>
          <c:y val="7.2404761904761888E-2"/>
          <c:w val="0.85921330146231722"/>
          <c:h val="4.580089988751406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Average Prices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Average System Lambda</c:v>
                </c:pt>
              </c:strCache>
            </c:strRef>
          </c:tx>
          <c:spPr>
            <a:solidFill>
              <a:schemeClr val="accent1">
                <a:lumMod val="60000"/>
                <a:lumOff val="40000"/>
              </a:schemeClr>
            </a:solidFill>
            <a:ln>
              <a:noFill/>
            </a:ln>
            <a:effectLst/>
          </c:spPr>
          <c:invertIfNegative val="0"/>
          <c:cat>
            <c:strRef>
              <c:f>Sheet1!$B$1:$E$1</c:f>
              <c:strCache>
                <c:ptCount val="4"/>
                <c:pt idx="0">
                  <c:v>PROD_SCED</c:v>
                </c:pt>
                <c:pt idx="1">
                  <c:v>SEQ_SCED</c:v>
                </c:pt>
                <c:pt idx="2">
                  <c:v>MIRTM_LOAD_ONLY</c:v>
                </c:pt>
                <c:pt idx="3">
                  <c:v>MIRTM_3PO</c:v>
                </c:pt>
              </c:strCache>
            </c:strRef>
          </c:cat>
          <c:val>
            <c:numRef>
              <c:f>Sheet1!$B$2:$E$2</c:f>
              <c:numCache>
                <c:formatCode>#,##0.00</c:formatCode>
                <c:ptCount val="4"/>
                <c:pt idx="0">
                  <c:v>76.018199999999993</c:v>
                </c:pt>
                <c:pt idx="1">
                  <c:v>90.032899999999998</c:v>
                </c:pt>
                <c:pt idx="2">
                  <c:v>81.829700000000003</c:v>
                </c:pt>
                <c:pt idx="3">
                  <c:v>41.264600000000002</c:v>
                </c:pt>
              </c:numCache>
            </c:numRef>
          </c:val>
        </c:ser>
        <c:ser>
          <c:idx val="1"/>
          <c:order val="1"/>
          <c:tx>
            <c:strRef>
              <c:f>Sheet1!$A$3</c:f>
              <c:strCache>
                <c:ptCount val="1"/>
                <c:pt idx="0">
                  <c:v>Average RTORPA</c:v>
                </c:pt>
              </c:strCache>
            </c:strRef>
          </c:tx>
          <c:spPr>
            <a:solidFill>
              <a:srgbClr val="FF0000"/>
            </a:solidFill>
            <a:ln>
              <a:noFill/>
            </a:ln>
            <a:effectLst/>
          </c:spPr>
          <c:invertIfNegative val="0"/>
          <c:cat>
            <c:strRef>
              <c:f>Sheet1!$B$1:$E$1</c:f>
              <c:strCache>
                <c:ptCount val="4"/>
                <c:pt idx="0">
                  <c:v>PROD_SCED</c:v>
                </c:pt>
                <c:pt idx="1">
                  <c:v>SEQ_SCED</c:v>
                </c:pt>
                <c:pt idx="2">
                  <c:v>MIRTM_LOAD_ONLY</c:v>
                </c:pt>
                <c:pt idx="3">
                  <c:v>MIRTM_3PO</c:v>
                </c:pt>
              </c:strCache>
            </c:strRef>
          </c:cat>
          <c:val>
            <c:numRef>
              <c:f>Sheet1!$B$3:$E$3</c:f>
              <c:numCache>
                <c:formatCode>#,##0.00</c:formatCode>
                <c:ptCount val="4"/>
                <c:pt idx="0">
                  <c:v>5.6844999999999999</c:v>
                </c:pt>
                <c:pt idx="1">
                  <c:v>5.9699</c:v>
                </c:pt>
                <c:pt idx="2">
                  <c:v>1.7989999999999999</c:v>
                </c:pt>
                <c:pt idx="3">
                  <c:v>1.2284999999999999</c:v>
                </c:pt>
              </c:numCache>
            </c:numRef>
          </c:val>
        </c:ser>
        <c:ser>
          <c:idx val="2"/>
          <c:order val="2"/>
          <c:tx>
            <c:strRef>
              <c:f>Sheet1!$A$4</c:f>
              <c:strCache>
                <c:ptCount val="1"/>
                <c:pt idx="0">
                  <c:v>Average RTRDPA</c:v>
                </c:pt>
              </c:strCache>
            </c:strRef>
          </c:tx>
          <c:spPr>
            <a:solidFill>
              <a:schemeClr val="accent3"/>
            </a:solidFill>
            <a:ln>
              <a:noFill/>
            </a:ln>
            <a:effectLst/>
          </c:spPr>
          <c:invertIfNegative val="0"/>
          <c:cat>
            <c:strRef>
              <c:f>Sheet1!$B$1:$E$1</c:f>
              <c:strCache>
                <c:ptCount val="4"/>
                <c:pt idx="0">
                  <c:v>PROD_SCED</c:v>
                </c:pt>
                <c:pt idx="1">
                  <c:v>SEQ_SCED</c:v>
                </c:pt>
                <c:pt idx="2">
                  <c:v>MIRTM_LOAD_ONLY</c:v>
                </c:pt>
                <c:pt idx="3">
                  <c:v>MIRTM_3PO</c:v>
                </c:pt>
              </c:strCache>
            </c:strRef>
          </c:cat>
          <c:val>
            <c:numRef>
              <c:f>Sheet1!$B$4:$E$4</c:f>
              <c:numCache>
                <c:formatCode>#,##0.00</c:formatCode>
                <c:ptCount val="4"/>
                <c:pt idx="0">
                  <c:v>0.97099999999999997</c:v>
                </c:pt>
                <c:pt idx="1">
                  <c:v>0.97450000000000003</c:v>
                </c:pt>
                <c:pt idx="2">
                  <c:v>7.8375000000000004</c:v>
                </c:pt>
                <c:pt idx="3">
                  <c:v>1.1711</c:v>
                </c:pt>
              </c:numCache>
            </c:numRef>
          </c:val>
        </c:ser>
        <c:ser>
          <c:idx val="3"/>
          <c:order val="3"/>
          <c:tx>
            <c:strRef>
              <c:f>Sheet1!$A$5</c:f>
              <c:strCache>
                <c:ptCount val="1"/>
                <c:pt idx="0">
                  <c:v>Average RTOFFPA</c:v>
                </c:pt>
              </c:strCache>
            </c:strRef>
          </c:tx>
          <c:spPr>
            <a:solidFill>
              <a:srgbClr val="7030A0"/>
            </a:solidFill>
            <a:ln>
              <a:noFill/>
            </a:ln>
            <a:effectLst/>
          </c:spPr>
          <c:invertIfNegative val="0"/>
          <c:cat>
            <c:strRef>
              <c:f>Sheet1!$B$1:$E$1</c:f>
              <c:strCache>
                <c:ptCount val="4"/>
                <c:pt idx="0">
                  <c:v>PROD_SCED</c:v>
                </c:pt>
                <c:pt idx="1">
                  <c:v>SEQ_SCED</c:v>
                </c:pt>
                <c:pt idx="2">
                  <c:v>MIRTM_LOAD_ONLY</c:v>
                </c:pt>
                <c:pt idx="3">
                  <c:v>MIRTM_3PO</c:v>
                </c:pt>
              </c:strCache>
            </c:strRef>
          </c:cat>
          <c:val>
            <c:numRef>
              <c:f>Sheet1!$B$5:$E$5</c:f>
              <c:numCache>
                <c:formatCode>#,##0.00</c:formatCode>
                <c:ptCount val="4"/>
                <c:pt idx="0">
                  <c:v>2.7324999999999999</c:v>
                </c:pt>
                <c:pt idx="1">
                  <c:v>2.8511000000000002</c:v>
                </c:pt>
                <c:pt idx="2">
                  <c:v>1.0501</c:v>
                </c:pt>
                <c:pt idx="3">
                  <c:v>1.0685</c:v>
                </c:pt>
              </c:numCache>
            </c:numRef>
          </c:val>
        </c:ser>
        <c:dLbls>
          <c:showLegendKey val="0"/>
          <c:showVal val="0"/>
          <c:showCatName val="0"/>
          <c:showSerName val="0"/>
          <c:showPercent val="0"/>
          <c:showBubbleSize val="0"/>
        </c:dLbls>
        <c:gapWidth val="150"/>
        <c:overlap val="100"/>
        <c:axId val="321725544"/>
        <c:axId val="321725152"/>
      </c:barChart>
      <c:catAx>
        <c:axId val="321725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725152"/>
        <c:crosses val="autoZero"/>
        <c:auto val="1"/>
        <c:lblAlgn val="ctr"/>
        <c:lblOffset val="100"/>
        <c:noMultiLvlLbl val="0"/>
      </c:catAx>
      <c:valAx>
        <c:axId val="3217251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7255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Make Whole Amounts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QSGR Makewhole</c:v>
                </c:pt>
              </c:strCache>
            </c:strRef>
          </c:tx>
          <c:spPr>
            <a:solidFill>
              <a:schemeClr val="accent1">
                <a:lumMod val="60000"/>
                <a:lumOff val="40000"/>
              </a:schemeClr>
            </a:solidFill>
            <a:ln>
              <a:noFill/>
            </a:ln>
            <a:effectLst/>
          </c:spPr>
          <c:invertIfNegative val="0"/>
          <c:cat>
            <c:strRef>
              <c:f>Sheet1!$B$1:$E$1</c:f>
              <c:strCache>
                <c:ptCount val="4"/>
                <c:pt idx="0">
                  <c:v>PROD_SCED</c:v>
                </c:pt>
                <c:pt idx="1">
                  <c:v>SEQ_SCED</c:v>
                </c:pt>
                <c:pt idx="2">
                  <c:v>MIRTM_LOAD_ONLY</c:v>
                </c:pt>
                <c:pt idx="3">
                  <c:v>MIRTM_3PO</c:v>
                </c:pt>
              </c:strCache>
            </c:strRef>
          </c:cat>
          <c:val>
            <c:numRef>
              <c:f>Sheet1!$B$2:$E$2</c:f>
              <c:numCache>
                <c:formatCode>#,##0.00</c:formatCode>
                <c:ptCount val="4"/>
                <c:pt idx="0">
                  <c:v>5362</c:v>
                </c:pt>
                <c:pt idx="1">
                  <c:v>5362</c:v>
                </c:pt>
                <c:pt idx="2">
                  <c:v>0</c:v>
                </c:pt>
                <c:pt idx="3">
                  <c:v>86342.145099999994</c:v>
                </c:pt>
              </c:numCache>
            </c:numRef>
          </c:val>
        </c:ser>
        <c:ser>
          <c:idx val="1"/>
          <c:order val="1"/>
          <c:tx>
            <c:strRef>
              <c:f>Sheet1!$A$3</c:f>
              <c:strCache>
                <c:ptCount val="1"/>
                <c:pt idx="0">
                  <c:v>Blocky Load Makewhole</c:v>
                </c:pt>
              </c:strCache>
            </c:strRef>
          </c:tx>
          <c:spPr>
            <a:solidFill>
              <a:srgbClr val="FF0000"/>
            </a:solidFill>
            <a:ln>
              <a:noFill/>
            </a:ln>
            <a:effectLst/>
          </c:spPr>
          <c:invertIfNegative val="0"/>
          <c:cat>
            <c:strRef>
              <c:f>Sheet1!$B$1:$E$1</c:f>
              <c:strCache>
                <c:ptCount val="4"/>
                <c:pt idx="0">
                  <c:v>PROD_SCED</c:v>
                </c:pt>
                <c:pt idx="1">
                  <c:v>SEQ_SCED</c:v>
                </c:pt>
                <c:pt idx="2">
                  <c:v>MIRTM_LOAD_ONLY</c:v>
                </c:pt>
                <c:pt idx="3">
                  <c:v>MIRTM_3PO</c:v>
                </c:pt>
              </c:strCache>
            </c:strRef>
          </c:cat>
          <c:val>
            <c:numRef>
              <c:f>Sheet1!$B$3:$E$3</c:f>
              <c:numCache>
                <c:formatCode>#,##0.00</c:formatCode>
                <c:ptCount val="4"/>
                <c:pt idx="0">
                  <c:v>0</c:v>
                </c:pt>
                <c:pt idx="1">
                  <c:v>0</c:v>
                </c:pt>
                <c:pt idx="2">
                  <c:v>15626.615100000001</c:v>
                </c:pt>
                <c:pt idx="3">
                  <c:v>0</c:v>
                </c:pt>
              </c:numCache>
            </c:numRef>
          </c:val>
        </c:ser>
        <c:dLbls>
          <c:showLegendKey val="0"/>
          <c:showVal val="0"/>
          <c:showCatName val="0"/>
          <c:showSerName val="0"/>
          <c:showPercent val="0"/>
          <c:showBubbleSize val="0"/>
        </c:dLbls>
        <c:gapWidth val="150"/>
        <c:overlap val="100"/>
        <c:axId val="321724368"/>
        <c:axId val="321723976"/>
      </c:barChart>
      <c:catAx>
        <c:axId val="32172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723976"/>
        <c:crosses val="autoZero"/>
        <c:auto val="1"/>
        <c:lblAlgn val="ctr"/>
        <c:lblOffset val="100"/>
        <c:noMultiLvlLbl val="0"/>
      </c:catAx>
      <c:valAx>
        <c:axId val="3217239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724368"/>
        <c:crosses val="autoZero"/>
        <c:crossBetween val="between"/>
        <c:dispUnits>
          <c:builtInUnit val="thousand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Make Whole Amounts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QSGR Makewhole</c:v>
                </c:pt>
              </c:strCache>
            </c:strRef>
          </c:tx>
          <c:spPr>
            <a:solidFill>
              <a:schemeClr val="accent1">
                <a:lumMod val="60000"/>
                <a:lumOff val="40000"/>
              </a:schemeClr>
            </a:solidFill>
            <a:ln>
              <a:noFill/>
            </a:ln>
            <a:effectLst/>
          </c:spPr>
          <c:invertIfNegative val="0"/>
          <c:cat>
            <c:strRef>
              <c:f>Sheet1!$A$1:$G$1</c:f>
              <c:strCache>
                <c:ptCount val="6"/>
                <c:pt idx="0">
                  <c:v>PROD_SCED</c:v>
                </c:pt>
                <c:pt idx="1">
                  <c:v>SEQ_SCED</c:v>
                </c:pt>
                <c:pt idx="2">
                  <c:v>MIRTM_LOAD_ONLY</c:v>
                </c:pt>
                <c:pt idx="3">
                  <c:v>MIRTM_SPO_PROD_EOC</c:v>
                </c:pt>
                <c:pt idx="4">
                  <c:v>MIRTM_3PO</c:v>
                </c:pt>
                <c:pt idx="5">
                  <c:v>MIRTM_SPO</c:v>
                </c:pt>
              </c:strCache>
            </c:strRef>
          </c:cat>
          <c:val>
            <c:numRef>
              <c:f>Sheet1!$A$2:$G$2</c:f>
              <c:numCache>
                <c:formatCode>#,##0.00</c:formatCode>
                <c:ptCount val="6"/>
                <c:pt idx="0">
                  <c:v>16.61</c:v>
                </c:pt>
                <c:pt idx="1">
                  <c:v>16.61</c:v>
                </c:pt>
                <c:pt idx="2">
                  <c:v>0</c:v>
                </c:pt>
                <c:pt idx="3">
                  <c:v>0</c:v>
                </c:pt>
                <c:pt idx="4">
                  <c:v>0</c:v>
                </c:pt>
                <c:pt idx="5">
                  <c:v>0</c:v>
                </c:pt>
              </c:numCache>
            </c:numRef>
          </c:val>
        </c:ser>
        <c:ser>
          <c:idx val="1"/>
          <c:order val="1"/>
          <c:tx>
            <c:strRef>
              <c:f>Sheet1!$A$3</c:f>
              <c:strCache>
                <c:ptCount val="1"/>
                <c:pt idx="0">
                  <c:v>Blocky Load Makewhole</c:v>
                </c:pt>
              </c:strCache>
            </c:strRef>
          </c:tx>
          <c:spPr>
            <a:solidFill>
              <a:srgbClr val="FF0000"/>
            </a:solidFill>
            <a:ln>
              <a:noFill/>
            </a:ln>
            <a:effectLst/>
          </c:spPr>
          <c:invertIfNegative val="0"/>
          <c:cat>
            <c:strRef>
              <c:f>Sheet1!$A$1:$G$1</c:f>
              <c:strCache>
                <c:ptCount val="6"/>
                <c:pt idx="0">
                  <c:v>PROD_SCED</c:v>
                </c:pt>
                <c:pt idx="1">
                  <c:v>SEQ_SCED</c:v>
                </c:pt>
                <c:pt idx="2">
                  <c:v>MIRTM_LOAD_ONLY</c:v>
                </c:pt>
                <c:pt idx="3">
                  <c:v>MIRTM_SPO_PROD_EOC</c:v>
                </c:pt>
                <c:pt idx="4">
                  <c:v>MIRTM_3PO</c:v>
                </c:pt>
                <c:pt idx="5">
                  <c:v>MIRTM_SPO</c:v>
                </c:pt>
              </c:strCache>
            </c:strRef>
          </c:cat>
          <c:val>
            <c:numRef>
              <c:f>Sheet1!$A$3:$G$3</c:f>
              <c:numCache>
                <c:formatCode>#,##0.00</c:formatCode>
                <c:ptCount val="6"/>
                <c:pt idx="0">
                  <c:v>0</c:v>
                </c:pt>
                <c:pt idx="1">
                  <c:v>0</c:v>
                </c:pt>
                <c:pt idx="2">
                  <c:v>0</c:v>
                </c:pt>
                <c:pt idx="3">
                  <c:v>0</c:v>
                </c:pt>
                <c:pt idx="4">
                  <c:v>0</c:v>
                </c:pt>
                <c:pt idx="5">
                  <c:v>0</c:v>
                </c:pt>
              </c:numCache>
            </c:numRef>
          </c:val>
        </c:ser>
        <c:dLbls>
          <c:showLegendKey val="0"/>
          <c:showVal val="0"/>
          <c:showCatName val="0"/>
          <c:showSerName val="0"/>
          <c:showPercent val="0"/>
          <c:showBubbleSize val="0"/>
        </c:dLbls>
        <c:gapWidth val="150"/>
        <c:overlap val="100"/>
        <c:axId val="148957832"/>
        <c:axId val="148958224"/>
      </c:barChart>
      <c:catAx>
        <c:axId val="14895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958224"/>
        <c:crosses val="autoZero"/>
        <c:auto val="1"/>
        <c:lblAlgn val="ctr"/>
        <c:lblOffset val="100"/>
        <c:noMultiLvlLbl val="0"/>
      </c:catAx>
      <c:valAx>
        <c:axId val="1489582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957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Production Costs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Generation Cost</c:v>
                </c:pt>
              </c:strCache>
            </c:strRef>
          </c:tx>
          <c:spPr>
            <a:solidFill>
              <a:schemeClr val="accent1">
                <a:lumMod val="60000"/>
                <a:lumOff val="40000"/>
              </a:schemeClr>
            </a:solidFill>
            <a:ln>
              <a:noFill/>
            </a:ln>
            <a:effectLst/>
          </c:spPr>
          <c:invertIfNegative val="0"/>
          <c:cat>
            <c:strRef>
              <c:f>Sheet1!$A$1:$G$1</c:f>
              <c:strCache>
                <c:ptCount val="4"/>
                <c:pt idx="0">
                  <c:v>PROD_SCED *</c:v>
                </c:pt>
                <c:pt idx="1">
                  <c:v>SEQ_SCED *</c:v>
                </c:pt>
                <c:pt idx="2">
                  <c:v>MIRTM_LOAD_ONLY *</c:v>
                </c:pt>
                <c:pt idx="3">
                  <c:v>MIRTM_3PO</c:v>
                </c:pt>
              </c:strCache>
            </c:strRef>
          </c:cat>
          <c:val>
            <c:numRef>
              <c:f>Sheet1!$A$2:$G$2</c:f>
              <c:numCache>
                <c:formatCode>#,##0.00</c:formatCode>
                <c:ptCount val="4"/>
                <c:pt idx="0">
                  <c:v>-606109.37820000004</c:v>
                </c:pt>
                <c:pt idx="1">
                  <c:v>-609429.93180000002</c:v>
                </c:pt>
                <c:pt idx="2">
                  <c:v>-610763.20039999997</c:v>
                </c:pt>
                <c:pt idx="3">
                  <c:v>-600711.30989999999</c:v>
                </c:pt>
              </c:numCache>
            </c:numRef>
          </c:val>
        </c:ser>
        <c:ser>
          <c:idx val="1"/>
          <c:order val="1"/>
          <c:tx>
            <c:strRef>
              <c:f>Sheet1!$A$3</c:f>
              <c:strCache>
                <c:ptCount val="1"/>
                <c:pt idx="0">
                  <c:v>Transmission Penalty Cost</c:v>
                </c:pt>
              </c:strCache>
            </c:strRef>
          </c:tx>
          <c:spPr>
            <a:solidFill>
              <a:srgbClr val="FF0000"/>
            </a:solidFill>
            <a:ln>
              <a:noFill/>
            </a:ln>
            <a:effectLst/>
          </c:spPr>
          <c:invertIfNegative val="0"/>
          <c:cat>
            <c:strRef>
              <c:f>Sheet1!$A$1:$G$1</c:f>
              <c:strCache>
                <c:ptCount val="4"/>
                <c:pt idx="0">
                  <c:v>PROD_SCED *</c:v>
                </c:pt>
                <c:pt idx="1">
                  <c:v>SEQ_SCED *</c:v>
                </c:pt>
                <c:pt idx="2">
                  <c:v>MIRTM_LOAD_ONLY *</c:v>
                </c:pt>
                <c:pt idx="3">
                  <c:v>MIRTM_3PO</c:v>
                </c:pt>
              </c:strCache>
            </c:strRef>
          </c:cat>
          <c:val>
            <c:numRef>
              <c:f>Sheet1!$A$3:$G$3</c:f>
              <c:numCache>
                <c:formatCode>#,##0.00</c:formatCode>
                <c:ptCount val="4"/>
                <c:pt idx="0">
                  <c:v>0</c:v>
                </c:pt>
                <c:pt idx="1">
                  <c:v>5.8999999999999999E-3</c:v>
                </c:pt>
                <c:pt idx="2">
                  <c:v>0</c:v>
                </c:pt>
                <c:pt idx="3">
                  <c:v>0</c:v>
                </c:pt>
              </c:numCache>
            </c:numRef>
          </c:val>
        </c:ser>
        <c:ser>
          <c:idx val="2"/>
          <c:order val="2"/>
          <c:tx>
            <c:strRef>
              <c:f>Sheet1!$A$4</c:f>
              <c:strCache>
                <c:ptCount val="1"/>
                <c:pt idx="0">
                  <c:v>QSGR Startup/Mingen Cost</c:v>
                </c:pt>
              </c:strCache>
            </c:strRef>
          </c:tx>
          <c:spPr>
            <a:solidFill>
              <a:schemeClr val="accent3"/>
            </a:solidFill>
            <a:ln>
              <a:noFill/>
            </a:ln>
            <a:effectLst/>
          </c:spPr>
          <c:invertIfNegative val="0"/>
          <c:cat>
            <c:strRef>
              <c:f>Sheet1!$A$1:$G$1</c:f>
              <c:strCache>
                <c:ptCount val="4"/>
                <c:pt idx="0">
                  <c:v>PROD_SCED *</c:v>
                </c:pt>
                <c:pt idx="1">
                  <c:v>SEQ_SCED *</c:v>
                </c:pt>
                <c:pt idx="2">
                  <c:v>MIRTM_LOAD_ONLY *</c:v>
                </c:pt>
                <c:pt idx="3">
                  <c:v>MIRTM_3PO</c:v>
                </c:pt>
              </c:strCache>
            </c:strRef>
          </c:cat>
          <c:val>
            <c:numRef>
              <c:f>Sheet1!$A$4:$G$4</c:f>
              <c:numCache>
                <c:formatCode>#,##0.00</c:formatCode>
                <c:ptCount val="4"/>
                <c:pt idx="0">
                  <c:v>0</c:v>
                </c:pt>
                <c:pt idx="1">
                  <c:v>0</c:v>
                </c:pt>
                <c:pt idx="2">
                  <c:v>0</c:v>
                </c:pt>
                <c:pt idx="3">
                  <c:v>0</c:v>
                </c:pt>
              </c:numCache>
            </c:numRef>
          </c:val>
        </c:ser>
        <c:ser>
          <c:idx val="3"/>
          <c:order val="3"/>
          <c:tx>
            <c:strRef>
              <c:f>Sheet1!$A$5</c:f>
              <c:strCache>
                <c:ptCount val="1"/>
                <c:pt idx="0">
                  <c:v>Blocky Load Cost</c:v>
                </c:pt>
              </c:strCache>
            </c:strRef>
          </c:tx>
          <c:spPr>
            <a:solidFill>
              <a:srgbClr val="7030A0"/>
            </a:solidFill>
            <a:ln>
              <a:noFill/>
            </a:ln>
            <a:effectLst/>
          </c:spPr>
          <c:invertIfNegative val="0"/>
          <c:cat>
            <c:strRef>
              <c:f>Sheet1!$A$1:$G$1</c:f>
              <c:strCache>
                <c:ptCount val="4"/>
                <c:pt idx="0">
                  <c:v>PROD_SCED *</c:v>
                </c:pt>
                <c:pt idx="1">
                  <c:v>SEQ_SCED *</c:v>
                </c:pt>
                <c:pt idx="2">
                  <c:v>MIRTM_LOAD_ONLY *</c:v>
                </c:pt>
                <c:pt idx="3">
                  <c:v>MIRTM_3PO</c:v>
                </c:pt>
              </c:strCache>
            </c:strRef>
          </c:cat>
          <c:val>
            <c:numRef>
              <c:f>Sheet1!$A$5:$G$5</c:f>
              <c:numCache>
                <c:formatCode>#,##0.00</c:formatCode>
                <c:ptCount val="4"/>
                <c:pt idx="0">
                  <c:v>0</c:v>
                </c:pt>
                <c:pt idx="1">
                  <c:v>0</c:v>
                </c:pt>
                <c:pt idx="2">
                  <c:v>0</c:v>
                </c:pt>
                <c:pt idx="3">
                  <c:v>0</c:v>
                </c:pt>
              </c:numCache>
            </c:numRef>
          </c:val>
        </c:ser>
        <c:dLbls>
          <c:showLegendKey val="0"/>
          <c:showVal val="0"/>
          <c:showCatName val="0"/>
          <c:showSerName val="0"/>
          <c:showPercent val="0"/>
          <c:showBubbleSize val="0"/>
        </c:dLbls>
        <c:gapWidth val="150"/>
        <c:overlap val="100"/>
        <c:axId val="151553816"/>
        <c:axId val="151554992"/>
      </c:barChart>
      <c:catAx>
        <c:axId val="1515538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554992"/>
        <c:crossesAt val="0"/>
        <c:auto val="1"/>
        <c:lblAlgn val="ctr"/>
        <c:lblOffset val="100"/>
        <c:noMultiLvlLbl val="0"/>
      </c:catAx>
      <c:valAx>
        <c:axId val="151554992"/>
        <c:scaling>
          <c:orientation val="minMax"/>
          <c:min val="-65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553816"/>
        <c:crosses val="autoZero"/>
        <c:crossBetween val="between"/>
        <c:dispUnits>
          <c:builtInUnit val="thousand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Average Prices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Average System Lambda</c:v>
                </c:pt>
              </c:strCache>
            </c:strRef>
          </c:tx>
          <c:spPr>
            <a:solidFill>
              <a:schemeClr val="accent1">
                <a:lumMod val="60000"/>
                <a:lumOff val="40000"/>
              </a:schemeClr>
            </a:solidFill>
            <a:ln>
              <a:noFill/>
            </a:ln>
            <a:effectLst/>
          </c:spPr>
          <c:invertIfNegative val="0"/>
          <c:cat>
            <c:strRef>
              <c:f>Sheet1!$B$1:$E$1</c:f>
              <c:strCache>
                <c:ptCount val="4"/>
                <c:pt idx="0">
                  <c:v>PROD_SCED</c:v>
                </c:pt>
                <c:pt idx="1">
                  <c:v>SEQ_SCED</c:v>
                </c:pt>
                <c:pt idx="2">
                  <c:v>MIRTM_LOAD_ONLY</c:v>
                </c:pt>
                <c:pt idx="3">
                  <c:v>MIRTM_3PO</c:v>
                </c:pt>
              </c:strCache>
            </c:strRef>
          </c:cat>
          <c:val>
            <c:numRef>
              <c:f>Sheet1!$B$2:$E$2</c:f>
              <c:numCache>
                <c:formatCode>#,##0.00</c:formatCode>
                <c:ptCount val="4"/>
                <c:pt idx="0">
                  <c:v>24.843699999999998</c:v>
                </c:pt>
                <c:pt idx="1">
                  <c:v>24.872699999999998</c:v>
                </c:pt>
                <c:pt idx="2">
                  <c:v>24.872399999999999</c:v>
                </c:pt>
                <c:pt idx="3">
                  <c:v>24.934699999999999</c:v>
                </c:pt>
              </c:numCache>
            </c:numRef>
          </c:val>
        </c:ser>
        <c:ser>
          <c:idx val="1"/>
          <c:order val="1"/>
          <c:tx>
            <c:strRef>
              <c:f>Sheet1!$A$3</c:f>
              <c:strCache>
                <c:ptCount val="1"/>
                <c:pt idx="0">
                  <c:v>Average RTORPA</c:v>
                </c:pt>
              </c:strCache>
            </c:strRef>
          </c:tx>
          <c:spPr>
            <a:solidFill>
              <a:srgbClr val="FF0000"/>
            </a:solidFill>
            <a:ln>
              <a:noFill/>
            </a:ln>
            <a:effectLst/>
          </c:spPr>
          <c:invertIfNegative val="0"/>
          <c:cat>
            <c:strRef>
              <c:f>Sheet1!$B$1:$E$1</c:f>
              <c:strCache>
                <c:ptCount val="4"/>
                <c:pt idx="0">
                  <c:v>PROD_SCED</c:v>
                </c:pt>
                <c:pt idx="1">
                  <c:v>SEQ_SCED</c:v>
                </c:pt>
                <c:pt idx="2">
                  <c:v>MIRTM_LOAD_ONLY</c:v>
                </c:pt>
                <c:pt idx="3">
                  <c:v>MIRTM_3PO</c:v>
                </c:pt>
              </c:strCache>
            </c:strRef>
          </c:cat>
          <c:val>
            <c:numRef>
              <c:f>Sheet1!$B$3:$E$3</c:f>
              <c:numCache>
                <c:formatCode>#,##0.00</c:formatCode>
                <c:ptCount val="4"/>
                <c:pt idx="0">
                  <c:v>0</c:v>
                </c:pt>
                <c:pt idx="1">
                  <c:v>0</c:v>
                </c:pt>
                <c:pt idx="2">
                  <c:v>0</c:v>
                </c:pt>
                <c:pt idx="3">
                  <c:v>0</c:v>
                </c:pt>
              </c:numCache>
            </c:numRef>
          </c:val>
        </c:ser>
        <c:ser>
          <c:idx val="2"/>
          <c:order val="2"/>
          <c:tx>
            <c:strRef>
              <c:f>Sheet1!$A$4</c:f>
              <c:strCache>
                <c:ptCount val="1"/>
                <c:pt idx="0">
                  <c:v>Average RTRDPA</c:v>
                </c:pt>
              </c:strCache>
            </c:strRef>
          </c:tx>
          <c:spPr>
            <a:solidFill>
              <a:schemeClr val="accent3"/>
            </a:solidFill>
            <a:ln>
              <a:noFill/>
            </a:ln>
            <a:effectLst/>
          </c:spPr>
          <c:invertIfNegative val="0"/>
          <c:cat>
            <c:strRef>
              <c:f>Sheet1!$B$1:$E$1</c:f>
              <c:strCache>
                <c:ptCount val="4"/>
                <c:pt idx="0">
                  <c:v>PROD_SCED</c:v>
                </c:pt>
                <c:pt idx="1">
                  <c:v>SEQ_SCED</c:v>
                </c:pt>
                <c:pt idx="2">
                  <c:v>MIRTM_LOAD_ONLY</c:v>
                </c:pt>
                <c:pt idx="3">
                  <c:v>MIRTM_3PO</c:v>
                </c:pt>
              </c:strCache>
            </c:strRef>
          </c:cat>
          <c:val>
            <c:numRef>
              <c:f>Sheet1!$B$4:$E$4</c:f>
              <c:numCache>
                <c:formatCode>#,##0.00</c:formatCode>
                <c:ptCount val="4"/>
                <c:pt idx="0">
                  <c:v>0</c:v>
                </c:pt>
                <c:pt idx="1">
                  <c:v>0</c:v>
                </c:pt>
                <c:pt idx="2">
                  <c:v>0</c:v>
                </c:pt>
                <c:pt idx="3">
                  <c:v>0</c:v>
                </c:pt>
              </c:numCache>
            </c:numRef>
          </c:val>
        </c:ser>
        <c:ser>
          <c:idx val="3"/>
          <c:order val="3"/>
          <c:tx>
            <c:strRef>
              <c:f>Sheet1!$A$5</c:f>
              <c:strCache>
                <c:ptCount val="1"/>
                <c:pt idx="0">
                  <c:v>Average RTOFFPA</c:v>
                </c:pt>
              </c:strCache>
            </c:strRef>
          </c:tx>
          <c:spPr>
            <a:solidFill>
              <a:srgbClr val="7030A0"/>
            </a:solidFill>
            <a:ln>
              <a:noFill/>
            </a:ln>
            <a:effectLst/>
          </c:spPr>
          <c:invertIfNegative val="0"/>
          <c:cat>
            <c:strRef>
              <c:f>Sheet1!$B$1:$E$1</c:f>
              <c:strCache>
                <c:ptCount val="4"/>
                <c:pt idx="0">
                  <c:v>PROD_SCED</c:v>
                </c:pt>
                <c:pt idx="1">
                  <c:v>SEQ_SCED</c:v>
                </c:pt>
                <c:pt idx="2">
                  <c:v>MIRTM_LOAD_ONLY</c:v>
                </c:pt>
                <c:pt idx="3">
                  <c:v>MIRTM_3PO</c:v>
                </c:pt>
              </c:strCache>
            </c:strRef>
          </c:cat>
          <c:val>
            <c:numRef>
              <c:f>Sheet1!$B$5:$E$5</c:f>
              <c:numCache>
                <c:formatCode>#,##0.00</c:formatCode>
                <c:ptCount val="4"/>
                <c:pt idx="0">
                  <c:v>0</c:v>
                </c:pt>
                <c:pt idx="1">
                  <c:v>0</c:v>
                </c:pt>
                <c:pt idx="2">
                  <c:v>0</c:v>
                </c:pt>
                <c:pt idx="3">
                  <c:v>0</c:v>
                </c:pt>
              </c:numCache>
            </c:numRef>
          </c:val>
        </c:ser>
        <c:dLbls>
          <c:showLegendKey val="0"/>
          <c:showVal val="0"/>
          <c:showCatName val="0"/>
          <c:showSerName val="0"/>
          <c:showPercent val="0"/>
          <c:showBubbleSize val="0"/>
        </c:dLbls>
        <c:gapWidth val="150"/>
        <c:overlap val="100"/>
        <c:axId val="323944112"/>
        <c:axId val="323944504"/>
      </c:barChart>
      <c:catAx>
        <c:axId val="32394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944504"/>
        <c:crosses val="autoZero"/>
        <c:auto val="1"/>
        <c:lblAlgn val="ctr"/>
        <c:lblOffset val="100"/>
        <c:noMultiLvlLbl val="0"/>
      </c:catAx>
      <c:valAx>
        <c:axId val="323944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944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Make Whole Amounts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QSGR Makewhole</c:v>
                </c:pt>
              </c:strCache>
            </c:strRef>
          </c:tx>
          <c:spPr>
            <a:solidFill>
              <a:schemeClr val="accent1">
                <a:lumMod val="60000"/>
                <a:lumOff val="40000"/>
              </a:schemeClr>
            </a:solidFill>
            <a:ln>
              <a:noFill/>
            </a:ln>
            <a:effectLst/>
          </c:spPr>
          <c:invertIfNegative val="0"/>
          <c:cat>
            <c:strRef>
              <c:f>Sheet1!$B$1:$E$1</c:f>
              <c:strCache>
                <c:ptCount val="4"/>
                <c:pt idx="0">
                  <c:v>PROD_SCED</c:v>
                </c:pt>
                <c:pt idx="1">
                  <c:v>SEQ_SCED</c:v>
                </c:pt>
                <c:pt idx="2">
                  <c:v>MIRTM_LOAD_ONLY</c:v>
                </c:pt>
                <c:pt idx="3">
                  <c:v>MIRTM_3PO</c:v>
                </c:pt>
              </c:strCache>
            </c:strRef>
          </c:cat>
          <c:val>
            <c:numRef>
              <c:f>Sheet1!$B$2:$E$2</c:f>
              <c:numCache>
                <c:formatCode>#,##0.00</c:formatCode>
                <c:ptCount val="4"/>
                <c:pt idx="0">
                  <c:v>0</c:v>
                </c:pt>
                <c:pt idx="1">
                  <c:v>0</c:v>
                </c:pt>
                <c:pt idx="2">
                  <c:v>0</c:v>
                </c:pt>
                <c:pt idx="3">
                  <c:v>0</c:v>
                </c:pt>
              </c:numCache>
            </c:numRef>
          </c:val>
        </c:ser>
        <c:ser>
          <c:idx val="1"/>
          <c:order val="1"/>
          <c:tx>
            <c:strRef>
              <c:f>Sheet1!$A$3</c:f>
              <c:strCache>
                <c:ptCount val="1"/>
                <c:pt idx="0">
                  <c:v>Blocky Load Makewhole</c:v>
                </c:pt>
              </c:strCache>
            </c:strRef>
          </c:tx>
          <c:spPr>
            <a:solidFill>
              <a:srgbClr val="FF0000"/>
            </a:solidFill>
            <a:ln>
              <a:noFill/>
            </a:ln>
            <a:effectLst/>
          </c:spPr>
          <c:invertIfNegative val="0"/>
          <c:cat>
            <c:strRef>
              <c:f>Sheet1!$B$1:$E$1</c:f>
              <c:strCache>
                <c:ptCount val="4"/>
                <c:pt idx="0">
                  <c:v>PROD_SCED</c:v>
                </c:pt>
                <c:pt idx="1">
                  <c:v>SEQ_SCED</c:v>
                </c:pt>
                <c:pt idx="2">
                  <c:v>MIRTM_LOAD_ONLY</c:v>
                </c:pt>
                <c:pt idx="3">
                  <c:v>MIRTM_3PO</c:v>
                </c:pt>
              </c:strCache>
            </c:strRef>
          </c:cat>
          <c:val>
            <c:numRef>
              <c:f>Sheet1!$B$3:$E$3</c:f>
              <c:numCache>
                <c:formatCode>#,##0.00</c:formatCode>
                <c:ptCount val="4"/>
                <c:pt idx="0">
                  <c:v>0</c:v>
                </c:pt>
                <c:pt idx="1">
                  <c:v>0</c:v>
                </c:pt>
                <c:pt idx="2">
                  <c:v>0</c:v>
                </c:pt>
                <c:pt idx="3">
                  <c:v>0</c:v>
                </c:pt>
              </c:numCache>
            </c:numRef>
          </c:val>
        </c:ser>
        <c:dLbls>
          <c:showLegendKey val="0"/>
          <c:showVal val="0"/>
          <c:showCatName val="0"/>
          <c:showSerName val="0"/>
          <c:showPercent val="0"/>
          <c:showBubbleSize val="0"/>
        </c:dLbls>
        <c:gapWidth val="150"/>
        <c:overlap val="100"/>
        <c:axId val="323945288"/>
        <c:axId val="323945680"/>
      </c:barChart>
      <c:catAx>
        <c:axId val="323945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945680"/>
        <c:crosses val="autoZero"/>
        <c:auto val="1"/>
        <c:lblAlgn val="ctr"/>
        <c:lblOffset val="100"/>
        <c:noMultiLvlLbl val="0"/>
      </c:catAx>
      <c:valAx>
        <c:axId val="3239456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9452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Production Costs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Generation Cost</c:v>
                </c:pt>
              </c:strCache>
            </c:strRef>
          </c:tx>
          <c:spPr>
            <a:solidFill>
              <a:schemeClr val="accent1">
                <a:lumMod val="60000"/>
                <a:lumOff val="40000"/>
              </a:schemeClr>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Sheet1!$B$2:$E$2</c:f>
              <c:numCache>
                <c:formatCode>#,##0.00</c:formatCode>
                <c:ptCount val="4"/>
                <c:pt idx="0">
                  <c:v>4068477.83</c:v>
                </c:pt>
                <c:pt idx="1">
                  <c:v>4061046.7</c:v>
                </c:pt>
                <c:pt idx="2">
                  <c:v>4070382.34</c:v>
                </c:pt>
                <c:pt idx="3">
                  <c:v>4162934.26</c:v>
                </c:pt>
              </c:numCache>
            </c:numRef>
          </c:val>
        </c:ser>
        <c:ser>
          <c:idx val="1"/>
          <c:order val="1"/>
          <c:tx>
            <c:strRef>
              <c:f>Sheet1!$A$3</c:f>
              <c:strCache>
                <c:ptCount val="1"/>
                <c:pt idx="0">
                  <c:v>Transmission Penalty Cost</c:v>
                </c:pt>
              </c:strCache>
            </c:strRef>
          </c:tx>
          <c:spPr>
            <a:solidFill>
              <a:srgbClr val="FF0000"/>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Sheet1!$B$3:$E$3</c:f>
              <c:numCache>
                <c:formatCode>#,##0.00</c:formatCode>
                <c:ptCount val="4"/>
                <c:pt idx="0">
                  <c:v>845.83</c:v>
                </c:pt>
                <c:pt idx="1">
                  <c:v>847.15</c:v>
                </c:pt>
                <c:pt idx="2">
                  <c:v>848.42</c:v>
                </c:pt>
                <c:pt idx="3">
                  <c:v>848.96</c:v>
                </c:pt>
              </c:numCache>
            </c:numRef>
          </c:val>
        </c:ser>
        <c:ser>
          <c:idx val="2"/>
          <c:order val="2"/>
          <c:tx>
            <c:strRef>
              <c:f>Sheet1!$A$4</c:f>
              <c:strCache>
                <c:ptCount val="1"/>
                <c:pt idx="0">
                  <c:v>QSGR Startup/Mingen Cost</c:v>
                </c:pt>
              </c:strCache>
            </c:strRef>
          </c:tx>
          <c:spPr>
            <a:solidFill>
              <a:schemeClr val="accent3"/>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Sheet1!$B$4:$E$4</c:f>
              <c:numCache>
                <c:formatCode>#,##0.00</c:formatCode>
                <c:ptCount val="4"/>
                <c:pt idx="0">
                  <c:v>0</c:v>
                </c:pt>
                <c:pt idx="1">
                  <c:v>0</c:v>
                </c:pt>
                <c:pt idx="2">
                  <c:v>0</c:v>
                </c:pt>
                <c:pt idx="3">
                  <c:v>464463.6</c:v>
                </c:pt>
              </c:numCache>
            </c:numRef>
          </c:val>
        </c:ser>
        <c:ser>
          <c:idx val="3"/>
          <c:order val="3"/>
          <c:tx>
            <c:strRef>
              <c:f>Sheet1!$A$5</c:f>
              <c:strCache>
                <c:ptCount val="1"/>
                <c:pt idx="0">
                  <c:v>Blocky Load Cost</c:v>
                </c:pt>
              </c:strCache>
            </c:strRef>
          </c:tx>
          <c:spPr>
            <a:solidFill>
              <a:srgbClr val="7030A0"/>
            </a:solidFill>
            <a:ln>
              <a:noFill/>
            </a:ln>
            <a:effectLst/>
          </c:spPr>
          <c:invertIfNegative val="0"/>
          <c:cat>
            <c:strRef>
              <c:f>Sheet1!$B$1:$E$1</c:f>
              <c:strCache>
                <c:ptCount val="4"/>
                <c:pt idx="0">
                  <c:v>PROD_SCED *</c:v>
                </c:pt>
                <c:pt idx="1">
                  <c:v>SEQ_SCED *</c:v>
                </c:pt>
                <c:pt idx="2">
                  <c:v>MIRTM_LOAD_ONLY *</c:v>
                </c:pt>
                <c:pt idx="3">
                  <c:v>MIRTM_3PO</c:v>
                </c:pt>
              </c:strCache>
            </c:strRef>
          </c:cat>
          <c:val>
            <c:numRef>
              <c:f>Sheet1!$B$5:$E$5</c:f>
              <c:numCache>
                <c:formatCode>#,##0.00</c:formatCode>
                <c:ptCount val="4"/>
                <c:pt idx="0">
                  <c:v>0</c:v>
                </c:pt>
                <c:pt idx="1">
                  <c:v>0</c:v>
                </c:pt>
                <c:pt idx="2">
                  <c:v>0</c:v>
                </c:pt>
                <c:pt idx="3">
                  <c:v>0</c:v>
                </c:pt>
              </c:numCache>
            </c:numRef>
          </c:val>
        </c:ser>
        <c:dLbls>
          <c:showLegendKey val="0"/>
          <c:showVal val="0"/>
          <c:showCatName val="0"/>
          <c:showSerName val="0"/>
          <c:showPercent val="0"/>
          <c:showBubbleSize val="0"/>
        </c:dLbls>
        <c:gapWidth val="150"/>
        <c:overlap val="100"/>
        <c:axId val="323946464"/>
        <c:axId val="323946856"/>
      </c:barChart>
      <c:catAx>
        <c:axId val="3239464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946856"/>
        <c:crossesAt val="0"/>
        <c:auto val="1"/>
        <c:lblAlgn val="ctr"/>
        <c:lblOffset val="100"/>
        <c:noMultiLvlLbl val="0"/>
      </c:catAx>
      <c:valAx>
        <c:axId val="323946856"/>
        <c:scaling>
          <c:orientation val="minMax"/>
          <c:max val="5500000"/>
          <c:min val="3500000"/>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946464"/>
        <c:crosses val="autoZero"/>
        <c:crossBetween val="between"/>
        <c:majorUnit val="500000"/>
        <c:minorUnit val="100000"/>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Average Prices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Average System Lambda</c:v>
                </c:pt>
              </c:strCache>
            </c:strRef>
          </c:tx>
          <c:spPr>
            <a:solidFill>
              <a:schemeClr val="accent1">
                <a:lumMod val="60000"/>
                <a:lumOff val="40000"/>
              </a:schemeClr>
            </a:solidFill>
            <a:ln>
              <a:noFill/>
            </a:ln>
            <a:effectLst/>
          </c:spPr>
          <c:invertIfNegative val="0"/>
          <c:cat>
            <c:strRef>
              <c:f>Sheet1!$B$1:$E$1</c:f>
              <c:strCache>
                <c:ptCount val="4"/>
                <c:pt idx="0">
                  <c:v>PROD_SCED</c:v>
                </c:pt>
                <c:pt idx="1">
                  <c:v>SEQ_SCED</c:v>
                </c:pt>
                <c:pt idx="2">
                  <c:v>MIRTM_LOAD_ONLY</c:v>
                </c:pt>
                <c:pt idx="3">
                  <c:v>MIRTM_3PO</c:v>
                </c:pt>
              </c:strCache>
            </c:strRef>
          </c:cat>
          <c:val>
            <c:numRef>
              <c:f>Sheet1!$B$2:$E$2</c:f>
              <c:numCache>
                <c:formatCode>#,##0.00</c:formatCode>
                <c:ptCount val="4"/>
                <c:pt idx="0">
                  <c:v>49.73</c:v>
                </c:pt>
                <c:pt idx="1">
                  <c:v>49.62</c:v>
                </c:pt>
                <c:pt idx="2">
                  <c:v>49.64</c:v>
                </c:pt>
                <c:pt idx="3">
                  <c:v>51.66</c:v>
                </c:pt>
              </c:numCache>
            </c:numRef>
          </c:val>
        </c:ser>
        <c:ser>
          <c:idx val="1"/>
          <c:order val="1"/>
          <c:tx>
            <c:strRef>
              <c:f>Sheet1!$A$3</c:f>
              <c:strCache>
                <c:ptCount val="1"/>
                <c:pt idx="0">
                  <c:v>Average RTORPA</c:v>
                </c:pt>
              </c:strCache>
            </c:strRef>
          </c:tx>
          <c:spPr>
            <a:solidFill>
              <a:srgbClr val="FF0000"/>
            </a:solidFill>
            <a:ln>
              <a:noFill/>
            </a:ln>
            <a:effectLst/>
          </c:spPr>
          <c:invertIfNegative val="0"/>
          <c:cat>
            <c:strRef>
              <c:f>Sheet1!$B$1:$E$1</c:f>
              <c:strCache>
                <c:ptCount val="4"/>
                <c:pt idx="0">
                  <c:v>PROD_SCED</c:v>
                </c:pt>
                <c:pt idx="1">
                  <c:v>SEQ_SCED</c:v>
                </c:pt>
                <c:pt idx="2">
                  <c:v>MIRTM_LOAD_ONLY</c:v>
                </c:pt>
                <c:pt idx="3">
                  <c:v>MIRTM_3PO</c:v>
                </c:pt>
              </c:strCache>
            </c:strRef>
          </c:cat>
          <c:val>
            <c:numRef>
              <c:f>Sheet1!$B$3:$E$3</c:f>
              <c:numCache>
                <c:formatCode>#,##0.00</c:formatCode>
                <c:ptCount val="4"/>
                <c:pt idx="0">
                  <c:v>64.91</c:v>
                </c:pt>
                <c:pt idx="1">
                  <c:v>46.71</c:v>
                </c:pt>
                <c:pt idx="2">
                  <c:v>20.86</c:v>
                </c:pt>
                <c:pt idx="3">
                  <c:v>20.5</c:v>
                </c:pt>
              </c:numCache>
            </c:numRef>
          </c:val>
        </c:ser>
        <c:ser>
          <c:idx val="2"/>
          <c:order val="2"/>
          <c:tx>
            <c:strRef>
              <c:f>Sheet1!$A$4</c:f>
              <c:strCache>
                <c:ptCount val="1"/>
                <c:pt idx="0">
                  <c:v>Average RTRDPA</c:v>
                </c:pt>
              </c:strCache>
            </c:strRef>
          </c:tx>
          <c:spPr>
            <a:solidFill>
              <a:schemeClr val="accent3"/>
            </a:solidFill>
            <a:ln>
              <a:noFill/>
            </a:ln>
            <a:effectLst/>
          </c:spPr>
          <c:invertIfNegative val="0"/>
          <c:cat>
            <c:strRef>
              <c:f>Sheet1!$B$1:$E$1</c:f>
              <c:strCache>
                <c:ptCount val="4"/>
                <c:pt idx="0">
                  <c:v>PROD_SCED</c:v>
                </c:pt>
                <c:pt idx="1">
                  <c:v>SEQ_SCED</c:v>
                </c:pt>
                <c:pt idx="2">
                  <c:v>MIRTM_LOAD_ONLY</c:v>
                </c:pt>
                <c:pt idx="3">
                  <c:v>MIRTM_3PO</c:v>
                </c:pt>
              </c:strCache>
            </c:strRef>
          </c:cat>
          <c:val>
            <c:numRef>
              <c:f>Sheet1!$B$4:$E$4</c:f>
              <c:numCache>
                <c:formatCode>#,##0.00</c:formatCode>
                <c:ptCount val="4"/>
                <c:pt idx="0">
                  <c:v>0</c:v>
                </c:pt>
                <c:pt idx="1">
                  <c:v>0</c:v>
                </c:pt>
                <c:pt idx="2">
                  <c:v>0</c:v>
                </c:pt>
                <c:pt idx="3">
                  <c:v>1.27</c:v>
                </c:pt>
              </c:numCache>
            </c:numRef>
          </c:val>
        </c:ser>
        <c:ser>
          <c:idx val="3"/>
          <c:order val="3"/>
          <c:tx>
            <c:strRef>
              <c:f>Sheet1!$A$5</c:f>
              <c:strCache>
                <c:ptCount val="1"/>
                <c:pt idx="0">
                  <c:v>Average RTOFFPA</c:v>
                </c:pt>
              </c:strCache>
            </c:strRef>
          </c:tx>
          <c:spPr>
            <a:solidFill>
              <a:srgbClr val="7030A0"/>
            </a:solidFill>
            <a:ln>
              <a:noFill/>
            </a:ln>
            <a:effectLst/>
          </c:spPr>
          <c:invertIfNegative val="0"/>
          <c:cat>
            <c:strRef>
              <c:f>Sheet1!$B$1:$E$1</c:f>
              <c:strCache>
                <c:ptCount val="4"/>
                <c:pt idx="0">
                  <c:v>PROD_SCED</c:v>
                </c:pt>
                <c:pt idx="1">
                  <c:v>SEQ_SCED</c:v>
                </c:pt>
                <c:pt idx="2">
                  <c:v>MIRTM_LOAD_ONLY</c:v>
                </c:pt>
                <c:pt idx="3">
                  <c:v>MIRTM_3PO</c:v>
                </c:pt>
              </c:strCache>
            </c:strRef>
          </c:cat>
          <c:val>
            <c:numRef>
              <c:f>Sheet1!$B$5:$E$5</c:f>
              <c:numCache>
                <c:formatCode>#,##0.00</c:formatCode>
                <c:ptCount val="4"/>
                <c:pt idx="0">
                  <c:v>45.74</c:v>
                </c:pt>
                <c:pt idx="1">
                  <c:v>34.479999999999997</c:v>
                </c:pt>
                <c:pt idx="2">
                  <c:v>16.97</c:v>
                </c:pt>
                <c:pt idx="3">
                  <c:v>16.68</c:v>
                </c:pt>
              </c:numCache>
            </c:numRef>
          </c:val>
        </c:ser>
        <c:dLbls>
          <c:showLegendKey val="0"/>
          <c:showVal val="0"/>
          <c:showCatName val="0"/>
          <c:showSerName val="0"/>
          <c:showPercent val="0"/>
          <c:showBubbleSize val="0"/>
        </c:dLbls>
        <c:gapWidth val="150"/>
        <c:overlap val="100"/>
        <c:axId val="322658336"/>
        <c:axId val="322658728"/>
      </c:barChart>
      <c:catAx>
        <c:axId val="32265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658728"/>
        <c:crosses val="autoZero"/>
        <c:auto val="1"/>
        <c:lblAlgn val="ctr"/>
        <c:lblOffset val="100"/>
        <c:noMultiLvlLbl val="0"/>
      </c:catAx>
      <c:valAx>
        <c:axId val="32265872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658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Make Whole Amounts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QSGR Makewhole</c:v>
                </c:pt>
              </c:strCache>
            </c:strRef>
          </c:tx>
          <c:spPr>
            <a:solidFill>
              <a:schemeClr val="accent1">
                <a:lumMod val="60000"/>
                <a:lumOff val="40000"/>
              </a:schemeClr>
            </a:solidFill>
            <a:ln>
              <a:noFill/>
            </a:ln>
            <a:effectLst/>
          </c:spPr>
          <c:invertIfNegative val="0"/>
          <c:cat>
            <c:strRef>
              <c:f>Sheet1!$B$1:$E$1</c:f>
              <c:strCache>
                <c:ptCount val="4"/>
                <c:pt idx="0">
                  <c:v>PROD_SCED</c:v>
                </c:pt>
                <c:pt idx="1">
                  <c:v>SEQ_SCED</c:v>
                </c:pt>
                <c:pt idx="2">
                  <c:v>MIRTM_LOAD_ONLY</c:v>
                </c:pt>
                <c:pt idx="3">
                  <c:v>MIRTM_3PO</c:v>
                </c:pt>
              </c:strCache>
            </c:strRef>
          </c:cat>
          <c:val>
            <c:numRef>
              <c:f>Sheet1!$B$2:$E$2</c:f>
              <c:numCache>
                <c:formatCode>#,##0.00</c:formatCode>
                <c:ptCount val="4"/>
                <c:pt idx="0">
                  <c:v>26.94</c:v>
                </c:pt>
                <c:pt idx="1">
                  <c:v>26.94</c:v>
                </c:pt>
                <c:pt idx="2">
                  <c:v>0</c:v>
                </c:pt>
                <c:pt idx="3">
                  <c:v>0</c:v>
                </c:pt>
              </c:numCache>
            </c:numRef>
          </c:val>
        </c:ser>
        <c:ser>
          <c:idx val="1"/>
          <c:order val="1"/>
          <c:tx>
            <c:strRef>
              <c:f>Sheet1!$A$3</c:f>
              <c:strCache>
                <c:ptCount val="1"/>
                <c:pt idx="0">
                  <c:v>Blocky Load Makewhole</c:v>
                </c:pt>
              </c:strCache>
            </c:strRef>
          </c:tx>
          <c:spPr>
            <a:solidFill>
              <a:srgbClr val="FF0000"/>
            </a:solidFill>
            <a:ln>
              <a:noFill/>
            </a:ln>
            <a:effectLst/>
          </c:spPr>
          <c:invertIfNegative val="0"/>
          <c:cat>
            <c:strRef>
              <c:f>Sheet1!$B$1:$E$1</c:f>
              <c:strCache>
                <c:ptCount val="4"/>
                <c:pt idx="0">
                  <c:v>PROD_SCED</c:v>
                </c:pt>
                <c:pt idx="1">
                  <c:v>SEQ_SCED</c:v>
                </c:pt>
                <c:pt idx="2">
                  <c:v>MIRTM_LOAD_ONLY</c:v>
                </c:pt>
                <c:pt idx="3">
                  <c:v>MIRTM_3PO</c:v>
                </c:pt>
              </c:strCache>
            </c:strRef>
          </c:cat>
          <c:val>
            <c:numRef>
              <c:f>Sheet1!$B$3:$E$3</c:f>
              <c:numCache>
                <c:formatCode>#,##0.00</c:formatCode>
                <c:ptCount val="4"/>
                <c:pt idx="0">
                  <c:v>0</c:v>
                </c:pt>
                <c:pt idx="1">
                  <c:v>0</c:v>
                </c:pt>
                <c:pt idx="2">
                  <c:v>0</c:v>
                </c:pt>
                <c:pt idx="3">
                  <c:v>0</c:v>
                </c:pt>
              </c:numCache>
            </c:numRef>
          </c:val>
        </c:ser>
        <c:dLbls>
          <c:showLegendKey val="0"/>
          <c:showVal val="0"/>
          <c:showCatName val="0"/>
          <c:showSerName val="0"/>
          <c:showPercent val="0"/>
          <c:showBubbleSize val="0"/>
        </c:dLbls>
        <c:gapWidth val="150"/>
        <c:overlap val="100"/>
        <c:axId val="322659512"/>
        <c:axId val="322659904"/>
      </c:barChart>
      <c:catAx>
        <c:axId val="32265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659904"/>
        <c:crosses val="autoZero"/>
        <c:auto val="1"/>
        <c:lblAlgn val="ctr"/>
        <c:lblOffset val="100"/>
        <c:noMultiLvlLbl val="0"/>
      </c:catAx>
      <c:valAx>
        <c:axId val="3226599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6595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08-12T13:31:48.009" idx="1">
    <p:pos x="5568" y="154"/>
    <p:text/>
    <p:extLst>
      <p:ext uri="{C676402C-5697-4E1C-873F-D02D1690AC5C}">
        <p15:threadingInfo xmlns:p15="http://schemas.microsoft.com/office/powerpoint/2012/main" timeZoneBias="300"/>
      </p:ext>
    </p:extLst>
  </p:cm>
</p:cmLst>
</file>

<file path=ppt/drawings/drawing1.xml><?xml version="1.0" encoding="utf-8"?>
<c:userShapes xmlns:c="http://schemas.openxmlformats.org/drawingml/2006/chart">
  <cdr:relSizeAnchor xmlns:cdr="http://schemas.openxmlformats.org/drawingml/2006/chartDrawing">
    <cdr:from>
      <cdr:x>0</cdr:x>
      <cdr:y>0.95714</cdr:y>
    </cdr:from>
    <cdr:to>
      <cdr:x>0.36607</cdr:x>
      <cdr:y>1</cdr:y>
    </cdr:to>
    <cdr:sp macro="" textlink="">
      <cdr:nvSpPr>
        <cdr:cNvPr id="2" name="TextBox 1"/>
        <cdr:cNvSpPr txBox="1"/>
      </cdr:nvSpPr>
      <cdr:spPr>
        <a:xfrm xmlns:a="http://schemas.openxmlformats.org/drawingml/2006/main">
          <a:off x="-298764" y="5105400"/>
          <a:ext cx="3124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Does not include StartUp and Min Gen Costs</a:t>
          </a:r>
          <a:endParaRPr 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0.63393</cdr:x>
      <cdr:y>0</cdr:y>
    </cdr:from>
    <cdr:to>
      <cdr:x>1</cdr:x>
      <cdr:y>0.04286</cdr:y>
    </cdr:to>
    <cdr:sp macro="" textlink="">
      <cdr:nvSpPr>
        <cdr:cNvPr id="2" name="TextBox 1"/>
        <cdr:cNvSpPr txBox="1"/>
      </cdr:nvSpPr>
      <cdr:spPr>
        <a:xfrm xmlns:a="http://schemas.openxmlformats.org/drawingml/2006/main">
          <a:off x="5410212" y="0"/>
          <a:ext cx="3124188" cy="2286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Does not include StartUp and Min Gen Costs</a:t>
          </a:r>
          <a:endParaRPr 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0.63393</cdr:x>
      <cdr:y>0</cdr:y>
    </cdr:from>
    <cdr:to>
      <cdr:x>1</cdr:x>
      <cdr:y>0.04286</cdr:y>
    </cdr:to>
    <cdr:sp macro="" textlink="">
      <cdr:nvSpPr>
        <cdr:cNvPr id="2" name="TextBox 1"/>
        <cdr:cNvSpPr txBox="1"/>
      </cdr:nvSpPr>
      <cdr:spPr>
        <a:xfrm xmlns:a="http://schemas.openxmlformats.org/drawingml/2006/main">
          <a:off x="5410212" y="0"/>
          <a:ext cx="3124188" cy="2286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Does not include StartUp and Min Gen Costs</a:t>
          </a:r>
          <a:endParaRPr lang="en-US"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0.64219</cdr:x>
      <cdr:y>0.46954</cdr:y>
    </cdr:from>
    <cdr:to>
      <cdr:x>0.82214</cdr:x>
      <cdr:y>0.61429</cdr:y>
    </cdr:to>
    <cdr:cxnSp macro="">
      <cdr:nvCxnSpPr>
        <cdr:cNvPr id="3" name="Straight Arrow Connector 2"/>
        <cdr:cNvCxnSpPr/>
      </cdr:nvCxnSpPr>
      <cdr:spPr>
        <a:xfrm xmlns:a="http://schemas.openxmlformats.org/drawingml/2006/main">
          <a:off x="5480664" y="2504518"/>
          <a:ext cx="1535772" cy="77208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0.63393</cdr:x>
      <cdr:y>0</cdr:y>
    </cdr:from>
    <cdr:to>
      <cdr:x>1</cdr:x>
      <cdr:y>0.04286</cdr:y>
    </cdr:to>
    <cdr:sp macro="" textlink="">
      <cdr:nvSpPr>
        <cdr:cNvPr id="2" name="TextBox 1"/>
        <cdr:cNvSpPr txBox="1"/>
      </cdr:nvSpPr>
      <cdr:spPr>
        <a:xfrm xmlns:a="http://schemas.openxmlformats.org/drawingml/2006/main">
          <a:off x="5410212" y="0"/>
          <a:ext cx="3124188" cy="2286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Does not include StartUp and Min Gen Costs</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0.44714</cdr:x>
      <cdr:y>0.21429</cdr:y>
    </cdr:from>
    <cdr:to>
      <cdr:x>0.84892</cdr:x>
      <cdr:y>0.30084</cdr:y>
    </cdr:to>
    <cdr:sp macro="" textlink="">
      <cdr:nvSpPr>
        <cdr:cNvPr id="2" name="TextBox 2"/>
        <cdr:cNvSpPr txBox="1"/>
      </cdr:nvSpPr>
      <cdr:spPr>
        <a:xfrm xmlns:a="http://schemas.openxmlformats.org/drawingml/2006/main">
          <a:off x="3816036" y="1143000"/>
          <a:ext cx="3429000" cy="461665"/>
        </a:xfrm>
        <a:prstGeom xmlns:a="http://schemas.openxmlformats.org/drawingml/2006/main" prst="rect">
          <a:avLst/>
        </a:prstGeom>
        <a:solidFill xmlns:a="http://schemas.openxmlformats.org/drawingml/2006/main">
          <a:schemeClr val="bg2">
            <a:lumMod val="85000"/>
          </a:schemeClr>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Changes in ORDC price adders due to 366 MW of new Blocky Load capacity in RTOLCAP</a:t>
          </a:r>
          <a:endParaRPr lang="en-US" sz="1200" dirty="0"/>
        </a:p>
      </cdr:txBody>
    </cdr:sp>
  </cdr:relSizeAnchor>
  <cdr:relSizeAnchor xmlns:cdr="http://schemas.openxmlformats.org/drawingml/2006/chartDrawing">
    <cdr:from>
      <cdr:x>0.08795</cdr:x>
      <cdr:y>0.20135</cdr:y>
    </cdr:from>
    <cdr:to>
      <cdr:x>0.35581</cdr:x>
      <cdr:y>0.35714</cdr:y>
    </cdr:to>
    <cdr:sp macro="" textlink="">
      <cdr:nvSpPr>
        <cdr:cNvPr id="3" name="TextBox 2"/>
        <cdr:cNvSpPr txBox="1"/>
      </cdr:nvSpPr>
      <cdr:spPr>
        <a:xfrm xmlns:a="http://schemas.openxmlformats.org/drawingml/2006/main">
          <a:off x="750602" y="1074016"/>
          <a:ext cx="2286024" cy="830984"/>
        </a:xfrm>
        <a:prstGeom xmlns:a="http://schemas.openxmlformats.org/drawingml/2006/main" prst="rect">
          <a:avLst/>
        </a:prstGeom>
        <a:solidFill xmlns:a="http://schemas.openxmlformats.org/drawingml/2006/main">
          <a:schemeClr val="bg2">
            <a:lumMod val="85000"/>
          </a:schemeClr>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Changes in ORDC price adders due to NCLRRRS calculation change in </a:t>
          </a:r>
          <a:r>
            <a:rPr lang="en-US" sz="1200" dirty="0" err="1" smtClean="0"/>
            <a:t>Seq</a:t>
          </a:r>
          <a:r>
            <a:rPr lang="en-US" sz="1200" dirty="0" smtClean="0"/>
            <a:t> SCED (NPC-LPC)</a:t>
          </a:r>
          <a:endParaRPr lang="en-US" sz="1200" dirty="0"/>
        </a:p>
      </cdr:txBody>
    </cdr:sp>
  </cdr:relSizeAnchor>
  <cdr:relSizeAnchor xmlns:cdr="http://schemas.openxmlformats.org/drawingml/2006/chartDrawing">
    <cdr:from>
      <cdr:x>0.42035</cdr:x>
      <cdr:y>0.11864</cdr:y>
    </cdr:from>
    <cdr:to>
      <cdr:x>0.96499</cdr:x>
      <cdr:y>0.28657</cdr:y>
    </cdr:to>
    <cdr:sp macro="" textlink="">
      <cdr:nvSpPr>
        <cdr:cNvPr id="4" name="Left Brace 3"/>
        <cdr:cNvSpPr/>
      </cdr:nvSpPr>
      <cdr:spPr>
        <a:xfrm xmlns:a="http://schemas.openxmlformats.org/drawingml/2006/main" rot="5400000">
          <a:off x="5463652" y="-1243414"/>
          <a:ext cx="895767" cy="4648202"/>
        </a:xfrm>
        <a:prstGeom xmlns:a="http://schemas.openxmlformats.org/drawingml/2006/main" prst="leftBrace">
          <a:avLst>
            <a:gd name="adj1" fmla="val 8333"/>
            <a:gd name="adj2" fmla="val 50706"/>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0.07809</cdr:x>
      <cdr:y>0.37106</cdr:y>
    </cdr:from>
    <cdr:to>
      <cdr:x>0.35487</cdr:x>
      <cdr:y>0.51868</cdr:y>
    </cdr:to>
    <cdr:sp macro="" textlink="">
      <cdr:nvSpPr>
        <cdr:cNvPr id="5" name="Left Brace 4"/>
        <cdr:cNvSpPr/>
      </cdr:nvSpPr>
      <cdr:spPr>
        <a:xfrm xmlns:a="http://schemas.openxmlformats.org/drawingml/2006/main" rot="5400000">
          <a:off x="1453831" y="1191851"/>
          <a:ext cx="787409" cy="2362200"/>
        </a:xfrm>
        <a:prstGeom xmlns:a="http://schemas.openxmlformats.org/drawingml/2006/main" prst="leftBrace">
          <a:avLst>
            <a:gd name="adj1" fmla="val 8333"/>
            <a:gd name="adj2" fmla="val 50706"/>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0.36678</cdr:x>
      <cdr:y>0.42857</cdr:y>
    </cdr:from>
    <cdr:to>
      <cdr:x>0.92035</cdr:x>
      <cdr:y>0.58571</cdr:y>
    </cdr:to>
    <cdr:sp macro="" textlink="">
      <cdr:nvSpPr>
        <cdr:cNvPr id="3" name="Left Brace 2"/>
        <cdr:cNvSpPr/>
      </cdr:nvSpPr>
      <cdr:spPr>
        <a:xfrm xmlns:a="http://schemas.openxmlformats.org/drawingml/2006/main" rot="5400000">
          <a:off x="5073336" y="342900"/>
          <a:ext cx="838200" cy="4724400"/>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0.63393</cdr:x>
      <cdr:y>0</cdr:y>
    </cdr:from>
    <cdr:to>
      <cdr:x>1</cdr:x>
      <cdr:y>0.04286</cdr:y>
    </cdr:to>
    <cdr:sp macro="" textlink="">
      <cdr:nvSpPr>
        <cdr:cNvPr id="2" name="TextBox 1"/>
        <cdr:cNvSpPr txBox="1"/>
      </cdr:nvSpPr>
      <cdr:spPr>
        <a:xfrm xmlns:a="http://schemas.openxmlformats.org/drawingml/2006/main">
          <a:off x="5410212" y="0"/>
          <a:ext cx="3124188" cy="2286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Does not include StartUp and Min Gen Costs</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0.12571</cdr:x>
      <cdr:y>0.5</cdr:y>
    </cdr:from>
    <cdr:to>
      <cdr:x>0.94714</cdr:x>
      <cdr:y>0.65714</cdr:y>
    </cdr:to>
    <cdr:sp macro="" textlink="">
      <cdr:nvSpPr>
        <cdr:cNvPr id="3" name="Left Brace 2"/>
        <cdr:cNvSpPr/>
      </cdr:nvSpPr>
      <cdr:spPr>
        <a:xfrm xmlns:a="http://schemas.openxmlformats.org/drawingml/2006/main" rot="5400000">
          <a:off x="4158954" y="-419096"/>
          <a:ext cx="838185" cy="7010377"/>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0.63393</cdr:x>
      <cdr:y>0</cdr:y>
    </cdr:from>
    <cdr:to>
      <cdr:x>1</cdr:x>
      <cdr:y>0.04286</cdr:y>
    </cdr:to>
    <cdr:sp macro="" textlink="">
      <cdr:nvSpPr>
        <cdr:cNvPr id="2" name="TextBox 1"/>
        <cdr:cNvSpPr txBox="1"/>
      </cdr:nvSpPr>
      <cdr:spPr>
        <a:xfrm xmlns:a="http://schemas.openxmlformats.org/drawingml/2006/main">
          <a:off x="5410212" y="0"/>
          <a:ext cx="3124188" cy="2286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Does not include StartUp and Min Gen Costs</a:t>
          </a:r>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0.57214</cdr:x>
      <cdr:y>0.62857</cdr:y>
    </cdr:from>
    <cdr:to>
      <cdr:x>0.88534</cdr:x>
      <cdr:y>0.78571</cdr:y>
    </cdr:to>
    <cdr:sp macro="" textlink="">
      <cdr:nvSpPr>
        <cdr:cNvPr id="3" name="Left Brace 2"/>
        <cdr:cNvSpPr/>
      </cdr:nvSpPr>
      <cdr:spPr>
        <a:xfrm xmlns:a="http://schemas.openxmlformats.org/drawingml/2006/main" rot="5400000">
          <a:off x="5800231" y="2435405"/>
          <a:ext cx="838185" cy="2672975"/>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0.61678</cdr:x>
      <cdr:y>0.52857</cdr:y>
    </cdr:from>
    <cdr:to>
      <cdr:x>0.85714</cdr:x>
      <cdr:y>0.59781</cdr:y>
    </cdr:to>
    <cdr:sp macro="" textlink="">
      <cdr:nvSpPr>
        <cdr:cNvPr id="4" name="TextBox 2"/>
        <cdr:cNvSpPr txBox="1"/>
      </cdr:nvSpPr>
      <cdr:spPr>
        <a:xfrm xmlns:a="http://schemas.openxmlformats.org/drawingml/2006/main">
          <a:off x="5263836" y="2819400"/>
          <a:ext cx="2051329" cy="369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Zero Make Whole</a:t>
          </a:r>
          <a:endParaRPr lang="en-US" dirty="0"/>
        </a:p>
      </cdr:txBody>
    </cdr:sp>
  </cdr:relSizeAnchor>
</c:userShapes>
</file>

<file path=ppt/drawings/drawing8.xml><?xml version="1.0" encoding="utf-8"?>
<c:userShapes xmlns:c="http://schemas.openxmlformats.org/drawingml/2006/chart">
  <cdr:relSizeAnchor xmlns:cdr="http://schemas.openxmlformats.org/drawingml/2006/chartDrawing">
    <cdr:from>
      <cdr:x>0.63393</cdr:x>
      <cdr:y>0</cdr:y>
    </cdr:from>
    <cdr:to>
      <cdr:x>1</cdr:x>
      <cdr:y>0.04286</cdr:y>
    </cdr:to>
    <cdr:sp macro="" textlink="">
      <cdr:nvSpPr>
        <cdr:cNvPr id="2" name="TextBox 1"/>
        <cdr:cNvSpPr txBox="1"/>
      </cdr:nvSpPr>
      <cdr:spPr>
        <a:xfrm xmlns:a="http://schemas.openxmlformats.org/drawingml/2006/main">
          <a:off x="5410212" y="0"/>
          <a:ext cx="3124188" cy="2286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Does not include StartUp and Min Gen Costs</a:t>
          </a:r>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0.57214</cdr:x>
      <cdr:y>0.62857</cdr:y>
    </cdr:from>
    <cdr:to>
      <cdr:x>0.73285</cdr:x>
      <cdr:y>0.78571</cdr:y>
    </cdr:to>
    <cdr:sp macro="" textlink="">
      <cdr:nvSpPr>
        <cdr:cNvPr id="3" name="Left Brace 2"/>
        <cdr:cNvSpPr/>
      </cdr:nvSpPr>
      <cdr:spPr>
        <a:xfrm xmlns:a="http://schemas.openxmlformats.org/drawingml/2006/main" rot="5400000">
          <a:off x="5149561" y="3086104"/>
          <a:ext cx="838185" cy="1371564"/>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0.55428</cdr:x>
      <cdr:y>0.52857</cdr:y>
    </cdr:from>
    <cdr:to>
      <cdr:x>0.79464</cdr:x>
      <cdr:y>0.59781</cdr:y>
    </cdr:to>
    <cdr:sp macro="" textlink="">
      <cdr:nvSpPr>
        <cdr:cNvPr id="4" name="TextBox 2"/>
        <cdr:cNvSpPr txBox="1"/>
      </cdr:nvSpPr>
      <cdr:spPr>
        <a:xfrm xmlns:a="http://schemas.openxmlformats.org/drawingml/2006/main">
          <a:off x="4730436" y="2819400"/>
          <a:ext cx="2051329" cy="36932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Zero Make Whole</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8/12/2016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3731663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13421662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116</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36089376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117</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24035837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118</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23142899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119</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36836945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120</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9074933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121</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570238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122</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21012450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123</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14581416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124</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242796132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125</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3313769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153224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137178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3866275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in Generator Revenue in 3PO and SPO due to price increase at 14:20 caused</a:t>
            </a:r>
            <a:r>
              <a:rPr lang="en-US" baseline="0" dirty="0" smtClean="0"/>
              <a:t> by GTBD regulation component and load ramp component</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2233022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3486816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3647688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Negative Production costs are</a:t>
            </a:r>
            <a:r>
              <a:rPr lang="en-US" baseline="0" dirty="0" smtClean="0"/>
              <a:t> because we have significant MW on output schedules. Production costs for those resources are integrated at $-250 from LSL to output schedule.</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4265503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389847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219825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397365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803245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3198042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MIRTM</a:t>
            </a:r>
            <a:r>
              <a:rPr lang="en-US" baseline="0" dirty="0" smtClean="0"/>
              <a:t> Load Only commitment of QSGR is mimicking production self commitments.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1661368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1300070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identified that MIRTM</a:t>
            </a:r>
            <a:r>
              <a:rPr lang="en-US" baseline="0" dirty="0" smtClean="0"/>
              <a:t> has increase Production costs due to a Combined Cycle assumption which causes ~$40k difference from </a:t>
            </a:r>
            <a:r>
              <a:rPr lang="en-US" baseline="0" dirty="0" err="1" smtClean="0"/>
              <a:t>Seq</a:t>
            </a:r>
            <a:r>
              <a:rPr lang="en-US" baseline="0" dirty="0" smtClean="0"/>
              <a:t> SCED. </a:t>
            </a:r>
            <a:r>
              <a:rPr lang="en-US" dirty="0" smtClean="0"/>
              <a:t>When</a:t>
            </a:r>
            <a:r>
              <a:rPr lang="en-US" baseline="0" dirty="0" smtClean="0"/>
              <a:t> a </a:t>
            </a:r>
            <a:r>
              <a:rPr lang="en-US" dirty="0" smtClean="0"/>
              <a:t>Combined Cycle changes configuration, that </a:t>
            </a:r>
            <a:r>
              <a:rPr lang="en-US" dirty="0" err="1" smtClean="0"/>
              <a:t>config</a:t>
            </a:r>
            <a:r>
              <a:rPr lang="en-US" dirty="0" smtClean="0"/>
              <a:t> has new HDL/LDL. </a:t>
            </a:r>
            <a:r>
              <a:rPr lang="en-US" dirty="0" err="1" smtClean="0"/>
              <a:t>Seq</a:t>
            </a:r>
            <a:r>
              <a:rPr lang="en-US" dirty="0" smtClean="0"/>
              <a:t> SCED</a:t>
            </a:r>
            <a:r>
              <a:rPr lang="en-US" baseline="0" dirty="0" smtClean="0"/>
              <a:t> uses the production SCED HDL/LDL. MIRTM sets HDL/LDL based on previous interval BP. Since the CC EOC did not cover to the new HDL, EOC was set to $9k causing the unit to be dispatched at LDL which caused separation of Production Costs between SS and MIRTM. Additionally, the assumed offers and dispatch decisions caused by withholding capacity drive production costs up.</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2695822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2905408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180045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1914067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2680672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214096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496482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1553096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881912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196693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3735336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3971287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2827239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3549227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1804221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8/11 description</a:t>
            </a:r>
            <a:r>
              <a:rPr lang="en-US" baseline="0" dirty="0" smtClean="0"/>
              <a:t> of Combined cycle modeling. Same issue here which causes MIRTM to have ~$250k additional Production costs.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4116408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77700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444035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QSGR Make Whole under Load only run</a:t>
            </a:r>
            <a:r>
              <a:rPr lang="en-US" baseline="0" dirty="0" smtClean="0"/>
              <a:t> is due to low system lambda and change in dispatch due to Load commitment.</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701190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43</a:t>
            </a:fld>
            <a:endParaRPr lang="en-US"/>
          </a:p>
        </p:txBody>
      </p:sp>
    </p:spTree>
    <p:extLst>
      <p:ext uri="{BB962C8B-B14F-4D97-AF65-F5344CB8AC3E}">
        <p14:creationId xmlns:p14="http://schemas.microsoft.com/office/powerpoint/2010/main" val="3211466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44</a:t>
            </a:fld>
            <a:endParaRPr lang="en-US"/>
          </a:p>
        </p:txBody>
      </p:sp>
    </p:spTree>
    <p:extLst>
      <p:ext uri="{BB962C8B-B14F-4D97-AF65-F5344CB8AC3E}">
        <p14:creationId xmlns:p14="http://schemas.microsoft.com/office/powerpoint/2010/main" val="3581736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45</a:t>
            </a:fld>
            <a:endParaRPr lang="en-US"/>
          </a:p>
        </p:txBody>
      </p:sp>
    </p:spTree>
    <p:extLst>
      <p:ext uri="{BB962C8B-B14F-4D97-AF65-F5344CB8AC3E}">
        <p14:creationId xmlns:p14="http://schemas.microsoft.com/office/powerpoint/2010/main" val="61708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46</a:t>
            </a:fld>
            <a:endParaRPr lang="en-US"/>
          </a:p>
        </p:txBody>
      </p:sp>
    </p:spTree>
    <p:extLst>
      <p:ext uri="{BB962C8B-B14F-4D97-AF65-F5344CB8AC3E}">
        <p14:creationId xmlns:p14="http://schemas.microsoft.com/office/powerpoint/2010/main" val="1173026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47</a:t>
            </a:fld>
            <a:endParaRPr lang="en-US"/>
          </a:p>
        </p:txBody>
      </p:sp>
    </p:spTree>
    <p:extLst>
      <p:ext uri="{BB962C8B-B14F-4D97-AF65-F5344CB8AC3E}">
        <p14:creationId xmlns:p14="http://schemas.microsoft.com/office/powerpoint/2010/main" val="30449935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48</a:t>
            </a:fld>
            <a:endParaRPr lang="en-US"/>
          </a:p>
        </p:txBody>
      </p:sp>
    </p:spTree>
    <p:extLst>
      <p:ext uri="{BB962C8B-B14F-4D97-AF65-F5344CB8AC3E}">
        <p14:creationId xmlns:p14="http://schemas.microsoft.com/office/powerpoint/2010/main" val="1874444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a:p>
        </p:txBody>
      </p:sp>
    </p:spTree>
    <p:extLst>
      <p:ext uri="{BB962C8B-B14F-4D97-AF65-F5344CB8AC3E}">
        <p14:creationId xmlns:p14="http://schemas.microsoft.com/office/powerpoint/2010/main" val="3874705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a:p>
        </p:txBody>
      </p:sp>
    </p:spTree>
    <p:extLst>
      <p:ext uri="{BB962C8B-B14F-4D97-AF65-F5344CB8AC3E}">
        <p14:creationId xmlns:p14="http://schemas.microsoft.com/office/powerpoint/2010/main" val="29692107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51</a:t>
            </a:fld>
            <a:endParaRPr lang="en-US"/>
          </a:p>
        </p:txBody>
      </p:sp>
    </p:spTree>
    <p:extLst>
      <p:ext uri="{BB962C8B-B14F-4D97-AF65-F5344CB8AC3E}">
        <p14:creationId xmlns:p14="http://schemas.microsoft.com/office/powerpoint/2010/main" val="3806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322068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52</a:t>
            </a:fld>
            <a:endParaRPr lang="en-US"/>
          </a:p>
        </p:txBody>
      </p:sp>
    </p:spTree>
    <p:extLst>
      <p:ext uri="{BB962C8B-B14F-4D97-AF65-F5344CB8AC3E}">
        <p14:creationId xmlns:p14="http://schemas.microsoft.com/office/powerpoint/2010/main" val="3046533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53</a:t>
            </a:fld>
            <a:endParaRPr lang="en-US"/>
          </a:p>
        </p:txBody>
      </p:sp>
    </p:spTree>
    <p:extLst>
      <p:ext uri="{BB962C8B-B14F-4D97-AF65-F5344CB8AC3E}">
        <p14:creationId xmlns:p14="http://schemas.microsoft.com/office/powerpoint/2010/main" val="14904399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54</a:t>
            </a:fld>
            <a:endParaRPr lang="en-US"/>
          </a:p>
        </p:txBody>
      </p:sp>
    </p:spTree>
    <p:extLst>
      <p:ext uri="{BB962C8B-B14F-4D97-AF65-F5344CB8AC3E}">
        <p14:creationId xmlns:p14="http://schemas.microsoft.com/office/powerpoint/2010/main" val="6024445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55</a:t>
            </a:fld>
            <a:endParaRPr lang="en-US"/>
          </a:p>
        </p:txBody>
      </p:sp>
    </p:spTree>
    <p:extLst>
      <p:ext uri="{BB962C8B-B14F-4D97-AF65-F5344CB8AC3E}">
        <p14:creationId xmlns:p14="http://schemas.microsoft.com/office/powerpoint/2010/main" val="16590644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56</a:t>
            </a:fld>
            <a:endParaRPr lang="en-US"/>
          </a:p>
        </p:txBody>
      </p:sp>
    </p:spTree>
    <p:extLst>
      <p:ext uri="{BB962C8B-B14F-4D97-AF65-F5344CB8AC3E}">
        <p14:creationId xmlns:p14="http://schemas.microsoft.com/office/powerpoint/2010/main" val="6140253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a:p>
        </p:txBody>
      </p:sp>
    </p:spTree>
    <p:extLst>
      <p:ext uri="{BB962C8B-B14F-4D97-AF65-F5344CB8AC3E}">
        <p14:creationId xmlns:p14="http://schemas.microsoft.com/office/powerpoint/2010/main" val="3310320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58</a:t>
            </a:fld>
            <a:endParaRPr lang="en-US"/>
          </a:p>
        </p:txBody>
      </p:sp>
    </p:spTree>
    <p:extLst>
      <p:ext uri="{BB962C8B-B14F-4D97-AF65-F5344CB8AC3E}">
        <p14:creationId xmlns:p14="http://schemas.microsoft.com/office/powerpoint/2010/main" val="38773220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59</a:t>
            </a:fld>
            <a:endParaRPr lang="en-US"/>
          </a:p>
        </p:txBody>
      </p:sp>
    </p:spTree>
    <p:extLst>
      <p:ext uri="{BB962C8B-B14F-4D97-AF65-F5344CB8AC3E}">
        <p14:creationId xmlns:p14="http://schemas.microsoft.com/office/powerpoint/2010/main" val="4458329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60</a:t>
            </a:fld>
            <a:endParaRPr lang="en-US"/>
          </a:p>
        </p:txBody>
      </p:sp>
    </p:spTree>
    <p:extLst>
      <p:ext uri="{BB962C8B-B14F-4D97-AF65-F5344CB8AC3E}">
        <p14:creationId xmlns:p14="http://schemas.microsoft.com/office/powerpoint/2010/main" val="5083951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74</a:t>
            </a:fld>
            <a:endParaRPr lang="en-US"/>
          </a:p>
        </p:txBody>
      </p:sp>
    </p:spTree>
    <p:extLst>
      <p:ext uri="{BB962C8B-B14F-4D97-AF65-F5344CB8AC3E}">
        <p14:creationId xmlns:p14="http://schemas.microsoft.com/office/powerpoint/2010/main" val="2494026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QSGR revenue:</a:t>
            </a:r>
            <a:r>
              <a:rPr lang="en-US" sz="1200" b="0" i="0" u="none" strike="noStrike" kern="1200" baseline="0" dirty="0" smtClean="0">
                <a:solidFill>
                  <a:schemeClr val="tx1"/>
                </a:solidFill>
                <a:effectLst/>
                <a:latin typeface="+mn-lt"/>
                <a:ea typeface="+mn-ea"/>
                <a:cs typeface="+mn-cs"/>
              </a:rPr>
              <a:t> </a:t>
            </a:r>
          </a:p>
          <a:p>
            <a:r>
              <a:rPr lang="en-US" sz="1200" b="0" i="0" u="none" strike="noStrike" kern="1200" dirty="0" smtClean="0">
                <a:solidFill>
                  <a:schemeClr val="tx1"/>
                </a:solidFill>
                <a:effectLst/>
                <a:latin typeface="+mn-lt"/>
                <a:ea typeface="+mn-ea"/>
                <a:cs typeface="+mn-cs"/>
              </a:rPr>
              <a:t>(Binding LMP + ORDC Online Price Adder + Pricing Run Price Adder) * Binding Base Point of Committable QSGR Unit List</a:t>
            </a:r>
            <a:r>
              <a:rPr lang="en-US" dirty="0" smtClean="0"/>
              <a:t> </a:t>
            </a:r>
          </a:p>
          <a:p>
            <a:endParaRPr lang="en-US" dirty="0" smtClean="0"/>
          </a:p>
          <a:p>
            <a:r>
              <a:rPr lang="en-US" dirty="0" smtClean="0"/>
              <a:t>QSGR Verifiable cost:</a:t>
            </a:r>
          </a:p>
          <a:p>
            <a:r>
              <a:rPr lang="en-US" sz="1200" b="0" i="0" u="none" strike="noStrike" kern="1200" dirty="0" smtClean="0">
                <a:solidFill>
                  <a:schemeClr val="tx1"/>
                </a:solidFill>
                <a:effectLst/>
                <a:latin typeface="+mn-lt"/>
                <a:ea typeface="+mn-ea"/>
                <a:cs typeface="+mn-cs"/>
              </a:rPr>
              <a:t>QSGR Verifiable Cost Above LSL - Integrate Input EOC or Verifiable Cost EOC (if no QSGRs in MIRTM) from LSL to BP of Committable QSGR Unit List</a:t>
            </a:r>
            <a:r>
              <a:rPr lang="en-US" dirty="0" smtClean="0"/>
              <a:t> </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 plus</a:t>
            </a:r>
          </a:p>
          <a:p>
            <a:r>
              <a:rPr lang="en-US" sz="1200" b="0" i="0" u="none" strike="noStrike" kern="1200" dirty="0" smtClean="0">
                <a:solidFill>
                  <a:schemeClr val="tx1"/>
                </a:solidFill>
                <a:effectLst/>
                <a:latin typeface="+mn-lt"/>
                <a:ea typeface="+mn-ea"/>
                <a:cs typeface="+mn-cs"/>
              </a:rPr>
              <a:t>QSGR Startup/</a:t>
            </a:r>
            <a:r>
              <a:rPr lang="en-US" sz="1200" b="0" i="0" u="none" strike="noStrike" kern="1200" dirty="0" err="1" smtClean="0">
                <a:solidFill>
                  <a:schemeClr val="tx1"/>
                </a:solidFill>
                <a:effectLst/>
                <a:latin typeface="+mn-lt"/>
                <a:ea typeface="+mn-ea"/>
                <a:cs typeface="+mn-cs"/>
              </a:rPr>
              <a:t>Mingen</a:t>
            </a:r>
            <a:r>
              <a:rPr lang="en-US" sz="1200" b="0" i="0" u="none" strike="noStrike" kern="1200" dirty="0" smtClean="0">
                <a:solidFill>
                  <a:schemeClr val="tx1"/>
                </a:solidFill>
                <a:effectLst/>
                <a:latin typeface="+mn-lt"/>
                <a:ea typeface="+mn-ea"/>
                <a:cs typeface="+mn-cs"/>
              </a:rPr>
              <a:t> Cost of Committable QSGR Unit List</a:t>
            </a:r>
            <a:r>
              <a:rPr lang="en-US" dirty="0" smtClean="0"/>
              <a:t> - </a:t>
            </a:r>
            <a:r>
              <a:rPr lang="en-US" sz="1200" b="0" i="0" u="none" strike="noStrike" kern="1200" dirty="0" smtClean="0">
                <a:solidFill>
                  <a:schemeClr val="tx1"/>
                </a:solidFill>
                <a:effectLst/>
                <a:latin typeface="+mn-lt"/>
                <a:ea typeface="+mn-ea"/>
                <a:cs typeface="+mn-cs"/>
              </a:rPr>
              <a:t>Startup and Minimum Generation Costs of Committable QSGR Unit List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8751485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75</a:t>
            </a:fld>
            <a:endParaRPr lang="en-US"/>
          </a:p>
        </p:txBody>
      </p:sp>
    </p:spTree>
    <p:extLst>
      <p:ext uri="{BB962C8B-B14F-4D97-AF65-F5344CB8AC3E}">
        <p14:creationId xmlns:p14="http://schemas.microsoft.com/office/powerpoint/2010/main" val="38325796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76</a:t>
            </a:fld>
            <a:endParaRPr lang="en-US"/>
          </a:p>
        </p:txBody>
      </p:sp>
    </p:spTree>
    <p:extLst>
      <p:ext uri="{BB962C8B-B14F-4D97-AF65-F5344CB8AC3E}">
        <p14:creationId xmlns:p14="http://schemas.microsoft.com/office/powerpoint/2010/main" val="15227455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77</a:t>
            </a:fld>
            <a:endParaRPr lang="en-US"/>
          </a:p>
        </p:txBody>
      </p:sp>
    </p:spTree>
    <p:extLst>
      <p:ext uri="{BB962C8B-B14F-4D97-AF65-F5344CB8AC3E}">
        <p14:creationId xmlns:p14="http://schemas.microsoft.com/office/powerpoint/2010/main" val="19449365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78</a:t>
            </a:fld>
            <a:endParaRPr lang="en-US"/>
          </a:p>
        </p:txBody>
      </p:sp>
    </p:spTree>
    <p:extLst>
      <p:ext uri="{BB962C8B-B14F-4D97-AF65-F5344CB8AC3E}">
        <p14:creationId xmlns:p14="http://schemas.microsoft.com/office/powerpoint/2010/main" val="32019793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79</a:t>
            </a:fld>
            <a:endParaRPr lang="en-US"/>
          </a:p>
        </p:txBody>
      </p:sp>
    </p:spTree>
    <p:extLst>
      <p:ext uri="{BB962C8B-B14F-4D97-AF65-F5344CB8AC3E}">
        <p14:creationId xmlns:p14="http://schemas.microsoft.com/office/powerpoint/2010/main" val="22607776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80</a:t>
            </a:fld>
            <a:endParaRPr lang="en-US"/>
          </a:p>
        </p:txBody>
      </p:sp>
    </p:spTree>
    <p:extLst>
      <p:ext uri="{BB962C8B-B14F-4D97-AF65-F5344CB8AC3E}">
        <p14:creationId xmlns:p14="http://schemas.microsoft.com/office/powerpoint/2010/main" val="22776020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81</a:t>
            </a:fld>
            <a:endParaRPr lang="en-US"/>
          </a:p>
        </p:txBody>
      </p:sp>
    </p:spTree>
    <p:extLst>
      <p:ext uri="{BB962C8B-B14F-4D97-AF65-F5344CB8AC3E}">
        <p14:creationId xmlns:p14="http://schemas.microsoft.com/office/powerpoint/2010/main" val="26435061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82</a:t>
            </a:fld>
            <a:endParaRPr lang="en-US"/>
          </a:p>
        </p:txBody>
      </p:sp>
    </p:spTree>
    <p:extLst>
      <p:ext uri="{BB962C8B-B14F-4D97-AF65-F5344CB8AC3E}">
        <p14:creationId xmlns:p14="http://schemas.microsoft.com/office/powerpoint/2010/main" val="13171541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83</a:t>
            </a:fld>
            <a:endParaRPr lang="en-US"/>
          </a:p>
        </p:txBody>
      </p:sp>
    </p:spTree>
    <p:extLst>
      <p:ext uri="{BB962C8B-B14F-4D97-AF65-F5344CB8AC3E}">
        <p14:creationId xmlns:p14="http://schemas.microsoft.com/office/powerpoint/2010/main" val="26077542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84</a:t>
            </a:fld>
            <a:endParaRPr lang="en-US"/>
          </a:p>
        </p:txBody>
      </p:sp>
    </p:spTree>
    <p:extLst>
      <p:ext uri="{BB962C8B-B14F-4D97-AF65-F5344CB8AC3E}">
        <p14:creationId xmlns:p14="http://schemas.microsoft.com/office/powerpoint/2010/main" val="220266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11485979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85</a:t>
            </a:fld>
            <a:endParaRPr lang="en-US"/>
          </a:p>
        </p:txBody>
      </p:sp>
    </p:spTree>
    <p:extLst>
      <p:ext uri="{BB962C8B-B14F-4D97-AF65-F5344CB8AC3E}">
        <p14:creationId xmlns:p14="http://schemas.microsoft.com/office/powerpoint/2010/main" val="17133020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86</a:t>
            </a:fld>
            <a:endParaRPr lang="en-US"/>
          </a:p>
        </p:txBody>
      </p:sp>
    </p:spTree>
    <p:extLst>
      <p:ext uri="{BB962C8B-B14F-4D97-AF65-F5344CB8AC3E}">
        <p14:creationId xmlns:p14="http://schemas.microsoft.com/office/powerpoint/2010/main" val="7957195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87</a:t>
            </a:fld>
            <a:endParaRPr lang="en-US"/>
          </a:p>
        </p:txBody>
      </p:sp>
    </p:spTree>
    <p:extLst>
      <p:ext uri="{BB962C8B-B14F-4D97-AF65-F5344CB8AC3E}">
        <p14:creationId xmlns:p14="http://schemas.microsoft.com/office/powerpoint/2010/main" val="28295780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88</a:t>
            </a:fld>
            <a:endParaRPr lang="en-US"/>
          </a:p>
        </p:txBody>
      </p:sp>
    </p:spTree>
    <p:extLst>
      <p:ext uri="{BB962C8B-B14F-4D97-AF65-F5344CB8AC3E}">
        <p14:creationId xmlns:p14="http://schemas.microsoft.com/office/powerpoint/2010/main" val="17457776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89</a:t>
            </a:fld>
            <a:endParaRPr lang="en-US"/>
          </a:p>
        </p:txBody>
      </p:sp>
    </p:spTree>
    <p:extLst>
      <p:ext uri="{BB962C8B-B14F-4D97-AF65-F5344CB8AC3E}">
        <p14:creationId xmlns:p14="http://schemas.microsoft.com/office/powerpoint/2010/main" val="15594669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90</a:t>
            </a:fld>
            <a:endParaRPr lang="en-US"/>
          </a:p>
        </p:txBody>
      </p:sp>
    </p:spTree>
    <p:extLst>
      <p:ext uri="{BB962C8B-B14F-4D97-AF65-F5344CB8AC3E}">
        <p14:creationId xmlns:p14="http://schemas.microsoft.com/office/powerpoint/2010/main" val="2395673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91</a:t>
            </a:fld>
            <a:endParaRPr lang="en-US"/>
          </a:p>
        </p:txBody>
      </p:sp>
    </p:spTree>
    <p:extLst>
      <p:ext uri="{BB962C8B-B14F-4D97-AF65-F5344CB8AC3E}">
        <p14:creationId xmlns:p14="http://schemas.microsoft.com/office/powerpoint/2010/main" val="19057243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92</a:t>
            </a:fld>
            <a:endParaRPr lang="en-US"/>
          </a:p>
        </p:txBody>
      </p:sp>
    </p:spTree>
    <p:extLst>
      <p:ext uri="{BB962C8B-B14F-4D97-AF65-F5344CB8AC3E}">
        <p14:creationId xmlns:p14="http://schemas.microsoft.com/office/powerpoint/2010/main" val="10540202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93</a:t>
            </a:fld>
            <a:endParaRPr lang="en-US"/>
          </a:p>
        </p:txBody>
      </p:sp>
    </p:spTree>
    <p:extLst>
      <p:ext uri="{BB962C8B-B14F-4D97-AF65-F5344CB8AC3E}">
        <p14:creationId xmlns:p14="http://schemas.microsoft.com/office/powerpoint/2010/main" val="20454608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94</a:t>
            </a:fld>
            <a:endParaRPr lang="en-US"/>
          </a:p>
        </p:txBody>
      </p:sp>
    </p:spTree>
    <p:extLst>
      <p:ext uri="{BB962C8B-B14F-4D97-AF65-F5344CB8AC3E}">
        <p14:creationId xmlns:p14="http://schemas.microsoft.com/office/powerpoint/2010/main" val="159436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2553818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95</a:t>
            </a:fld>
            <a:endParaRPr lang="en-US"/>
          </a:p>
        </p:txBody>
      </p:sp>
    </p:spTree>
    <p:extLst>
      <p:ext uri="{BB962C8B-B14F-4D97-AF65-F5344CB8AC3E}">
        <p14:creationId xmlns:p14="http://schemas.microsoft.com/office/powerpoint/2010/main" val="13674416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96</a:t>
            </a:fld>
            <a:endParaRPr lang="en-US"/>
          </a:p>
        </p:txBody>
      </p:sp>
    </p:spTree>
    <p:extLst>
      <p:ext uri="{BB962C8B-B14F-4D97-AF65-F5344CB8AC3E}">
        <p14:creationId xmlns:p14="http://schemas.microsoft.com/office/powerpoint/2010/main" val="277612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97</a:t>
            </a:fld>
            <a:endParaRPr lang="en-US"/>
          </a:p>
        </p:txBody>
      </p:sp>
    </p:spTree>
    <p:extLst>
      <p:ext uri="{BB962C8B-B14F-4D97-AF65-F5344CB8AC3E}">
        <p14:creationId xmlns:p14="http://schemas.microsoft.com/office/powerpoint/2010/main" val="30643032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98</a:t>
            </a:fld>
            <a:endParaRPr lang="en-US"/>
          </a:p>
        </p:txBody>
      </p:sp>
    </p:spTree>
    <p:extLst>
      <p:ext uri="{BB962C8B-B14F-4D97-AF65-F5344CB8AC3E}">
        <p14:creationId xmlns:p14="http://schemas.microsoft.com/office/powerpoint/2010/main" val="29602936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99</a:t>
            </a:fld>
            <a:endParaRPr lang="en-US"/>
          </a:p>
        </p:txBody>
      </p:sp>
    </p:spTree>
    <p:extLst>
      <p:ext uri="{BB962C8B-B14F-4D97-AF65-F5344CB8AC3E}">
        <p14:creationId xmlns:p14="http://schemas.microsoft.com/office/powerpoint/2010/main" val="37484066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100</a:t>
            </a:fld>
            <a:endParaRPr lang="en-US"/>
          </a:p>
        </p:txBody>
      </p:sp>
    </p:spTree>
    <p:extLst>
      <p:ext uri="{BB962C8B-B14F-4D97-AF65-F5344CB8AC3E}">
        <p14:creationId xmlns:p14="http://schemas.microsoft.com/office/powerpoint/2010/main" val="37336410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101</a:t>
            </a:fld>
            <a:endParaRPr lang="en-US"/>
          </a:p>
        </p:txBody>
      </p:sp>
    </p:spTree>
    <p:extLst>
      <p:ext uri="{BB962C8B-B14F-4D97-AF65-F5344CB8AC3E}">
        <p14:creationId xmlns:p14="http://schemas.microsoft.com/office/powerpoint/2010/main" val="18562230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102</a:t>
            </a:fld>
            <a:endParaRPr lang="en-US"/>
          </a:p>
        </p:txBody>
      </p:sp>
    </p:spTree>
    <p:extLst>
      <p:ext uri="{BB962C8B-B14F-4D97-AF65-F5344CB8AC3E}">
        <p14:creationId xmlns:p14="http://schemas.microsoft.com/office/powerpoint/2010/main" val="17568607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103</a:t>
            </a:fld>
            <a:endParaRPr lang="en-US"/>
          </a:p>
        </p:txBody>
      </p:sp>
    </p:spTree>
    <p:extLst>
      <p:ext uri="{BB962C8B-B14F-4D97-AF65-F5344CB8AC3E}">
        <p14:creationId xmlns:p14="http://schemas.microsoft.com/office/powerpoint/2010/main" val="13435686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104</a:t>
            </a:fld>
            <a:endParaRPr lang="en-US"/>
          </a:p>
        </p:txBody>
      </p:sp>
    </p:spTree>
    <p:extLst>
      <p:ext uri="{BB962C8B-B14F-4D97-AF65-F5344CB8AC3E}">
        <p14:creationId xmlns:p14="http://schemas.microsoft.com/office/powerpoint/2010/main" val="239139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41059642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105</a:t>
            </a:fld>
            <a:endParaRPr lang="en-US"/>
          </a:p>
        </p:txBody>
      </p:sp>
    </p:spTree>
    <p:extLst>
      <p:ext uri="{BB962C8B-B14F-4D97-AF65-F5344CB8AC3E}">
        <p14:creationId xmlns:p14="http://schemas.microsoft.com/office/powerpoint/2010/main" val="15206027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106</a:t>
            </a:fld>
            <a:endParaRPr lang="en-US"/>
          </a:p>
        </p:txBody>
      </p:sp>
    </p:spTree>
    <p:extLst>
      <p:ext uri="{BB962C8B-B14F-4D97-AF65-F5344CB8AC3E}">
        <p14:creationId xmlns:p14="http://schemas.microsoft.com/office/powerpoint/2010/main" val="10200923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107</a:t>
            </a:fld>
            <a:endParaRPr lang="en-US"/>
          </a:p>
        </p:txBody>
      </p:sp>
    </p:spTree>
    <p:extLst>
      <p:ext uri="{BB962C8B-B14F-4D97-AF65-F5344CB8AC3E}">
        <p14:creationId xmlns:p14="http://schemas.microsoft.com/office/powerpoint/2010/main" val="21915320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108</a:t>
            </a:fld>
            <a:endParaRPr lang="en-US"/>
          </a:p>
        </p:txBody>
      </p:sp>
    </p:spTree>
    <p:extLst>
      <p:ext uri="{BB962C8B-B14F-4D97-AF65-F5344CB8AC3E}">
        <p14:creationId xmlns:p14="http://schemas.microsoft.com/office/powerpoint/2010/main" val="4158847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109</a:t>
            </a:fld>
            <a:endParaRPr lang="en-US"/>
          </a:p>
        </p:txBody>
      </p:sp>
    </p:spTree>
    <p:extLst>
      <p:ext uri="{BB962C8B-B14F-4D97-AF65-F5344CB8AC3E}">
        <p14:creationId xmlns:p14="http://schemas.microsoft.com/office/powerpoint/2010/main" val="182474768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111</a:t>
            </a:fld>
            <a:endParaRPr lang="en-US"/>
          </a:p>
        </p:txBody>
      </p:sp>
    </p:spTree>
    <p:extLst>
      <p:ext uri="{BB962C8B-B14F-4D97-AF65-F5344CB8AC3E}">
        <p14:creationId xmlns:p14="http://schemas.microsoft.com/office/powerpoint/2010/main" val="16814852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112</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28494208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113</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10977527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114</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717649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115</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334163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omments" Target="../comments/comment1.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646034" cy="2092881"/>
          </a:xfrm>
          <a:prstGeom prst="rect">
            <a:avLst/>
          </a:prstGeom>
          <a:noFill/>
        </p:spPr>
        <p:txBody>
          <a:bodyPr wrap="square" rtlCol="0">
            <a:spAutoFit/>
          </a:bodyPr>
          <a:lstStyle/>
          <a:p>
            <a:r>
              <a:rPr lang="en-US" sz="2000" b="1" dirty="0" smtClean="0"/>
              <a:t>Multi-Interval Real-Time Market  Update to SAWG</a:t>
            </a:r>
            <a:endParaRPr lang="en-US" sz="2000" b="1" dirty="0"/>
          </a:p>
          <a:p>
            <a:endParaRPr lang="en-US" dirty="0" smtClean="0"/>
          </a:p>
          <a:p>
            <a:endParaRPr lang="en-US" dirty="0" smtClean="0"/>
          </a:p>
          <a:p>
            <a:endParaRPr lang="en-US" dirty="0"/>
          </a:p>
          <a:p>
            <a:endParaRPr lang="en-US" dirty="0"/>
          </a:p>
          <a:p>
            <a:r>
              <a:rPr lang="en-US" dirty="0" smtClean="0"/>
              <a:t>August 15, 2016</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Simulation Assumptions – Fast Responding Resources</a:t>
            </a:r>
            <a:endParaRPr lang="en-US" b="1" dirty="0">
              <a:solidFill>
                <a:schemeClr val="accent1"/>
              </a:solidFill>
            </a:endParaRPr>
          </a:p>
        </p:txBody>
      </p:sp>
      <p:sp>
        <p:nvSpPr>
          <p:cNvPr id="3" name="Content Placeholder 2"/>
          <p:cNvSpPr>
            <a:spLocks noGrp="1"/>
          </p:cNvSpPr>
          <p:nvPr>
            <p:ph idx="1"/>
          </p:nvPr>
        </p:nvSpPr>
        <p:spPr>
          <a:xfrm>
            <a:off x="304800" y="1066800"/>
            <a:ext cx="8534400" cy="4876800"/>
          </a:xfrm>
        </p:spPr>
        <p:txBody>
          <a:bodyPr/>
          <a:lstStyle/>
          <a:p>
            <a:pPr>
              <a:lnSpc>
                <a:spcPct val="150000"/>
              </a:lnSpc>
            </a:pPr>
            <a:r>
              <a:rPr lang="en-US" sz="2000" dirty="0" smtClean="0"/>
              <a:t>Four average Verifiable Costs groups were identified. </a:t>
            </a:r>
          </a:p>
          <a:p>
            <a:pPr>
              <a:lnSpc>
                <a:spcPct val="150000"/>
              </a:lnSpc>
            </a:pPr>
            <a:r>
              <a:rPr lang="en-US" sz="2000" dirty="0" smtClean="0"/>
              <a:t>Each Fast Responding Resources is assigned a group cost based on HRL/LSL</a:t>
            </a:r>
          </a:p>
          <a:p>
            <a:pPr>
              <a:lnSpc>
                <a:spcPct val="150000"/>
              </a:lnSpc>
            </a:pPr>
            <a:r>
              <a:rPr lang="en-US" sz="2000" dirty="0"/>
              <a:t>The Single Part offer is structured in order to recover Start Up and Minimum Energy cost over the Minimum On time</a:t>
            </a:r>
          </a:p>
          <a:p>
            <a:pPr>
              <a:lnSpc>
                <a:spcPct val="150000"/>
              </a:lnSpc>
            </a:pPr>
            <a:r>
              <a:rPr lang="en-US" sz="2000" dirty="0" smtClean="0"/>
              <a:t>Minimum EOC is $75 if Resource had Non-Spin responsibility during study period</a:t>
            </a:r>
          </a:p>
          <a:p>
            <a:pPr>
              <a:lnSpc>
                <a:spcPct val="150000"/>
              </a:lnSpc>
            </a:pPr>
            <a:endParaRPr lang="en-US" sz="2000" dirty="0" smtClean="0"/>
          </a:p>
          <a:p>
            <a:pPr>
              <a:lnSpc>
                <a:spcPct val="150000"/>
              </a:lnSpc>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482560154"/>
              </p:ext>
            </p:extLst>
          </p:nvPr>
        </p:nvGraphicFramePr>
        <p:xfrm>
          <a:off x="328613" y="4510496"/>
          <a:ext cx="8486774" cy="1737904"/>
        </p:xfrm>
        <a:graphic>
          <a:graphicData uri="http://schemas.openxmlformats.org/drawingml/2006/table">
            <a:tbl>
              <a:tblPr/>
              <a:tblGrid>
                <a:gridCol w="719477"/>
                <a:gridCol w="755196"/>
                <a:gridCol w="741930"/>
                <a:gridCol w="1002166"/>
                <a:gridCol w="902154"/>
                <a:gridCol w="1228725"/>
                <a:gridCol w="979714"/>
                <a:gridCol w="989919"/>
                <a:gridCol w="1167493"/>
              </a:tblGrid>
              <a:tr h="132080">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Res Type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100">
                          <a:solidFill>
                            <a:srgbClr val="000000"/>
                          </a:solidFill>
                          <a:effectLst/>
                          <a:latin typeface="Calibri" panose="020F0502020204030204" pitchFamily="34" charset="0"/>
                        </a:rPr>
                        <a:t>HRL (MW)</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100">
                          <a:solidFill>
                            <a:srgbClr val="000000"/>
                          </a:solidFill>
                          <a:effectLst/>
                          <a:latin typeface="Calibri" panose="020F0502020204030204" pitchFamily="34" charset="0"/>
                        </a:rPr>
                        <a:t>LRL (MW)</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100">
                          <a:solidFill>
                            <a:srgbClr val="000000"/>
                          </a:solidFill>
                          <a:effectLst/>
                          <a:latin typeface="Calibri" panose="020F0502020204030204" pitchFamily="34" charset="0"/>
                        </a:rPr>
                        <a:t>Seasonal LSL (MW)</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Startup Cost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Min-Energy Price ($/</a:t>
                      </a:r>
                      <a:r>
                        <a:rPr lang="en-US" sz="1100" dirty="0" err="1">
                          <a:solidFill>
                            <a:srgbClr val="000000"/>
                          </a:solidFill>
                          <a:effectLst/>
                          <a:latin typeface="Calibri" panose="020F0502020204030204" pitchFamily="34" charset="0"/>
                        </a:rPr>
                        <a:t>MWh</a:t>
                      </a:r>
                      <a:r>
                        <a:rPr lang="en-US" sz="1100" dirty="0">
                          <a:solidFill>
                            <a:srgbClr val="000000"/>
                          </a:solidFill>
                          <a:effectLst/>
                          <a:latin typeface="Calibri" panose="020F0502020204030204" pitchFamily="34" charset="0"/>
                        </a:rPr>
                        <a: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Min EOC ($/</a:t>
                      </a:r>
                      <a:r>
                        <a:rPr lang="en-US" sz="1100" dirty="0" err="1">
                          <a:solidFill>
                            <a:srgbClr val="000000"/>
                          </a:solidFill>
                          <a:effectLst/>
                          <a:latin typeface="Calibri" panose="020F0502020204030204" pitchFamily="34" charset="0"/>
                        </a:rPr>
                        <a:t>MWh</a:t>
                      </a:r>
                      <a:r>
                        <a:rPr lang="en-US" sz="1100" dirty="0">
                          <a:solidFill>
                            <a:srgbClr val="000000"/>
                          </a:solidFill>
                          <a:effectLst/>
                          <a:latin typeface="Calibri" panose="020F0502020204030204" pitchFamily="34" charset="0"/>
                        </a:rPr>
                        <a: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Max EOC ($/</a:t>
                      </a:r>
                      <a:r>
                        <a:rPr lang="en-US" sz="1100" dirty="0" err="1">
                          <a:solidFill>
                            <a:srgbClr val="000000"/>
                          </a:solidFill>
                          <a:effectLst/>
                          <a:latin typeface="Calibri" panose="020F0502020204030204" pitchFamily="34" charset="0"/>
                        </a:rPr>
                        <a:t>MWh</a:t>
                      </a:r>
                      <a:r>
                        <a:rPr lang="en-US" sz="1100" dirty="0">
                          <a:solidFill>
                            <a:srgbClr val="000000"/>
                          </a:solidFill>
                          <a:effectLst/>
                          <a:latin typeface="Calibri" panose="020F0502020204030204" pitchFamily="34" charset="0"/>
                        </a:rPr>
                        <a: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Single Part Cost ($/</a:t>
                      </a:r>
                      <a:r>
                        <a:rPr lang="en-US" sz="1100" dirty="0" err="1">
                          <a:solidFill>
                            <a:srgbClr val="000000"/>
                          </a:solidFill>
                          <a:effectLst/>
                          <a:latin typeface="Calibri" panose="020F0502020204030204" pitchFamily="34" charset="0"/>
                        </a:rPr>
                        <a:t>MWh</a:t>
                      </a:r>
                      <a:r>
                        <a:rPr lang="en-US" sz="1100" dirty="0">
                          <a:solidFill>
                            <a:srgbClr val="000000"/>
                          </a:solidFill>
                          <a:effectLst/>
                          <a:latin typeface="Calibri" panose="020F0502020204030204" pitchFamily="34" charset="0"/>
                        </a:rPr>
                        <a: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r>
              <a:tr h="325256">
                <a:tc>
                  <a:txBody>
                    <a:bodyPr/>
                    <a:lstStyle/>
                    <a:p>
                      <a:pPr marL="0" marR="0" fontAlgn="t">
                        <a:spcBef>
                          <a:spcPts val="0"/>
                        </a:spcBef>
                        <a:spcAft>
                          <a:spcPts val="0"/>
                        </a:spcAft>
                      </a:pPr>
                      <a:r>
                        <a:rPr lang="en-US" sz="1100">
                          <a:solidFill>
                            <a:srgbClr val="000000"/>
                          </a:solidFill>
                          <a:effectLst/>
                          <a:latin typeface="Calibri" panose="020F0502020204030204" pitchFamily="34" charset="0"/>
                        </a:rPr>
                        <a:t>SCLE90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54.0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10.0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13.0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4,322.05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52.39</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30.86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33.91</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1,287.26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25256">
                <a:tc>
                  <a:txBody>
                    <a:bodyPr/>
                    <a:lstStyle/>
                    <a:p>
                      <a:pPr marL="0" marR="0" fontAlgn="t">
                        <a:spcBef>
                          <a:spcPts val="0"/>
                        </a:spcBef>
                        <a:spcAft>
                          <a:spcPts val="0"/>
                        </a:spcAft>
                      </a:pPr>
                      <a:r>
                        <a:rPr lang="en-US" sz="1100">
                          <a:solidFill>
                            <a:srgbClr val="000000"/>
                          </a:solidFill>
                          <a:effectLst/>
                          <a:latin typeface="Calibri" panose="020F0502020204030204" pitchFamily="34" charset="0"/>
                        </a:rPr>
                        <a:t>SCLE90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60.0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12.0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3,448.99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48.85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28.47</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31.05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1,198.51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25256">
                <a:tc>
                  <a:txBody>
                    <a:bodyPr/>
                    <a:lstStyle/>
                    <a:p>
                      <a:pPr marL="0" marR="0" fontAlgn="t">
                        <a:spcBef>
                          <a:spcPts val="0"/>
                        </a:spcBef>
                        <a:spcAft>
                          <a:spcPts val="0"/>
                        </a:spcAft>
                      </a:pPr>
                      <a:r>
                        <a:rPr lang="en-US" sz="1100">
                          <a:solidFill>
                            <a:srgbClr val="000000"/>
                          </a:solidFill>
                          <a:effectLst/>
                          <a:latin typeface="Calibri" panose="020F0502020204030204" pitchFamily="34" charset="0"/>
                        </a:rPr>
                        <a:t>SCLE90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95.0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41.0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6,058.75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56.12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40.35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41.88</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647.21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25256">
                <a:tc>
                  <a:txBody>
                    <a:bodyPr/>
                    <a:lstStyle/>
                    <a:p>
                      <a:pPr marL="0" marR="0" fontAlgn="t">
                        <a:spcBef>
                          <a:spcPts val="0"/>
                        </a:spcBef>
                        <a:spcAft>
                          <a:spcPts val="0"/>
                        </a:spcAft>
                      </a:pPr>
                      <a:r>
                        <a:rPr lang="en-US" sz="1100" dirty="0">
                          <a:solidFill>
                            <a:srgbClr val="000000"/>
                          </a:solidFill>
                          <a:effectLst/>
                          <a:latin typeface="Calibri" panose="020F0502020204030204" pitchFamily="34" charset="0"/>
                        </a:rPr>
                        <a:t>DSL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dirty="0">
                          <a:solidFill>
                            <a:srgbClr val="000000"/>
                          </a:solidFill>
                          <a:effectLst/>
                          <a:latin typeface="Calibri" panose="020F0502020204030204" pitchFamily="34" charset="0"/>
                        </a:rPr>
                        <a:t>8.9</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6.0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6.0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dirty="0">
                          <a:solidFill>
                            <a:srgbClr val="000000"/>
                          </a:solidFill>
                          <a:effectLst/>
                          <a:latin typeface="Calibri" panose="020F0502020204030204" pitchFamily="34" charset="0"/>
                        </a:rPr>
                        <a:t>      962.21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39.93</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34.84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39.79</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dirty="0">
                          <a:solidFill>
                            <a:srgbClr val="000000"/>
                          </a:solidFill>
                          <a:effectLst/>
                          <a:latin typeface="Calibri" panose="020F0502020204030204" pitchFamily="34" charset="0"/>
                        </a:rPr>
                        <a:t>           1,964.34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503750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March 27, 2016 </a:t>
            </a:r>
            <a:r>
              <a:rPr lang="en-US" dirty="0" smtClean="0"/>
              <a:t>– </a:t>
            </a:r>
            <a:r>
              <a:rPr lang="en-US" dirty="0"/>
              <a:t>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51490"/>
            <a:ext cx="7543800" cy="5657850"/>
          </a:xfrm>
          <a:prstGeom prst="rect">
            <a:avLst/>
          </a:prstGeom>
        </p:spPr>
      </p:pic>
    </p:spTree>
    <p:extLst>
      <p:ext uri="{BB962C8B-B14F-4D97-AF65-F5344CB8AC3E}">
        <p14:creationId xmlns:p14="http://schemas.microsoft.com/office/powerpoint/2010/main" val="3859165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March 27, 2016 </a:t>
            </a:r>
            <a:r>
              <a:rPr lang="en-US" dirty="0" smtClean="0"/>
              <a:t>– </a:t>
            </a:r>
            <a:r>
              <a:rPr lang="en-US" dirty="0"/>
              <a:t>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31507"/>
            <a:ext cx="7315200" cy="5486400"/>
          </a:xfrm>
          <a:prstGeom prst="rect">
            <a:avLst/>
          </a:prstGeom>
        </p:spPr>
      </p:pic>
    </p:spTree>
    <p:extLst>
      <p:ext uri="{BB962C8B-B14F-4D97-AF65-F5344CB8AC3E}">
        <p14:creationId xmlns:p14="http://schemas.microsoft.com/office/powerpoint/2010/main" val="15505064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March 27, 2016 </a:t>
            </a:r>
            <a:r>
              <a:rPr lang="en-US" dirty="0" smtClean="0"/>
              <a:t>– </a:t>
            </a:r>
            <a:r>
              <a:rPr lang="en-US" dirty="0"/>
              <a:t>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03288"/>
            <a:ext cx="7543800" cy="5657850"/>
          </a:xfrm>
          <a:prstGeom prst="rect">
            <a:avLst/>
          </a:prstGeom>
        </p:spPr>
      </p:pic>
    </p:spTree>
    <p:extLst>
      <p:ext uri="{BB962C8B-B14F-4D97-AF65-F5344CB8AC3E}">
        <p14:creationId xmlns:p14="http://schemas.microsoft.com/office/powerpoint/2010/main" val="26114347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March 27, 2016 </a:t>
            </a:r>
            <a:r>
              <a:rPr lang="en-US" dirty="0" smtClean="0"/>
              <a:t>– </a:t>
            </a:r>
            <a:r>
              <a:rPr lang="en-US" dirty="0"/>
              <a:t>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89794"/>
            <a:ext cx="7391400" cy="5543550"/>
          </a:xfrm>
          <a:prstGeom prst="rect">
            <a:avLst/>
          </a:prstGeom>
        </p:spPr>
      </p:pic>
    </p:spTree>
    <p:extLst>
      <p:ext uri="{BB962C8B-B14F-4D97-AF65-F5344CB8AC3E}">
        <p14:creationId xmlns:p14="http://schemas.microsoft.com/office/powerpoint/2010/main" val="12615058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July 25, 2016 – </a:t>
            </a:r>
            <a:r>
              <a:rPr lang="en-US" dirty="0"/>
              <a:t>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62000"/>
            <a:ext cx="7543800" cy="5657850"/>
          </a:xfrm>
          <a:prstGeom prst="rect">
            <a:avLst/>
          </a:prstGeom>
        </p:spPr>
      </p:pic>
    </p:spTree>
    <p:extLst>
      <p:ext uri="{BB962C8B-B14F-4D97-AF65-F5344CB8AC3E}">
        <p14:creationId xmlns:p14="http://schemas.microsoft.com/office/powerpoint/2010/main" val="12719602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July 25, 2016 </a:t>
            </a:r>
            <a:r>
              <a:rPr lang="en-US" dirty="0" smtClean="0"/>
              <a:t>– </a:t>
            </a:r>
            <a:r>
              <a:rPr lang="en-US" dirty="0"/>
              <a:t>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38200"/>
            <a:ext cx="7518400" cy="5638800"/>
          </a:xfrm>
          <a:prstGeom prst="rect">
            <a:avLst/>
          </a:prstGeom>
        </p:spPr>
      </p:pic>
    </p:spTree>
    <p:extLst>
      <p:ext uri="{BB962C8B-B14F-4D97-AF65-F5344CB8AC3E}">
        <p14:creationId xmlns:p14="http://schemas.microsoft.com/office/powerpoint/2010/main" val="97191717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July 25, 2016 </a:t>
            </a:r>
            <a:r>
              <a:rPr lang="en-US" dirty="0" smtClean="0"/>
              <a:t>– </a:t>
            </a:r>
            <a:r>
              <a:rPr lang="en-US" dirty="0"/>
              <a:t>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790903"/>
            <a:ext cx="7239000" cy="5429250"/>
          </a:xfrm>
          <a:prstGeom prst="rect">
            <a:avLst/>
          </a:prstGeom>
        </p:spPr>
      </p:pic>
    </p:spTree>
    <p:extLst>
      <p:ext uri="{BB962C8B-B14F-4D97-AF65-F5344CB8AC3E}">
        <p14:creationId xmlns:p14="http://schemas.microsoft.com/office/powerpoint/2010/main" val="286469176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July 25, 2016 </a:t>
            </a:r>
            <a:r>
              <a:rPr lang="en-US" dirty="0" smtClean="0"/>
              <a:t>– </a:t>
            </a:r>
            <a:r>
              <a:rPr lang="en-US" dirty="0"/>
              <a:t>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14400"/>
            <a:ext cx="7277100" cy="5457825"/>
          </a:xfrm>
          <a:prstGeom prst="rect">
            <a:avLst/>
          </a:prstGeom>
        </p:spPr>
      </p:pic>
    </p:spTree>
    <p:extLst>
      <p:ext uri="{BB962C8B-B14F-4D97-AF65-F5344CB8AC3E}">
        <p14:creationId xmlns:p14="http://schemas.microsoft.com/office/powerpoint/2010/main" val="148608642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July 25, 2016 </a:t>
            </a:r>
            <a:r>
              <a:rPr lang="en-US" dirty="0" smtClean="0"/>
              <a:t>– </a:t>
            </a:r>
            <a:r>
              <a:rPr lang="en-US" dirty="0"/>
              <a:t>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38200"/>
            <a:ext cx="7213600" cy="5410200"/>
          </a:xfrm>
          <a:prstGeom prst="rect">
            <a:avLst/>
          </a:prstGeom>
        </p:spPr>
      </p:pic>
    </p:spTree>
    <p:extLst>
      <p:ext uri="{BB962C8B-B14F-4D97-AF65-F5344CB8AC3E}">
        <p14:creationId xmlns:p14="http://schemas.microsoft.com/office/powerpoint/2010/main" val="36127490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July 25, 2016 </a:t>
            </a:r>
            <a:r>
              <a:rPr lang="en-US" dirty="0" smtClean="0"/>
              <a:t>– </a:t>
            </a:r>
            <a:r>
              <a:rPr lang="en-US" dirty="0"/>
              <a:t>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14400"/>
            <a:ext cx="7162800" cy="5372100"/>
          </a:xfrm>
          <a:prstGeom prst="rect">
            <a:avLst/>
          </a:prstGeom>
        </p:spPr>
      </p:pic>
    </p:spTree>
    <p:extLst>
      <p:ext uri="{BB962C8B-B14F-4D97-AF65-F5344CB8AC3E}">
        <p14:creationId xmlns:p14="http://schemas.microsoft.com/office/powerpoint/2010/main" val="3936791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Other Assumptions – Days Analyzed</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lvl="1">
              <a:lnSpc>
                <a:spcPct val="150000"/>
              </a:lnSpc>
            </a:pPr>
            <a:r>
              <a:rPr lang="en-US" sz="1800" dirty="0" smtClean="0"/>
              <a:t>The Capacity from all Fast Responding Resources is considered online in MIRTM study runs; this has the impact of changing the ORDC calculation slightly; however, the resource capacity is only shifted from offline to online.</a:t>
            </a:r>
          </a:p>
          <a:p>
            <a:pPr lvl="1">
              <a:lnSpc>
                <a:spcPct val="150000"/>
              </a:lnSpc>
            </a:pPr>
            <a:r>
              <a:rPr lang="en-US" sz="1800" dirty="0" smtClean="0"/>
              <a:t>The Block Load Resources are considered “new” Resources which increases the RTOLCAP and shifts the curve to the right by 366MW.</a:t>
            </a:r>
          </a:p>
          <a:p>
            <a:pPr lvl="1">
              <a:lnSpc>
                <a:spcPct val="150000"/>
              </a:lnSpc>
            </a:pPr>
            <a:r>
              <a:rPr lang="en-US" sz="1800" dirty="0" smtClean="0"/>
              <a:t>Keep this in mind when comparing the ORDC price adder revenues across the Production SCED, Sequential SCED, and MIRTM study runs.</a:t>
            </a:r>
          </a:p>
          <a:p>
            <a:pPr lvl="1">
              <a:lnSpc>
                <a:spcPct val="150000"/>
              </a:lnSpc>
            </a:pPr>
            <a:r>
              <a:rPr lang="en-US" sz="1800" dirty="0" smtClean="0"/>
              <a:t>The Reliability Deployment Price Adder in MIRTM treats the deployment by ERCOT as a “deployment event” therefore MIRTM may find a RTDP when Production and Sequential SCED did not. </a:t>
            </a:r>
          </a:p>
          <a:p>
            <a:pPr marL="457200" lvl="1" indent="0">
              <a:lnSpc>
                <a:spcPct val="150000"/>
              </a:lnSpc>
              <a:buNone/>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21982342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819400"/>
            <a:ext cx="8458200" cy="5183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accent1"/>
                </a:solidFill>
              </a:rPr>
              <a:t>Appendix B. Example MIRTM Study Run</a:t>
            </a:r>
            <a:endParaRPr lang="en-US" sz="2400" b="1" dirty="0">
              <a:solidFill>
                <a:schemeClr val="accent1"/>
              </a:solidFill>
            </a:endParaRPr>
          </a:p>
        </p:txBody>
      </p:sp>
    </p:spTree>
    <p:extLst>
      <p:ext uri="{BB962C8B-B14F-4D97-AF65-F5344CB8AC3E}">
        <p14:creationId xmlns:p14="http://schemas.microsoft.com/office/powerpoint/2010/main" val="221294908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Example MIRTM Study Run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111</a:t>
            </a:fld>
            <a:endParaRPr lang="en-US" dirty="0"/>
          </a:p>
        </p:txBody>
      </p:sp>
      <p:sp>
        <p:nvSpPr>
          <p:cNvPr id="3" name="Content Placeholder 2"/>
          <p:cNvSpPr>
            <a:spLocks noGrp="1"/>
          </p:cNvSpPr>
          <p:nvPr>
            <p:ph idx="1"/>
          </p:nvPr>
        </p:nvSpPr>
        <p:spPr>
          <a:xfrm>
            <a:off x="304800" y="914400"/>
            <a:ext cx="8534400" cy="5181600"/>
          </a:xfrm>
        </p:spPr>
        <p:txBody>
          <a:bodyPr/>
          <a:lstStyle/>
          <a:p>
            <a:pPr marL="0" indent="0">
              <a:buNone/>
            </a:pPr>
            <a:r>
              <a:rPr lang="en-US" sz="1800" b="1" u="sng" dirty="0" smtClean="0"/>
              <a:t>System with the following conditions:</a:t>
            </a:r>
            <a:endParaRPr lang="en-US" sz="1800" dirty="0" smtClean="0"/>
          </a:p>
          <a:p>
            <a:r>
              <a:rPr lang="en-US" sz="1800" dirty="0" smtClean="0"/>
              <a:t>Initial load is 50,000 MW</a:t>
            </a:r>
          </a:p>
          <a:p>
            <a:r>
              <a:rPr lang="en-US" sz="1800" dirty="0" smtClean="0"/>
              <a:t>Assume demand (GTBD) forecast is correct</a:t>
            </a:r>
          </a:p>
          <a:p>
            <a:endParaRPr lang="en-US" sz="1800" dirty="0"/>
          </a:p>
          <a:p>
            <a:pPr marL="0" indent="0">
              <a:buNone/>
            </a:pPr>
            <a:r>
              <a:rPr lang="en-US" sz="1800" b="1" u="sng" dirty="0" smtClean="0"/>
              <a:t>Generation Mix:</a:t>
            </a:r>
            <a:endParaRPr lang="en-US" sz="1800" dirty="0" smtClean="0"/>
          </a:p>
          <a:p>
            <a:r>
              <a:rPr lang="en-US" sz="1800" dirty="0" smtClean="0"/>
              <a:t>50,001 MW of dispatchable generation priced at $50/</a:t>
            </a:r>
            <a:r>
              <a:rPr lang="en-US" sz="1800" dirty="0" err="1" smtClean="0"/>
              <a:t>MWh</a:t>
            </a:r>
            <a:endParaRPr lang="en-US" sz="1800" dirty="0" smtClean="0"/>
          </a:p>
          <a:p>
            <a:r>
              <a:rPr lang="en-US" sz="1800" dirty="0" smtClean="0"/>
              <a:t>100 MW Fast Start Resource:</a:t>
            </a:r>
          </a:p>
          <a:p>
            <a:pPr lvl="1"/>
            <a:r>
              <a:rPr lang="en-US" sz="1800" dirty="0" smtClean="0"/>
              <a:t>Single Part Offer with all MWs at $200/</a:t>
            </a:r>
            <a:r>
              <a:rPr lang="en-US" sz="1800" dirty="0" err="1" smtClean="0"/>
              <a:t>MWh</a:t>
            </a:r>
            <a:endParaRPr lang="en-US" sz="1800" dirty="0" smtClean="0"/>
          </a:p>
          <a:p>
            <a:pPr lvl="1"/>
            <a:r>
              <a:rPr lang="en-US" sz="1800" dirty="0" smtClean="0"/>
              <a:t>LSL=0, HSL=100</a:t>
            </a:r>
          </a:p>
          <a:p>
            <a:pPr lvl="1"/>
            <a:r>
              <a:rPr lang="en-US" sz="1800" dirty="0" smtClean="0"/>
              <a:t>Minimum Run Time = 15 minutes</a:t>
            </a:r>
          </a:p>
          <a:p>
            <a:pPr lvl="1"/>
            <a:r>
              <a:rPr lang="en-US" sz="1800" dirty="0"/>
              <a:t>Notification Time = 5 </a:t>
            </a:r>
            <a:r>
              <a:rPr lang="en-US" sz="1800" dirty="0" smtClean="0"/>
              <a:t>minutes</a:t>
            </a:r>
          </a:p>
          <a:p>
            <a:pPr lvl="2"/>
            <a:r>
              <a:rPr lang="en-US" sz="1600" dirty="0" smtClean="0"/>
              <a:t>When </a:t>
            </a:r>
            <a:r>
              <a:rPr lang="en-US" sz="1600" dirty="0"/>
              <a:t>a Generation Resource is committed for a future interval, the MW output remains zero till its first committed interval. At the end of the first committed interval, the MW output of the Generation Resource is the desired Base Point</a:t>
            </a:r>
            <a:r>
              <a:rPr lang="en-US" sz="1600" dirty="0" smtClean="0"/>
              <a:t>. Thus, this fast start resource will be fully at its Base Point in 10 minutes with a notification time of 5 minutes.</a:t>
            </a:r>
            <a:endParaRPr lang="en-US" sz="1600" dirty="0"/>
          </a:p>
          <a:p>
            <a:pPr lvl="1"/>
            <a:endParaRPr lang="en-US" sz="1800" dirty="0"/>
          </a:p>
          <a:p>
            <a:endParaRPr lang="en-US" sz="1800" dirty="0"/>
          </a:p>
        </p:txBody>
      </p:sp>
    </p:spTree>
    <p:extLst>
      <p:ext uri="{BB962C8B-B14F-4D97-AF65-F5344CB8AC3E}">
        <p14:creationId xmlns:p14="http://schemas.microsoft.com/office/powerpoint/2010/main" val="46718547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37" name="Text Box 255" descr="50%"/>
          <p:cNvSpPr txBox="1">
            <a:spLocks noChangeArrowheads="1"/>
          </p:cNvSpPr>
          <p:nvPr/>
        </p:nvSpPr>
        <p:spPr bwMode="auto">
          <a:xfrm>
            <a:off x="1381687"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38" name="Text Box 256" descr="50%"/>
          <p:cNvSpPr txBox="1">
            <a:spLocks noChangeArrowheads="1"/>
          </p:cNvSpPr>
          <p:nvPr/>
        </p:nvSpPr>
        <p:spPr bwMode="auto">
          <a:xfrm>
            <a:off x="1807254"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39" name="Text Box 257" descr="50%"/>
          <p:cNvSpPr txBox="1">
            <a:spLocks noChangeArrowheads="1"/>
          </p:cNvSpPr>
          <p:nvPr/>
        </p:nvSpPr>
        <p:spPr bwMode="auto">
          <a:xfrm>
            <a:off x="2279532"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40" name="Text Box 258" descr="50%"/>
          <p:cNvSpPr txBox="1">
            <a:spLocks noChangeArrowheads="1"/>
          </p:cNvSpPr>
          <p:nvPr/>
        </p:nvSpPr>
        <p:spPr bwMode="auto">
          <a:xfrm>
            <a:off x="274320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41" name="Text Box 259" descr="50%"/>
          <p:cNvSpPr txBox="1">
            <a:spLocks noChangeArrowheads="1"/>
          </p:cNvSpPr>
          <p:nvPr/>
        </p:nvSpPr>
        <p:spPr bwMode="auto">
          <a:xfrm>
            <a:off x="3205954"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42" name="Text Box 260" descr="50%"/>
          <p:cNvSpPr txBox="1">
            <a:spLocks noChangeArrowheads="1"/>
          </p:cNvSpPr>
          <p:nvPr/>
        </p:nvSpPr>
        <p:spPr bwMode="auto">
          <a:xfrm>
            <a:off x="3669622"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43" name="AutoShape 309"/>
          <p:cNvSpPr>
            <a:spLocks noChangeArrowheads="1"/>
          </p:cNvSpPr>
          <p:nvPr/>
        </p:nvSpPr>
        <p:spPr bwMode="auto">
          <a:xfrm>
            <a:off x="1330024"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319440307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18394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22649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27372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3200933"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36636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412735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17877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205717184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6" name="Text Box 255" descr="50%"/>
          <p:cNvSpPr txBox="1">
            <a:spLocks noChangeArrowheads="1"/>
          </p:cNvSpPr>
          <p:nvPr/>
        </p:nvSpPr>
        <p:spPr bwMode="auto">
          <a:xfrm>
            <a:off x="22966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6" descr="50%"/>
          <p:cNvSpPr txBox="1">
            <a:spLocks noChangeArrowheads="1"/>
          </p:cNvSpPr>
          <p:nvPr/>
        </p:nvSpPr>
        <p:spPr bwMode="auto">
          <a:xfrm>
            <a:off x="27221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7" descr="50%"/>
          <p:cNvSpPr txBox="1">
            <a:spLocks noChangeArrowheads="1"/>
          </p:cNvSpPr>
          <p:nvPr/>
        </p:nvSpPr>
        <p:spPr bwMode="auto">
          <a:xfrm>
            <a:off x="31944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8" descr="50%"/>
          <p:cNvSpPr txBox="1">
            <a:spLocks noChangeArrowheads="1"/>
          </p:cNvSpPr>
          <p:nvPr/>
        </p:nvSpPr>
        <p:spPr bwMode="auto">
          <a:xfrm>
            <a:off x="3658133"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59" descr="50%"/>
          <p:cNvSpPr txBox="1">
            <a:spLocks noChangeArrowheads="1"/>
          </p:cNvSpPr>
          <p:nvPr/>
        </p:nvSpPr>
        <p:spPr bwMode="auto">
          <a:xfrm>
            <a:off x="41208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Text Box 260" descr="50%"/>
          <p:cNvSpPr txBox="1">
            <a:spLocks noChangeArrowheads="1"/>
          </p:cNvSpPr>
          <p:nvPr/>
        </p:nvSpPr>
        <p:spPr bwMode="auto">
          <a:xfrm>
            <a:off x="458455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2" name="AutoShape 309"/>
          <p:cNvSpPr>
            <a:spLocks noChangeArrowheads="1"/>
          </p:cNvSpPr>
          <p:nvPr/>
        </p:nvSpPr>
        <p:spPr bwMode="auto">
          <a:xfrm>
            <a:off x="22449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28219549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7" name="Text Box 255" descr="50%"/>
          <p:cNvSpPr txBox="1">
            <a:spLocks noChangeArrowheads="1"/>
          </p:cNvSpPr>
          <p:nvPr/>
        </p:nvSpPr>
        <p:spPr bwMode="auto">
          <a:xfrm>
            <a:off x="274773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6" descr="50%"/>
          <p:cNvSpPr txBox="1">
            <a:spLocks noChangeArrowheads="1"/>
          </p:cNvSpPr>
          <p:nvPr/>
        </p:nvSpPr>
        <p:spPr bwMode="auto">
          <a:xfrm>
            <a:off x="317330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7" descr="50%"/>
          <p:cNvSpPr txBox="1">
            <a:spLocks noChangeArrowheads="1"/>
          </p:cNvSpPr>
          <p:nvPr/>
        </p:nvSpPr>
        <p:spPr bwMode="auto">
          <a:xfrm>
            <a:off x="364557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58" descr="50%"/>
          <p:cNvSpPr txBox="1">
            <a:spLocks noChangeArrowheads="1"/>
          </p:cNvSpPr>
          <p:nvPr/>
        </p:nvSpPr>
        <p:spPr bwMode="auto">
          <a:xfrm>
            <a:off x="410924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Text Box 259" descr="50%"/>
          <p:cNvSpPr txBox="1">
            <a:spLocks noChangeArrowheads="1"/>
          </p:cNvSpPr>
          <p:nvPr/>
        </p:nvSpPr>
        <p:spPr bwMode="auto">
          <a:xfrm>
            <a:off x="457200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2" name="Text Box 260" descr="50%"/>
          <p:cNvSpPr txBox="1">
            <a:spLocks noChangeArrowheads="1"/>
          </p:cNvSpPr>
          <p:nvPr/>
        </p:nvSpPr>
        <p:spPr bwMode="auto">
          <a:xfrm>
            <a:off x="503566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3" name="AutoShape 309"/>
          <p:cNvSpPr>
            <a:spLocks noChangeArrowheads="1"/>
          </p:cNvSpPr>
          <p:nvPr/>
        </p:nvSpPr>
        <p:spPr bwMode="auto">
          <a:xfrm>
            <a:off x="269607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46136789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12" name="Text Box 255" descr="50%"/>
          <p:cNvSpPr txBox="1">
            <a:spLocks noChangeArrowheads="1"/>
          </p:cNvSpPr>
          <p:nvPr/>
        </p:nvSpPr>
        <p:spPr bwMode="auto">
          <a:xfrm>
            <a:off x="32110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3" name="Text Box 256" descr="50%"/>
          <p:cNvSpPr txBox="1">
            <a:spLocks noChangeArrowheads="1"/>
          </p:cNvSpPr>
          <p:nvPr/>
        </p:nvSpPr>
        <p:spPr bwMode="auto">
          <a:xfrm>
            <a:off x="36365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4" name="Text Box 257" descr="50%"/>
          <p:cNvSpPr txBox="1">
            <a:spLocks noChangeArrowheads="1"/>
          </p:cNvSpPr>
          <p:nvPr/>
        </p:nvSpPr>
        <p:spPr bwMode="auto">
          <a:xfrm>
            <a:off x="41088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5" name="Text Box 258" descr="50%"/>
          <p:cNvSpPr txBox="1">
            <a:spLocks noChangeArrowheads="1"/>
          </p:cNvSpPr>
          <p:nvPr/>
        </p:nvSpPr>
        <p:spPr bwMode="auto">
          <a:xfrm>
            <a:off x="4572533"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6" name="Text Box 259" descr="50%"/>
          <p:cNvSpPr txBox="1">
            <a:spLocks noChangeArrowheads="1"/>
          </p:cNvSpPr>
          <p:nvPr/>
        </p:nvSpPr>
        <p:spPr bwMode="auto">
          <a:xfrm>
            <a:off x="50352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7" name="Text Box 260" descr="50%"/>
          <p:cNvSpPr txBox="1">
            <a:spLocks noChangeArrowheads="1"/>
          </p:cNvSpPr>
          <p:nvPr/>
        </p:nvSpPr>
        <p:spPr bwMode="auto">
          <a:xfrm>
            <a:off x="549895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8" name="AutoShape 309"/>
          <p:cNvSpPr>
            <a:spLocks noChangeArrowheads="1"/>
          </p:cNvSpPr>
          <p:nvPr/>
        </p:nvSpPr>
        <p:spPr bwMode="auto">
          <a:xfrm>
            <a:off x="31593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315095535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36682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40937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45660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5029733"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54924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595615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36165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10044634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41664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45920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50643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55279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59907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645439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41148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26424529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46236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50492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55215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59851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64479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691159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45720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2432715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August 13, 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398589949"/>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14206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chart seriesIdx="-4" categoryIdx="5"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category"/>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50808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55064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59787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64423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69051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736879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50292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13038339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55380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59636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64359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68995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73623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54864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328945741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6" name="Text Box 255" descr="50%"/>
          <p:cNvSpPr txBox="1">
            <a:spLocks noChangeArrowheads="1"/>
          </p:cNvSpPr>
          <p:nvPr/>
        </p:nvSpPr>
        <p:spPr bwMode="auto">
          <a:xfrm>
            <a:off x="59952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6" descr="50%"/>
          <p:cNvSpPr txBox="1">
            <a:spLocks noChangeArrowheads="1"/>
          </p:cNvSpPr>
          <p:nvPr/>
        </p:nvSpPr>
        <p:spPr bwMode="auto">
          <a:xfrm>
            <a:off x="64208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7" descr="50%"/>
          <p:cNvSpPr txBox="1">
            <a:spLocks noChangeArrowheads="1"/>
          </p:cNvSpPr>
          <p:nvPr/>
        </p:nvSpPr>
        <p:spPr bwMode="auto">
          <a:xfrm>
            <a:off x="68931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8" descr="50%"/>
          <p:cNvSpPr txBox="1">
            <a:spLocks noChangeArrowheads="1"/>
          </p:cNvSpPr>
          <p:nvPr/>
        </p:nvSpPr>
        <p:spPr bwMode="auto">
          <a:xfrm>
            <a:off x="73567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2" name="AutoShape 309"/>
          <p:cNvSpPr>
            <a:spLocks noChangeArrowheads="1"/>
          </p:cNvSpPr>
          <p:nvPr/>
        </p:nvSpPr>
        <p:spPr bwMode="auto">
          <a:xfrm>
            <a:off x="59436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292147498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9" name="Text Box 255" descr="50%"/>
          <p:cNvSpPr txBox="1">
            <a:spLocks noChangeArrowheads="1"/>
          </p:cNvSpPr>
          <p:nvPr/>
        </p:nvSpPr>
        <p:spPr bwMode="auto">
          <a:xfrm>
            <a:off x="64876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56" descr="50%"/>
          <p:cNvSpPr txBox="1">
            <a:spLocks noChangeArrowheads="1"/>
          </p:cNvSpPr>
          <p:nvPr/>
        </p:nvSpPr>
        <p:spPr bwMode="auto">
          <a:xfrm>
            <a:off x="69131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Text Box 257" descr="50%"/>
          <p:cNvSpPr txBox="1">
            <a:spLocks noChangeArrowheads="1"/>
          </p:cNvSpPr>
          <p:nvPr/>
        </p:nvSpPr>
        <p:spPr bwMode="auto">
          <a:xfrm>
            <a:off x="73854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5" name="AutoShape 309"/>
          <p:cNvSpPr>
            <a:spLocks noChangeArrowheads="1"/>
          </p:cNvSpPr>
          <p:nvPr/>
        </p:nvSpPr>
        <p:spPr bwMode="auto">
          <a:xfrm>
            <a:off x="64359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156003944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7" name="Text Box 255" descr="50%"/>
          <p:cNvSpPr txBox="1">
            <a:spLocks noChangeArrowheads="1"/>
          </p:cNvSpPr>
          <p:nvPr/>
        </p:nvSpPr>
        <p:spPr bwMode="auto">
          <a:xfrm>
            <a:off x="69096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6" descr="50%"/>
          <p:cNvSpPr txBox="1">
            <a:spLocks noChangeArrowheads="1"/>
          </p:cNvSpPr>
          <p:nvPr/>
        </p:nvSpPr>
        <p:spPr bwMode="auto">
          <a:xfrm>
            <a:off x="73352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3" name="AutoShape 309"/>
          <p:cNvSpPr>
            <a:spLocks noChangeArrowheads="1"/>
          </p:cNvSpPr>
          <p:nvPr/>
        </p:nvSpPr>
        <p:spPr bwMode="auto">
          <a:xfrm>
            <a:off x="68580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58760095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7" name="Text Box 255" descr="50%"/>
          <p:cNvSpPr txBox="1">
            <a:spLocks noChangeArrowheads="1"/>
          </p:cNvSpPr>
          <p:nvPr/>
        </p:nvSpPr>
        <p:spPr bwMode="auto">
          <a:xfrm>
            <a:off x="739140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3" name="AutoShape 309"/>
          <p:cNvSpPr>
            <a:spLocks noChangeArrowheads="1"/>
          </p:cNvSpPr>
          <p:nvPr/>
        </p:nvSpPr>
        <p:spPr bwMode="auto">
          <a:xfrm>
            <a:off x="733973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1631082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August 13, 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56766934"/>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3" name="TextBox 2"/>
          <p:cNvSpPr txBox="1"/>
          <p:nvPr/>
        </p:nvSpPr>
        <p:spPr>
          <a:xfrm>
            <a:off x="5102469" y="3087497"/>
            <a:ext cx="2286000" cy="461665"/>
          </a:xfrm>
          <a:prstGeom prst="rect">
            <a:avLst/>
          </a:prstGeom>
          <a:solidFill>
            <a:schemeClr val="bg2">
              <a:lumMod val="85000"/>
            </a:schemeClr>
          </a:solidFill>
        </p:spPr>
        <p:txBody>
          <a:bodyPr wrap="square" rtlCol="0">
            <a:spAutoFit/>
          </a:bodyPr>
          <a:lstStyle/>
          <a:p>
            <a:r>
              <a:rPr lang="en-US" sz="1200" dirty="0" smtClean="0"/>
              <a:t>Increase in prices due to offer assumptions (see slide 10)</a:t>
            </a:r>
            <a:endParaRPr lang="en-US" sz="1200" dirty="0"/>
          </a:p>
        </p:txBody>
      </p:sp>
      <p:cxnSp>
        <p:nvCxnSpPr>
          <p:cNvPr id="6" name="Straight Arrow Connector 5"/>
          <p:cNvCxnSpPr/>
          <p:nvPr/>
        </p:nvCxnSpPr>
        <p:spPr>
          <a:xfrm>
            <a:off x="7388469" y="3379176"/>
            <a:ext cx="457200" cy="3003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3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August 13, 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4088274710"/>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
        <p:nvSpPr>
          <p:cNvPr id="3" name="TextBox 2"/>
          <p:cNvSpPr txBox="1"/>
          <p:nvPr/>
        </p:nvSpPr>
        <p:spPr>
          <a:xfrm>
            <a:off x="4800600" y="2667000"/>
            <a:ext cx="2362200" cy="369332"/>
          </a:xfrm>
          <a:prstGeom prst="rect">
            <a:avLst/>
          </a:prstGeom>
          <a:noFill/>
        </p:spPr>
        <p:txBody>
          <a:bodyPr wrap="square" rtlCol="0">
            <a:spAutoFit/>
          </a:bodyPr>
          <a:lstStyle/>
          <a:p>
            <a:r>
              <a:rPr lang="en-US" dirty="0" smtClean="0"/>
              <a:t>Zero Make Whole</a:t>
            </a:r>
            <a:endParaRPr lang="en-US" dirty="0"/>
          </a:p>
        </p:txBody>
      </p:sp>
    </p:spTree>
    <p:extLst>
      <p:ext uri="{BB962C8B-B14F-4D97-AF65-F5344CB8AC3E}">
        <p14:creationId xmlns:p14="http://schemas.microsoft.com/office/powerpoint/2010/main" val="2482083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Cost and Revenue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8" name="Content Placeholder 4"/>
          <p:cNvPicPr>
            <a:picLocks/>
          </p:cNvPicPr>
          <p:nvPr/>
        </p:nvPicPr>
        <p:blipFill rotWithShape="1">
          <a:blip r:embed="rId3" cstate="print">
            <a:extLst>
              <a:ext uri="{28A0092B-C50C-407E-A947-70E740481C1C}">
                <a14:useLocalDpi xmlns:a14="http://schemas.microsoft.com/office/drawing/2010/main" val="0"/>
              </a:ext>
            </a:extLst>
          </a:blip>
          <a:srcRect t="4502" b="23007"/>
          <a:stretch/>
        </p:blipFill>
        <p:spPr>
          <a:xfrm>
            <a:off x="27432" y="3505200"/>
            <a:ext cx="4489704" cy="2439308"/>
          </a:xfrm>
          <a:prstGeom prst="rect">
            <a:avLst/>
          </a:prstGeom>
        </p:spPr>
      </p:pic>
      <p:pic>
        <p:nvPicPr>
          <p:cNvPr id="10" name="Picture 9"/>
          <p:cNvPicPr>
            <a:picLocks/>
          </p:cNvPicPr>
          <p:nvPr/>
        </p:nvPicPr>
        <p:blipFill rotWithShape="1">
          <a:blip r:embed="rId4" cstate="print">
            <a:extLst>
              <a:ext uri="{28A0092B-C50C-407E-A947-70E740481C1C}">
                <a14:useLocalDpi xmlns:a14="http://schemas.microsoft.com/office/drawing/2010/main" val="0"/>
              </a:ext>
            </a:extLst>
          </a:blip>
          <a:srcRect t="4237" b="23930"/>
          <a:stretch/>
        </p:blipFill>
        <p:spPr>
          <a:xfrm>
            <a:off x="4648200" y="3505200"/>
            <a:ext cx="4489704" cy="2439308"/>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3476" t="79885" r="14083" b="6651"/>
          <a:stretch/>
        </p:blipFill>
        <p:spPr>
          <a:xfrm>
            <a:off x="2590800" y="5944508"/>
            <a:ext cx="6553200" cy="913492"/>
          </a:xfrm>
          <a:prstGeom prst="rect">
            <a:avLst/>
          </a:prstGeom>
        </p:spPr>
      </p:pic>
      <p:pic>
        <p:nvPicPr>
          <p:cNvPr id="6" name="Content Placeholder 5"/>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3939" b="31926"/>
          <a:stretch/>
        </p:blipFill>
        <p:spPr>
          <a:xfrm>
            <a:off x="-1" y="912876"/>
            <a:ext cx="4625341" cy="2224799"/>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4445" b="31111"/>
          <a:stretch/>
        </p:blipFill>
        <p:spPr>
          <a:xfrm>
            <a:off x="4616852" y="1004410"/>
            <a:ext cx="4521052" cy="2185175"/>
          </a:xfrm>
          <a:prstGeom prst="rect">
            <a:avLst/>
          </a:prstGeom>
        </p:spPr>
      </p:pic>
    </p:spTree>
    <p:extLst>
      <p:ext uri="{BB962C8B-B14F-4D97-AF65-F5344CB8AC3E}">
        <p14:creationId xmlns:p14="http://schemas.microsoft.com/office/powerpoint/2010/main" val="1109334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HDL-GTBD, SL</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662" b="30080"/>
          <a:stretch/>
        </p:blipFill>
        <p:spPr>
          <a:xfrm>
            <a:off x="24904" y="873660"/>
            <a:ext cx="4417566" cy="2162130"/>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650" b="30643"/>
          <a:stretch/>
        </p:blipFill>
        <p:spPr>
          <a:xfrm>
            <a:off x="4415254" y="876301"/>
            <a:ext cx="4652546" cy="217169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4297" b="16648"/>
          <a:stretch/>
        </p:blipFill>
        <p:spPr>
          <a:xfrm>
            <a:off x="0" y="3370192"/>
            <a:ext cx="4495799" cy="276451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4678" b="18128"/>
          <a:stretch/>
        </p:blipFill>
        <p:spPr>
          <a:xfrm>
            <a:off x="4419600" y="3400672"/>
            <a:ext cx="4538746" cy="2627695"/>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6943" t="81751" r="7042" b="6382"/>
          <a:stretch/>
        </p:blipFill>
        <p:spPr>
          <a:xfrm>
            <a:off x="2133600" y="6185071"/>
            <a:ext cx="6553199" cy="594088"/>
          </a:xfrm>
          <a:prstGeom prst="rect">
            <a:avLst/>
          </a:prstGeom>
        </p:spPr>
      </p:pic>
      <p:sp>
        <p:nvSpPr>
          <p:cNvPr id="10" name="TextBox 9"/>
          <p:cNvSpPr txBox="1"/>
          <p:nvPr/>
        </p:nvSpPr>
        <p:spPr>
          <a:xfrm>
            <a:off x="7924800" y="3133289"/>
            <a:ext cx="496765" cy="307777"/>
          </a:xfrm>
          <a:prstGeom prst="rect">
            <a:avLst/>
          </a:prstGeom>
          <a:noFill/>
        </p:spPr>
        <p:txBody>
          <a:bodyPr wrap="square" rtlCol="0">
            <a:spAutoFit/>
          </a:bodyPr>
          <a:lstStyle/>
          <a:p>
            <a:r>
              <a:rPr lang="en-US" sz="1400" dirty="0" smtClean="0"/>
              <a:t>$9k</a:t>
            </a:r>
            <a:endParaRPr lang="en-US" sz="1400" dirty="0"/>
          </a:p>
        </p:txBody>
      </p:sp>
      <p:cxnSp>
        <p:nvCxnSpPr>
          <p:cNvPr id="13" name="Straight Arrow Connector 12"/>
          <p:cNvCxnSpPr/>
          <p:nvPr/>
        </p:nvCxnSpPr>
        <p:spPr>
          <a:xfrm>
            <a:off x="8382000" y="3400672"/>
            <a:ext cx="265235" cy="183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873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915400" cy="518318"/>
          </a:xfrm>
        </p:spPr>
        <p:txBody>
          <a:bodyPr/>
          <a:lstStyle/>
          <a:p>
            <a:r>
              <a:rPr lang="en-US" dirty="0"/>
              <a:t>Study Day: August 13, </a:t>
            </a:r>
            <a:r>
              <a:rPr lang="en-US" dirty="0" smtClean="0"/>
              <a:t>2015 Commitment Summary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206" b="24294"/>
          <a:stretch/>
        </p:blipFill>
        <p:spPr>
          <a:xfrm>
            <a:off x="0" y="847900"/>
            <a:ext cx="4671108" cy="25049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4686" b="23581"/>
          <a:stretch/>
        </p:blipFill>
        <p:spPr>
          <a:xfrm>
            <a:off x="4503249" y="914400"/>
            <a:ext cx="4601127" cy="242620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4203" b="16252"/>
          <a:stretch/>
        </p:blipFill>
        <p:spPr>
          <a:xfrm>
            <a:off x="0" y="3429000"/>
            <a:ext cx="4518709" cy="2730343"/>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3459" t="87432" r="24326" b="4756"/>
          <a:stretch/>
        </p:blipFill>
        <p:spPr>
          <a:xfrm>
            <a:off x="3048000" y="6324600"/>
            <a:ext cx="4800600" cy="47028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4105" b="16149"/>
          <a:stretch/>
        </p:blipFill>
        <p:spPr>
          <a:xfrm>
            <a:off x="4572000" y="3429000"/>
            <a:ext cx="4414731" cy="2640456"/>
          </a:xfrm>
          <a:prstGeom prst="rect">
            <a:avLst/>
          </a:prstGeom>
        </p:spPr>
      </p:pic>
    </p:spTree>
    <p:extLst>
      <p:ext uri="{BB962C8B-B14F-4D97-AF65-F5344CB8AC3E}">
        <p14:creationId xmlns:p14="http://schemas.microsoft.com/office/powerpoint/2010/main" val="3491753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July 1, 2015</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
        <p:nvSpPr>
          <p:cNvPr id="3" name="Rectangle 2"/>
          <p:cNvSpPr/>
          <p:nvPr/>
        </p:nvSpPr>
        <p:spPr>
          <a:xfrm>
            <a:off x="609600" y="2286000"/>
            <a:ext cx="8229600" cy="461665"/>
          </a:xfrm>
          <a:prstGeom prst="rect">
            <a:avLst/>
          </a:prstGeom>
        </p:spPr>
        <p:txBody>
          <a:bodyPr wrap="square">
            <a:spAutoFit/>
          </a:bodyPr>
          <a:lstStyle/>
          <a:p>
            <a:pPr lvl="1">
              <a:lnSpc>
                <a:spcPct val="150000"/>
              </a:lnSpc>
            </a:pPr>
            <a:r>
              <a:rPr lang="en-US" sz="1600" dirty="0"/>
              <a:t>7/1/2015 – </a:t>
            </a:r>
            <a:r>
              <a:rPr lang="en-US" sz="1600" dirty="0" err="1"/>
              <a:t>Luminant</a:t>
            </a:r>
            <a:r>
              <a:rPr lang="en-US" sz="1600" dirty="0"/>
              <a:t> request (Volatile wind, little congestion, low system lambda) </a:t>
            </a:r>
          </a:p>
        </p:txBody>
      </p:sp>
    </p:spTree>
    <p:extLst>
      <p:ext uri="{BB962C8B-B14F-4D97-AF65-F5344CB8AC3E}">
        <p14:creationId xmlns:p14="http://schemas.microsoft.com/office/powerpoint/2010/main" val="2596983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July 01, 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4188734897"/>
              </p:ext>
            </p:extLst>
          </p:nvPr>
        </p:nvGraphicFramePr>
        <p:xfrm>
          <a:off x="266700" y="8382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
        <p:nvSpPr>
          <p:cNvPr id="3" name="TextBox 2"/>
          <p:cNvSpPr txBox="1"/>
          <p:nvPr/>
        </p:nvSpPr>
        <p:spPr>
          <a:xfrm>
            <a:off x="2286000" y="6248400"/>
            <a:ext cx="6248400" cy="830997"/>
          </a:xfrm>
          <a:prstGeom prst="rect">
            <a:avLst/>
          </a:prstGeom>
          <a:noFill/>
        </p:spPr>
        <p:txBody>
          <a:bodyPr wrap="square" rtlCol="0">
            <a:spAutoFit/>
          </a:bodyPr>
          <a:lstStyle/>
          <a:p>
            <a:r>
              <a:rPr lang="en-US" sz="1200" dirty="0" smtClean="0"/>
              <a:t>Note: Negative </a:t>
            </a:r>
            <a:r>
              <a:rPr lang="en-US" sz="1200" dirty="0"/>
              <a:t>Production costs are because we have significant MW on output schedules. Production costs for those resources are integrated at $-250 from LSL to output schedule.</a:t>
            </a:r>
          </a:p>
          <a:p>
            <a:endParaRPr lang="en-US" sz="1200" dirty="0"/>
          </a:p>
        </p:txBody>
      </p:sp>
    </p:spTree>
    <p:extLst>
      <p:ext uri="{BB962C8B-B14F-4D97-AF65-F5344CB8AC3E}">
        <p14:creationId xmlns:p14="http://schemas.microsoft.com/office/powerpoint/2010/main" val="1612917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Refresher on the MIRTM Process</a:t>
            </a:r>
            <a:endParaRPr lang="en-US" b="1" dirty="0">
              <a:solidFill>
                <a:schemeClr val="accent1"/>
              </a:solidFill>
            </a:endParaRPr>
          </a:p>
        </p:txBody>
      </p:sp>
      <p:sp>
        <p:nvSpPr>
          <p:cNvPr id="3" name="Content Placeholder 2"/>
          <p:cNvSpPr>
            <a:spLocks noGrp="1"/>
          </p:cNvSpPr>
          <p:nvPr>
            <p:ph idx="1"/>
          </p:nvPr>
        </p:nvSpPr>
        <p:spPr>
          <a:xfrm>
            <a:off x="304800" y="865841"/>
            <a:ext cx="8534400" cy="4876800"/>
          </a:xfrm>
        </p:spPr>
        <p:txBody>
          <a:bodyPr/>
          <a:lstStyle/>
          <a:p>
            <a:pPr>
              <a:lnSpc>
                <a:spcPct val="150000"/>
              </a:lnSpc>
            </a:pPr>
            <a:r>
              <a:rPr lang="en-US" sz="1600" dirty="0" smtClean="0"/>
              <a:t>MIRTM six 5-minute intervals (30 minutes total) with separate commitment and dispatch</a:t>
            </a:r>
            <a:endParaRPr lang="en-US" sz="1600" dirty="0"/>
          </a:p>
        </p:txBody>
      </p:sp>
      <p:sp>
        <p:nvSpPr>
          <p:cNvPr id="4" name="Slide Number Placeholder 3"/>
          <p:cNvSpPr>
            <a:spLocks noGrp="1"/>
          </p:cNvSpPr>
          <p:nvPr>
            <p:ph type="sldNum" sz="quarter" idx="4"/>
          </p:nvPr>
        </p:nvSpPr>
        <p:spPr>
          <a:xfrm>
            <a:off x="8534400" y="6637338"/>
            <a:ext cx="533400" cy="220662"/>
          </a:xfrm>
        </p:spPr>
        <p:txBody>
          <a:bodyPr/>
          <a:lstStyle/>
          <a:p>
            <a:fld id="{1D93BD3E-1E9A-4970-A6F7-E7AC52762E0C}" type="slidenum">
              <a:rPr lang="en-US" smtClean="0"/>
              <a:pPr/>
              <a:t>2</a:t>
            </a:fld>
            <a:endParaRPr lang="en-US"/>
          </a:p>
        </p:txBody>
      </p:sp>
      <p:grpSp>
        <p:nvGrpSpPr>
          <p:cNvPr id="73" name="Group 72"/>
          <p:cNvGrpSpPr/>
          <p:nvPr/>
        </p:nvGrpSpPr>
        <p:grpSpPr>
          <a:xfrm>
            <a:off x="228600" y="1447800"/>
            <a:ext cx="8238750" cy="4719496"/>
            <a:chOff x="-571384" y="0"/>
            <a:chExt cx="7608040" cy="4041249"/>
          </a:xfrm>
        </p:grpSpPr>
        <p:sp>
          <p:nvSpPr>
            <p:cNvPr id="74" name="Rectangle 73"/>
            <p:cNvSpPr/>
            <p:nvPr/>
          </p:nvSpPr>
          <p:spPr>
            <a:xfrm>
              <a:off x="0" y="0"/>
              <a:ext cx="7036656" cy="39257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75" name="Group 74"/>
            <p:cNvGrpSpPr/>
            <p:nvPr/>
          </p:nvGrpSpPr>
          <p:grpSpPr>
            <a:xfrm>
              <a:off x="-571384" y="17799"/>
              <a:ext cx="7524490" cy="4023450"/>
              <a:chOff x="-738369" y="-85570"/>
              <a:chExt cx="7524554" cy="4023626"/>
            </a:xfrm>
          </p:grpSpPr>
          <p:grpSp>
            <p:nvGrpSpPr>
              <p:cNvPr id="76" name="Group 75"/>
              <p:cNvGrpSpPr/>
              <p:nvPr/>
            </p:nvGrpSpPr>
            <p:grpSpPr>
              <a:xfrm>
                <a:off x="-738369" y="308211"/>
                <a:ext cx="7524554" cy="3629845"/>
                <a:chOff x="-738369" y="-1890"/>
                <a:chExt cx="7524554" cy="3629845"/>
              </a:xfrm>
            </p:grpSpPr>
            <p:grpSp>
              <p:nvGrpSpPr>
                <p:cNvPr id="79" name="Group 78"/>
                <p:cNvGrpSpPr/>
                <p:nvPr/>
              </p:nvGrpSpPr>
              <p:grpSpPr>
                <a:xfrm>
                  <a:off x="-55425" y="-1890"/>
                  <a:ext cx="6841610" cy="3188049"/>
                  <a:chOff x="-55425" y="-1890"/>
                  <a:chExt cx="6841610" cy="3188049"/>
                </a:xfrm>
              </p:grpSpPr>
              <p:grpSp>
                <p:nvGrpSpPr>
                  <p:cNvPr id="84" name="Group 83"/>
                  <p:cNvGrpSpPr/>
                  <p:nvPr/>
                </p:nvGrpSpPr>
                <p:grpSpPr>
                  <a:xfrm>
                    <a:off x="445273" y="691239"/>
                    <a:ext cx="4768239" cy="2494920"/>
                    <a:chOff x="0" y="-525"/>
                    <a:chExt cx="4768239" cy="2494920"/>
                  </a:xfrm>
                </p:grpSpPr>
                <p:grpSp>
                  <p:nvGrpSpPr>
                    <p:cNvPr id="89" name="Group 88"/>
                    <p:cNvGrpSpPr/>
                    <p:nvPr/>
                  </p:nvGrpSpPr>
                  <p:grpSpPr>
                    <a:xfrm>
                      <a:off x="0" y="-525"/>
                      <a:ext cx="4768239" cy="2494920"/>
                      <a:chOff x="0" y="-525"/>
                      <a:chExt cx="4768239" cy="2494920"/>
                    </a:xfrm>
                  </p:grpSpPr>
                  <p:cxnSp>
                    <p:nvCxnSpPr>
                      <p:cNvPr id="91" name="AutoShape 228"/>
                      <p:cNvCxnSpPr>
                        <a:cxnSpLocks noChangeShapeType="1"/>
                      </p:cNvCxnSpPr>
                      <p:nvPr/>
                    </p:nvCxnSpPr>
                    <p:spPr bwMode="auto">
                      <a:xfrm>
                        <a:off x="1105231" y="612807"/>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2" name="AutoShape 228"/>
                      <p:cNvCxnSpPr>
                        <a:cxnSpLocks noChangeShapeType="1"/>
                      </p:cNvCxnSpPr>
                      <p:nvPr/>
                    </p:nvCxnSpPr>
                    <p:spPr bwMode="auto">
                      <a:xfrm>
                        <a:off x="1470991" y="789420"/>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3" name="AutoShape 228"/>
                      <p:cNvCxnSpPr>
                        <a:cxnSpLocks noChangeShapeType="1"/>
                      </p:cNvCxnSpPr>
                      <p:nvPr/>
                    </p:nvCxnSpPr>
                    <p:spPr bwMode="auto">
                      <a:xfrm>
                        <a:off x="2186609" y="532738"/>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4" name="AutoShape 228"/>
                      <p:cNvCxnSpPr>
                        <a:cxnSpLocks noChangeShapeType="1"/>
                      </p:cNvCxnSpPr>
                      <p:nvPr/>
                    </p:nvCxnSpPr>
                    <p:spPr bwMode="auto">
                      <a:xfrm>
                        <a:off x="2552369" y="532738"/>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5" name="AutoShape 228"/>
                      <p:cNvCxnSpPr>
                        <a:cxnSpLocks noChangeShapeType="1"/>
                      </p:cNvCxnSpPr>
                      <p:nvPr/>
                    </p:nvCxnSpPr>
                    <p:spPr bwMode="auto">
                      <a:xfrm>
                        <a:off x="3275937" y="532738"/>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6" name="AutoShape 228"/>
                      <p:cNvCxnSpPr>
                        <a:cxnSpLocks noChangeShapeType="1"/>
                      </p:cNvCxnSpPr>
                      <p:nvPr/>
                    </p:nvCxnSpPr>
                    <p:spPr bwMode="auto">
                      <a:xfrm>
                        <a:off x="3633746" y="524786"/>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7" name="AutoShape 228"/>
                      <p:cNvCxnSpPr>
                        <a:cxnSpLocks noChangeShapeType="1"/>
                      </p:cNvCxnSpPr>
                      <p:nvPr/>
                    </p:nvCxnSpPr>
                    <p:spPr bwMode="auto">
                      <a:xfrm>
                        <a:off x="4357315" y="524786"/>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8" name="AutoShape 228"/>
                      <p:cNvCxnSpPr>
                        <a:cxnSpLocks noChangeShapeType="1"/>
                      </p:cNvCxnSpPr>
                      <p:nvPr/>
                    </p:nvCxnSpPr>
                    <p:spPr bwMode="auto">
                      <a:xfrm>
                        <a:off x="381663" y="532738"/>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grpSp>
                    <p:nvGrpSpPr>
                      <p:cNvPr id="99" name="Group 98"/>
                      <p:cNvGrpSpPr/>
                      <p:nvPr/>
                    </p:nvGrpSpPr>
                    <p:grpSpPr>
                      <a:xfrm>
                        <a:off x="0" y="-525"/>
                        <a:ext cx="4768239" cy="2334150"/>
                        <a:chOff x="264937" y="647175"/>
                        <a:chExt cx="4768239" cy="2334150"/>
                      </a:xfrm>
                    </p:grpSpPr>
                    <p:cxnSp>
                      <p:nvCxnSpPr>
                        <p:cNvPr id="116" name="AutoShape 238"/>
                        <p:cNvCxnSpPr>
                          <a:cxnSpLocks noChangeShapeType="1"/>
                        </p:cNvCxnSpPr>
                        <p:nvPr/>
                      </p:nvCxnSpPr>
                      <p:spPr bwMode="auto">
                        <a:xfrm>
                          <a:off x="4256722" y="647700"/>
                          <a:ext cx="139" cy="23336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7" name="AutoShape 239"/>
                        <p:cNvCxnSpPr>
                          <a:cxnSpLocks noChangeShapeType="1"/>
                        </p:cNvCxnSpPr>
                        <p:nvPr/>
                      </p:nvCxnSpPr>
                      <p:spPr bwMode="auto">
                        <a:xfrm>
                          <a:off x="3170279" y="647700"/>
                          <a:ext cx="635" cy="23336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8" name="AutoShape 240"/>
                        <p:cNvCxnSpPr>
                          <a:cxnSpLocks noChangeShapeType="1"/>
                        </p:cNvCxnSpPr>
                        <p:nvPr/>
                      </p:nvCxnSpPr>
                      <p:spPr bwMode="auto">
                        <a:xfrm>
                          <a:off x="2083780" y="647700"/>
                          <a:ext cx="635" cy="23336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9" name="AutoShape 241"/>
                        <p:cNvCxnSpPr>
                          <a:cxnSpLocks noChangeShapeType="1"/>
                        </p:cNvCxnSpPr>
                        <p:nvPr/>
                      </p:nvCxnSpPr>
                      <p:spPr bwMode="auto">
                        <a:xfrm>
                          <a:off x="999501" y="647175"/>
                          <a:ext cx="635" cy="233362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0" name="AutoShape 243"/>
                        <p:cNvCxnSpPr>
                          <a:cxnSpLocks noChangeShapeType="1"/>
                        </p:cNvCxnSpPr>
                        <p:nvPr/>
                      </p:nvCxnSpPr>
                      <p:spPr bwMode="auto">
                        <a:xfrm>
                          <a:off x="264937" y="1172210"/>
                          <a:ext cx="4768239" cy="16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1" name="AutoShape 244"/>
                        <p:cNvSpPr>
                          <a:spLocks noChangeArrowheads="1"/>
                        </p:cNvSpPr>
                        <p:nvPr/>
                      </p:nvSpPr>
                      <p:spPr bwMode="auto">
                        <a:xfrm>
                          <a:off x="595630"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2" name="AutoShape 245"/>
                        <p:cNvSpPr>
                          <a:spLocks noChangeArrowheads="1"/>
                        </p:cNvSpPr>
                        <p:nvPr/>
                      </p:nvSpPr>
                      <p:spPr bwMode="auto">
                        <a:xfrm>
                          <a:off x="168084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3" name="AutoShape 246"/>
                        <p:cNvSpPr>
                          <a:spLocks noChangeArrowheads="1"/>
                        </p:cNvSpPr>
                        <p:nvPr/>
                      </p:nvSpPr>
                      <p:spPr bwMode="auto">
                        <a:xfrm>
                          <a:off x="2766060"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4" name="AutoShape 247"/>
                        <p:cNvSpPr>
                          <a:spLocks noChangeArrowheads="1"/>
                        </p:cNvSpPr>
                        <p:nvPr/>
                      </p:nvSpPr>
                      <p:spPr bwMode="auto">
                        <a:xfrm>
                          <a:off x="95694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5" name="AutoShape 248"/>
                        <p:cNvSpPr>
                          <a:spLocks noChangeArrowheads="1"/>
                        </p:cNvSpPr>
                        <p:nvPr/>
                      </p:nvSpPr>
                      <p:spPr bwMode="auto">
                        <a:xfrm>
                          <a:off x="2042160"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6" name="AutoShape 249"/>
                        <p:cNvSpPr>
                          <a:spLocks noChangeArrowheads="1"/>
                        </p:cNvSpPr>
                        <p:nvPr/>
                      </p:nvSpPr>
                      <p:spPr bwMode="auto">
                        <a:xfrm>
                          <a:off x="348932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7" name="AutoShape 250"/>
                        <p:cNvSpPr>
                          <a:spLocks noChangeArrowheads="1"/>
                        </p:cNvSpPr>
                        <p:nvPr/>
                      </p:nvSpPr>
                      <p:spPr bwMode="auto">
                        <a:xfrm>
                          <a:off x="131889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8" name="AutoShape 251"/>
                        <p:cNvSpPr>
                          <a:spLocks noChangeArrowheads="1"/>
                        </p:cNvSpPr>
                        <p:nvPr/>
                      </p:nvSpPr>
                      <p:spPr bwMode="auto">
                        <a:xfrm>
                          <a:off x="2404110"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9" name="AutoShape 252"/>
                        <p:cNvSpPr>
                          <a:spLocks noChangeArrowheads="1"/>
                        </p:cNvSpPr>
                        <p:nvPr/>
                      </p:nvSpPr>
                      <p:spPr bwMode="auto">
                        <a:xfrm>
                          <a:off x="421322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30" name="AutoShape 262"/>
                        <p:cNvSpPr>
                          <a:spLocks noChangeArrowheads="1"/>
                        </p:cNvSpPr>
                        <p:nvPr/>
                      </p:nvSpPr>
                      <p:spPr bwMode="auto">
                        <a:xfrm>
                          <a:off x="3128010" y="1115060"/>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31" name="AutoShape 263"/>
                        <p:cNvSpPr>
                          <a:spLocks noChangeArrowheads="1"/>
                        </p:cNvSpPr>
                        <p:nvPr/>
                      </p:nvSpPr>
                      <p:spPr bwMode="auto">
                        <a:xfrm>
                          <a:off x="3851275" y="1115060"/>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32" name="AutoShape 264"/>
                        <p:cNvSpPr>
                          <a:spLocks noChangeArrowheads="1"/>
                        </p:cNvSpPr>
                        <p:nvPr/>
                      </p:nvSpPr>
                      <p:spPr bwMode="auto">
                        <a:xfrm>
                          <a:off x="4574540" y="1115060"/>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grpSp>
                  <p:grpSp>
                    <p:nvGrpSpPr>
                      <p:cNvPr id="100" name="Group 99"/>
                      <p:cNvGrpSpPr/>
                      <p:nvPr/>
                    </p:nvGrpSpPr>
                    <p:grpSpPr>
                      <a:xfrm>
                        <a:off x="747423" y="859298"/>
                        <a:ext cx="2477532" cy="982578"/>
                        <a:chOff x="0" y="80070"/>
                        <a:chExt cx="2477532" cy="982578"/>
                      </a:xfrm>
                    </p:grpSpPr>
                    <p:sp>
                      <p:nvSpPr>
                        <p:cNvPr id="101" name="Text Box 255" descr="50%"/>
                        <p:cNvSpPr txBox="1">
                          <a:spLocks noChangeArrowheads="1"/>
                        </p:cNvSpPr>
                        <p:nvPr/>
                      </p:nvSpPr>
                      <p:spPr bwMode="auto">
                        <a:xfrm>
                          <a:off x="415770" y="946916"/>
                          <a:ext cx="269829" cy="104775"/>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grpSp>
                      <p:nvGrpSpPr>
                        <p:cNvPr id="102" name="Group 101"/>
                        <p:cNvGrpSpPr/>
                        <p:nvPr/>
                      </p:nvGrpSpPr>
                      <p:grpSpPr>
                        <a:xfrm>
                          <a:off x="0" y="80070"/>
                          <a:ext cx="2477532" cy="982578"/>
                          <a:chOff x="0" y="80070"/>
                          <a:chExt cx="2477532" cy="982578"/>
                        </a:xfrm>
                      </p:grpSpPr>
                      <p:sp>
                        <p:nvSpPr>
                          <p:cNvPr id="103" name="Text Box 255" descr="50%"/>
                          <p:cNvSpPr txBox="1">
                            <a:spLocks noChangeArrowheads="1"/>
                          </p:cNvSpPr>
                          <p:nvPr/>
                        </p:nvSpPr>
                        <p:spPr bwMode="auto">
                          <a:xfrm>
                            <a:off x="47708" y="80070"/>
                            <a:ext cx="269875" cy="104775"/>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4" name="Text Box 256" descr="50%"/>
                          <p:cNvSpPr txBox="1">
                            <a:spLocks noChangeArrowheads="1"/>
                          </p:cNvSpPr>
                          <p:nvPr/>
                        </p:nvSpPr>
                        <p:spPr bwMode="auto">
                          <a:xfrm>
                            <a:off x="405516"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5" name="Text Box 257" descr="50%"/>
                          <p:cNvSpPr txBox="1">
                            <a:spLocks noChangeArrowheads="1"/>
                          </p:cNvSpPr>
                          <p:nvPr/>
                        </p:nvSpPr>
                        <p:spPr bwMode="auto">
                          <a:xfrm>
                            <a:off x="771276"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6" name="Text Box 258" descr="50%"/>
                          <p:cNvSpPr txBox="1">
                            <a:spLocks noChangeArrowheads="1"/>
                          </p:cNvSpPr>
                          <p:nvPr/>
                        </p:nvSpPr>
                        <p:spPr bwMode="auto">
                          <a:xfrm>
                            <a:off x="1129085"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7" name="Text Box 259" descr="50%"/>
                          <p:cNvSpPr txBox="1">
                            <a:spLocks noChangeArrowheads="1"/>
                          </p:cNvSpPr>
                          <p:nvPr/>
                        </p:nvSpPr>
                        <p:spPr bwMode="auto">
                          <a:xfrm>
                            <a:off x="1494845"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8" name="Text Box 260" descr="50%"/>
                          <p:cNvSpPr txBox="1">
                            <a:spLocks noChangeArrowheads="1"/>
                          </p:cNvSpPr>
                          <p:nvPr/>
                        </p:nvSpPr>
                        <p:spPr bwMode="auto">
                          <a:xfrm>
                            <a:off x="1852654"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9" name="AutoShape 309"/>
                          <p:cNvSpPr>
                            <a:spLocks noChangeArrowheads="1"/>
                          </p:cNvSpPr>
                          <p:nvPr/>
                        </p:nvSpPr>
                        <p:spPr bwMode="auto">
                          <a:xfrm>
                            <a:off x="0" y="83867"/>
                            <a:ext cx="126365" cy="95250"/>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110" name="Text Box 256" descr="50%"/>
                          <p:cNvSpPr txBox="1">
                            <a:spLocks noChangeArrowheads="1"/>
                          </p:cNvSpPr>
                          <p:nvPr/>
                        </p:nvSpPr>
                        <p:spPr bwMode="auto">
                          <a:xfrm>
                            <a:off x="741665" y="953186"/>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1" name="Text Box 257" descr="50%"/>
                          <p:cNvSpPr txBox="1">
                            <a:spLocks noChangeArrowheads="1"/>
                          </p:cNvSpPr>
                          <p:nvPr/>
                        </p:nvSpPr>
                        <p:spPr bwMode="auto">
                          <a:xfrm>
                            <a:off x="1105676" y="950187"/>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2" name="Text Box 258" descr="50%"/>
                          <p:cNvSpPr txBox="1">
                            <a:spLocks noChangeArrowheads="1"/>
                          </p:cNvSpPr>
                          <p:nvPr/>
                        </p:nvSpPr>
                        <p:spPr bwMode="auto">
                          <a:xfrm>
                            <a:off x="1484073" y="957872"/>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3" name="Text Box 259" descr="50%"/>
                          <p:cNvSpPr txBox="1">
                            <a:spLocks noChangeArrowheads="1"/>
                          </p:cNvSpPr>
                          <p:nvPr/>
                        </p:nvSpPr>
                        <p:spPr bwMode="auto">
                          <a:xfrm>
                            <a:off x="1849780" y="950417"/>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4" name="Text Box 260" descr="50%"/>
                          <p:cNvSpPr txBox="1">
                            <a:spLocks noChangeArrowheads="1"/>
                          </p:cNvSpPr>
                          <p:nvPr/>
                        </p:nvSpPr>
                        <p:spPr bwMode="auto">
                          <a:xfrm>
                            <a:off x="2207703" y="950187"/>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5" name="AutoShape 309"/>
                          <p:cNvSpPr>
                            <a:spLocks noChangeArrowheads="1"/>
                          </p:cNvSpPr>
                          <p:nvPr/>
                        </p:nvSpPr>
                        <p:spPr bwMode="auto">
                          <a:xfrm>
                            <a:off x="385952" y="967398"/>
                            <a:ext cx="126344" cy="95250"/>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en-US" dirty="0"/>
                          </a:p>
                        </p:txBody>
                      </p:sp>
                    </p:grpSp>
                  </p:grpSp>
                </p:grpSp>
                <p:sp>
                  <p:nvSpPr>
                    <p:cNvPr id="90" name="Text Box 242"/>
                    <p:cNvSpPr txBox="1">
                      <a:spLocks noChangeArrowheads="1"/>
                    </p:cNvSpPr>
                    <p:nvPr/>
                  </p:nvSpPr>
                  <p:spPr bwMode="auto">
                    <a:xfrm>
                      <a:off x="143124" y="182880"/>
                      <a:ext cx="4556097" cy="2787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i="1" dirty="0">
                          <a:effectLst/>
                          <a:latin typeface="Times New Roman" panose="02020603050405020304" pitchFamily="18" charset="0"/>
                          <a:ea typeface="SimSun" panose="02010600030101010101" pitchFamily="2" charset="-122"/>
                        </a:rPr>
                        <a:t>8:40  </a:t>
                      </a:r>
                      <a:r>
                        <a:rPr lang="en-US" sz="1200" i="1" dirty="0" smtClean="0">
                          <a:effectLst/>
                          <a:latin typeface="Times New Roman" panose="02020603050405020304" pitchFamily="18" charset="0"/>
                          <a:ea typeface="SimSun" panose="02010600030101010101" pitchFamily="2" charset="-122"/>
                        </a:rPr>
                        <a:t> 8:45    </a:t>
                      </a:r>
                      <a:r>
                        <a:rPr lang="en-US" sz="1200" i="1" dirty="0">
                          <a:effectLst/>
                          <a:latin typeface="Times New Roman" panose="02020603050405020304" pitchFamily="18" charset="0"/>
                          <a:ea typeface="SimSun" panose="02010600030101010101" pitchFamily="2" charset="-122"/>
                        </a:rPr>
                        <a:t>8:50 </a:t>
                      </a:r>
                      <a:r>
                        <a:rPr lang="en-US" sz="1200" i="1" dirty="0" smtClean="0">
                          <a:effectLst/>
                          <a:latin typeface="Times New Roman" panose="02020603050405020304" pitchFamily="18" charset="0"/>
                          <a:ea typeface="SimSun" panose="02010600030101010101" pitchFamily="2" charset="-122"/>
                        </a:rPr>
                        <a:t>  </a:t>
                      </a:r>
                      <a:r>
                        <a:rPr lang="en-US" sz="1200" i="1" dirty="0">
                          <a:effectLst/>
                          <a:latin typeface="Times New Roman" panose="02020603050405020304" pitchFamily="18" charset="0"/>
                          <a:ea typeface="SimSun" panose="02010600030101010101" pitchFamily="2" charset="-122"/>
                        </a:rPr>
                        <a:t>8:55  </a:t>
                      </a:r>
                      <a:r>
                        <a:rPr lang="en-US" sz="1200" i="1" dirty="0" smtClean="0">
                          <a:effectLst/>
                          <a:latin typeface="Times New Roman" panose="02020603050405020304" pitchFamily="18" charset="0"/>
                          <a:ea typeface="SimSun" panose="02010600030101010101" pitchFamily="2" charset="-122"/>
                        </a:rPr>
                        <a:t> 9:00   9:05   </a:t>
                      </a:r>
                      <a:r>
                        <a:rPr lang="en-US" sz="1200" i="1" dirty="0">
                          <a:effectLst/>
                          <a:latin typeface="Times New Roman" panose="02020603050405020304" pitchFamily="18" charset="0"/>
                          <a:ea typeface="SimSun" panose="02010600030101010101" pitchFamily="2" charset="-122"/>
                        </a:rPr>
                        <a:t>9:10  </a:t>
                      </a:r>
                      <a:r>
                        <a:rPr lang="en-US" sz="1200" i="1" dirty="0" smtClean="0">
                          <a:effectLst/>
                          <a:latin typeface="Times New Roman" panose="02020603050405020304" pitchFamily="18" charset="0"/>
                          <a:ea typeface="SimSun" panose="02010600030101010101" pitchFamily="2" charset="-122"/>
                        </a:rPr>
                        <a:t> 9:15  9:20   9:25   </a:t>
                      </a:r>
                      <a:r>
                        <a:rPr lang="en-US" sz="1200" i="1" dirty="0">
                          <a:effectLst/>
                          <a:latin typeface="Times New Roman" panose="02020603050405020304" pitchFamily="18" charset="0"/>
                          <a:ea typeface="SimSun" panose="02010600030101010101" pitchFamily="2" charset="-122"/>
                        </a:rPr>
                        <a:t>9:30 </a:t>
                      </a:r>
                      <a:r>
                        <a:rPr lang="en-US" sz="1200" i="1" dirty="0" smtClean="0">
                          <a:effectLst/>
                          <a:latin typeface="Times New Roman" panose="02020603050405020304" pitchFamily="18" charset="0"/>
                          <a:ea typeface="SimSun" panose="02010600030101010101" pitchFamily="2" charset="-122"/>
                        </a:rPr>
                        <a:t>  </a:t>
                      </a:r>
                      <a:r>
                        <a:rPr lang="en-US" sz="1200" i="1" dirty="0">
                          <a:effectLst/>
                          <a:latin typeface="Times New Roman" panose="02020603050405020304" pitchFamily="18" charset="0"/>
                          <a:ea typeface="SimSun" panose="02010600030101010101" pitchFamily="2" charset="-122"/>
                        </a:rPr>
                        <a:t>9:35</a:t>
                      </a:r>
                      <a:endParaRPr lang="en-US" sz="1200" dirty="0">
                        <a:effectLst/>
                        <a:latin typeface="Times New Roman" panose="02020603050405020304" pitchFamily="18" charset="0"/>
                        <a:ea typeface="SimSun" panose="02010600030101010101" pitchFamily="2" charset="-122"/>
                      </a:endParaRPr>
                    </a:p>
                  </p:txBody>
                </p:sp>
              </p:grpSp>
              <p:sp>
                <p:nvSpPr>
                  <p:cNvPr id="85" name="Text Box 2"/>
                  <p:cNvSpPr txBox="1">
                    <a:spLocks noChangeArrowheads="1"/>
                  </p:cNvSpPr>
                  <p:nvPr/>
                </p:nvSpPr>
                <p:spPr bwMode="auto">
                  <a:xfrm>
                    <a:off x="219015" y="360374"/>
                    <a:ext cx="6567170"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Intervals where </a:t>
                    </a:r>
                    <a:r>
                      <a:rPr lang="en-US" sz="1200" b="1" u="sng" dirty="0">
                        <a:effectLst/>
                        <a:latin typeface="Times New Roman" panose="02020603050405020304" pitchFamily="18" charset="0"/>
                        <a:ea typeface="SimSun" panose="02010600030101010101" pitchFamily="2" charset="-122"/>
                      </a:rPr>
                      <a:t>ONLY</a:t>
                    </a:r>
                    <a:r>
                      <a:rPr lang="en-US" sz="1200" dirty="0">
                        <a:effectLst/>
                        <a:latin typeface="Times New Roman" panose="02020603050405020304" pitchFamily="18" charset="0"/>
                        <a:ea typeface="SimSun" panose="02010600030101010101" pitchFamily="2" charset="-122"/>
                      </a:rPr>
                      <a:t> Commitment Instructions are </a:t>
                    </a:r>
                    <a:r>
                      <a:rPr lang="en-US" sz="1200" b="1" u="sng" dirty="0">
                        <a:effectLst/>
                        <a:latin typeface="Times New Roman" panose="02020603050405020304" pitchFamily="18" charset="0"/>
                        <a:ea typeface="SimSun" panose="02010600030101010101" pitchFamily="2" charset="-122"/>
                      </a:rPr>
                      <a:t>binding</a:t>
                    </a:r>
                    <a:r>
                      <a:rPr lang="en-US" sz="1200" dirty="0">
                        <a:effectLst/>
                        <a:latin typeface="Times New Roman" panose="02020603050405020304" pitchFamily="18" charset="0"/>
                        <a:ea typeface="SimSun" panose="02010600030101010101" pitchFamily="2" charset="-122"/>
                      </a:rPr>
                      <a:t> and the LMPs and MW awards (energy, AS) are </a:t>
                    </a:r>
                    <a:r>
                      <a:rPr lang="en-US" sz="1200" b="1" u="sng" dirty="0">
                        <a:effectLst/>
                        <a:latin typeface="Times New Roman" panose="02020603050405020304" pitchFamily="18" charset="0"/>
                        <a:ea typeface="SimSun" panose="02010600030101010101" pitchFamily="2" charset="-122"/>
                      </a:rPr>
                      <a:t>indicative</a:t>
                    </a:r>
                    <a:r>
                      <a:rPr lang="en-US" sz="1200" dirty="0">
                        <a:effectLst/>
                        <a:latin typeface="Times New Roman" panose="02020603050405020304" pitchFamily="18" charset="0"/>
                        <a:ea typeface="SimSun" panose="02010600030101010101" pitchFamily="2" charset="-122"/>
                      </a:rPr>
                      <a:t> </a:t>
                    </a:r>
                  </a:p>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86" name="Text Box 759"/>
                  <p:cNvSpPr txBox="1"/>
                  <p:nvPr/>
                </p:nvSpPr>
                <p:spPr>
                  <a:xfrm>
                    <a:off x="220900" y="-1890"/>
                    <a:ext cx="5581650" cy="255271"/>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Interval where the LMPs, MW awards (energy, AS) and Commitment Instructions are </a:t>
                    </a:r>
                    <a:r>
                      <a:rPr lang="en-US" sz="1200" b="1" u="sng" dirty="0">
                        <a:effectLst/>
                        <a:latin typeface="Times New Roman" panose="02020603050405020304" pitchFamily="18" charset="0"/>
                        <a:ea typeface="SimSun" panose="02010600030101010101" pitchFamily="2" charset="-122"/>
                      </a:rPr>
                      <a:t>ALL</a:t>
                    </a:r>
                    <a:r>
                      <a:rPr lang="en-US" sz="1200" dirty="0">
                        <a:effectLst/>
                        <a:latin typeface="Times New Roman" panose="02020603050405020304" pitchFamily="18" charset="0"/>
                        <a:ea typeface="SimSun" panose="02010600030101010101" pitchFamily="2" charset="-122"/>
                      </a:rPr>
                      <a:t> </a:t>
                    </a:r>
                    <a:r>
                      <a:rPr lang="en-US" sz="1200" b="1" u="sng" dirty="0">
                        <a:effectLst/>
                        <a:latin typeface="Times New Roman" panose="02020603050405020304" pitchFamily="18" charset="0"/>
                        <a:ea typeface="SimSun" panose="02010600030101010101" pitchFamily="2" charset="-122"/>
                      </a:rPr>
                      <a:t>binding</a:t>
                    </a:r>
                    <a:r>
                      <a:rPr lang="en-US" sz="1200" dirty="0">
                        <a:effectLst/>
                        <a:latin typeface="Times New Roman" panose="02020603050405020304" pitchFamily="18" charset="0"/>
                        <a:ea typeface="SimSun" panose="02010600030101010101" pitchFamily="2" charset="-122"/>
                      </a:rPr>
                      <a:t> commitment instructions</a:t>
                    </a:r>
                  </a:p>
                </p:txBody>
              </p:sp>
              <p:sp>
                <p:nvSpPr>
                  <p:cNvPr id="87" name="Text Box 256" descr="50%"/>
                  <p:cNvSpPr txBox="1">
                    <a:spLocks noChangeArrowheads="1"/>
                  </p:cNvSpPr>
                  <p:nvPr/>
                </p:nvSpPr>
                <p:spPr bwMode="auto">
                  <a:xfrm>
                    <a:off x="-55425" y="45880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88" name="Text Box 256" descr="50%"/>
                  <p:cNvSpPr txBox="1">
                    <a:spLocks noChangeArrowheads="1"/>
                  </p:cNvSpPr>
                  <p:nvPr/>
                </p:nvSpPr>
                <p:spPr bwMode="auto">
                  <a:xfrm>
                    <a:off x="-48203" y="113646"/>
                    <a:ext cx="269875" cy="104775"/>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grpSp>
            <p:sp>
              <p:nvSpPr>
                <p:cNvPr id="80" name="Rounded Rectangular Callout 79"/>
                <p:cNvSpPr/>
                <p:nvPr/>
              </p:nvSpPr>
              <p:spPr>
                <a:xfrm>
                  <a:off x="-738369" y="3087570"/>
                  <a:ext cx="1688548" cy="540385"/>
                </a:xfrm>
                <a:prstGeom prst="wedgeRoundRectCallout">
                  <a:avLst>
                    <a:gd name="adj1" fmla="val 37430"/>
                    <a:gd name="adj2" fmla="val -91144"/>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solidFill>
                        <a:srgbClr val="000000"/>
                      </a:solidFill>
                      <a:effectLst/>
                      <a:latin typeface="Times New Roman" panose="02020603050405020304" pitchFamily="18" charset="0"/>
                      <a:ea typeface="SimSun" panose="02010600030101010101" pitchFamily="2" charset="-122"/>
                    </a:rPr>
                    <a:t>Sequence of Multi-Interval RT Markets</a:t>
                  </a:r>
                  <a:endParaRPr lang="en-US" sz="1200" dirty="0">
                    <a:effectLst/>
                    <a:latin typeface="Times New Roman" panose="02020603050405020304" pitchFamily="18" charset="0"/>
                    <a:ea typeface="SimSun" panose="02010600030101010101" pitchFamily="2" charset="-122"/>
                  </a:endParaRPr>
                </a:p>
              </p:txBody>
            </p:sp>
            <p:sp>
              <p:nvSpPr>
                <p:cNvPr id="81" name="Right Brace 80"/>
                <p:cNvSpPr/>
                <p:nvPr/>
              </p:nvSpPr>
              <p:spPr>
                <a:xfrm rot="10800000">
                  <a:off x="535222" y="1390762"/>
                  <a:ext cx="304889" cy="1469138"/>
                </a:xfrm>
                <a:prstGeom prst="rightBrace">
                  <a:avLst>
                    <a:gd name="adj1" fmla="val 5339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2" name="Rounded Rectangular Callout 81"/>
                <p:cNvSpPr/>
                <p:nvPr/>
              </p:nvSpPr>
              <p:spPr>
                <a:xfrm>
                  <a:off x="3259664" y="1685363"/>
                  <a:ext cx="2343462" cy="349250"/>
                </a:xfrm>
                <a:prstGeom prst="wedgeRoundRectCallout">
                  <a:avLst>
                    <a:gd name="adj1" fmla="val -36347"/>
                    <a:gd name="adj2" fmla="val -7657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solidFill>
                        <a:srgbClr val="000000"/>
                      </a:solidFill>
                      <a:effectLst/>
                      <a:latin typeface="Times New Roman" panose="02020603050405020304" pitchFamily="18" charset="0"/>
                      <a:ea typeface="SimSun" panose="02010600030101010101" pitchFamily="2" charset="-122"/>
                    </a:rPr>
                    <a:t>Analysis window of rolling 30 minutes </a:t>
                  </a:r>
                  <a:endParaRPr lang="en-US" sz="1200" dirty="0">
                    <a:effectLst/>
                    <a:latin typeface="Times New Roman" panose="02020603050405020304" pitchFamily="18" charset="0"/>
                    <a:ea typeface="SimSun" panose="02010600030101010101" pitchFamily="2" charset="-122"/>
                  </a:endParaRPr>
                </a:p>
              </p:txBody>
            </p:sp>
            <p:sp>
              <p:nvSpPr>
                <p:cNvPr id="83" name="Left Brace 82"/>
                <p:cNvSpPr/>
                <p:nvPr/>
              </p:nvSpPr>
              <p:spPr>
                <a:xfrm rot="5400000">
                  <a:off x="2065738" y="286697"/>
                  <a:ext cx="389255" cy="227757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77" name="AutoShape 309"/>
              <p:cNvSpPr>
                <a:spLocks noChangeArrowheads="1"/>
              </p:cNvSpPr>
              <p:nvPr/>
            </p:nvSpPr>
            <p:spPr bwMode="auto">
              <a:xfrm>
                <a:off x="16647" y="65574"/>
                <a:ext cx="125730" cy="94615"/>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78" name="Text Box 767"/>
              <p:cNvSpPr txBox="1"/>
              <p:nvPr/>
            </p:nvSpPr>
            <p:spPr>
              <a:xfrm>
                <a:off x="220900" y="-85570"/>
                <a:ext cx="6385163" cy="373713"/>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RT Market Execution: Depicts the start and end times of the clearing process and the length of symbol is indicative of maximum time allowed to clear market</a:t>
                </a:r>
              </a:p>
            </p:txBody>
          </p:sp>
        </p:grpSp>
      </p:grpSp>
      <p:cxnSp>
        <p:nvCxnSpPr>
          <p:cNvPr id="133" name="Straight Arrow Connector 132"/>
          <p:cNvCxnSpPr>
            <a:stCxn id="103" idx="2"/>
          </p:cNvCxnSpPr>
          <p:nvPr/>
        </p:nvCxnSpPr>
        <p:spPr>
          <a:xfrm flipH="1">
            <a:off x="2517515" y="3864297"/>
            <a:ext cx="1" cy="241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2896661" y="4876541"/>
            <a:ext cx="1" cy="241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2109442" y="4144287"/>
            <a:ext cx="813533" cy="51648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Dispatch Run &amp; Pricing run</a:t>
            </a:r>
            <a:endParaRPr lang="en-US" sz="1000" dirty="0">
              <a:solidFill>
                <a:schemeClr val="tx1"/>
              </a:solidFill>
            </a:endParaRPr>
          </a:p>
        </p:txBody>
      </p:sp>
      <p:sp>
        <p:nvSpPr>
          <p:cNvPr id="136" name="Rectangle 135"/>
          <p:cNvSpPr/>
          <p:nvPr/>
        </p:nvSpPr>
        <p:spPr>
          <a:xfrm>
            <a:off x="2464910" y="5168982"/>
            <a:ext cx="858985" cy="51648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Dispatch Run &amp; Pricing Run</a:t>
            </a:r>
          </a:p>
        </p:txBody>
      </p:sp>
      <p:sp>
        <p:nvSpPr>
          <p:cNvPr id="137" name="TextBox 136"/>
          <p:cNvSpPr txBox="1"/>
          <p:nvPr/>
        </p:nvSpPr>
        <p:spPr>
          <a:xfrm>
            <a:off x="5688819" y="4455203"/>
            <a:ext cx="2698613" cy="276999"/>
          </a:xfrm>
          <a:prstGeom prst="rect">
            <a:avLst/>
          </a:prstGeom>
          <a:solidFill>
            <a:schemeClr val="bg2"/>
          </a:solidFill>
          <a:ln>
            <a:solidFill>
              <a:schemeClr val="accent1"/>
            </a:solidFill>
          </a:ln>
        </p:spPr>
        <p:txBody>
          <a:bodyPr wrap="square" rtlCol="0">
            <a:spAutoFit/>
          </a:bodyPr>
          <a:lstStyle/>
          <a:p>
            <a:pPr algn="ctr"/>
            <a:r>
              <a:rPr lang="en-US" sz="1200" dirty="0" smtClean="0">
                <a:solidFill>
                  <a:srgbClr val="000000"/>
                </a:solidFill>
                <a:latin typeface="Times New Roman" panose="02020603050405020304" pitchFamily="18" charset="0"/>
                <a:ea typeface="SimSun" panose="02010600030101010101" pitchFamily="2" charset="-122"/>
              </a:rPr>
              <a:t>Binding commitments for ALL intervals</a:t>
            </a:r>
            <a:endParaRPr lang="en-US" sz="1200" dirty="0">
              <a:latin typeface="Times New Roman" panose="02020603050405020304" pitchFamily="18" charset="0"/>
              <a:ea typeface="SimSun" panose="02010600030101010101" pitchFamily="2" charset="-122"/>
            </a:endParaRPr>
          </a:p>
        </p:txBody>
      </p:sp>
      <p:sp>
        <p:nvSpPr>
          <p:cNvPr id="138" name="TextBox 137"/>
          <p:cNvSpPr txBox="1"/>
          <p:nvPr/>
        </p:nvSpPr>
        <p:spPr>
          <a:xfrm>
            <a:off x="5921744" y="5011776"/>
            <a:ext cx="2340778" cy="461665"/>
          </a:xfrm>
          <a:prstGeom prst="rect">
            <a:avLst/>
          </a:prstGeom>
          <a:solidFill>
            <a:schemeClr val="bg2"/>
          </a:solidFill>
          <a:ln>
            <a:solidFill>
              <a:schemeClr val="accent1"/>
            </a:solidFill>
          </a:ln>
        </p:spPr>
        <p:txBody>
          <a:bodyPr wrap="square" rtlCol="0">
            <a:spAutoFit/>
          </a:bodyPr>
          <a:lstStyle/>
          <a:p>
            <a:pPr algn="ctr"/>
            <a:r>
              <a:rPr lang="en-US" sz="1200" dirty="0">
                <a:solidFill>
                  <a:srgbClr val="000000"/>
                </a:solidFill>
                <a:latin typeface="Times New Roman" panose="02020603050405020304" pitchFamily="18" charset="0"/>
                <a:ea typeface="SimSun" panose="02010600030101010101" pitchFamily="2" charset="-122"/>
              </a:rPr>
              <a:t>1</a:t>
            </a:r>
            <a:r>
              <a:rPr lang="en-US" sz="1200" baseline="30000" dirty="0">
                <a:solidFill>
                  <a:srgbClr val="000000"/>
                </a:solidFill>
                <a:latin typeface="Times New Roman" panose="02020603050405020304" pitchFamily="18" charset="0"/>
                <a:ea typeface="SimSun" panose="02010600030101010101" pitchFamily="2" charset="-122"/>
              </a:rPr>
              <a:t>st</a:t>
            </a:r>
            <a:r>
              <a:rPr lang="en-US" sz="1200" dirty="0">
                <a:solidFill>
                  <a:srgbClr val="000000"/>
                </a:solidFill>
                <a:latin typeface="Times New Roman" panose="02020603050405020304" pitchFamily="18" charset="0"/>
                <a:ea typeface="SimSun" panose="02010600030101010101" pitchFamily="2" charset="-122"/>
              </a:rPr>
              <a:t> Interval Binding Base </a:t>
            </a:r>
            <a:r>
              <a:rPr lang="en-US" sz="1200" dirty="0" smtClean="0">
                <a:solidFill>
                  <a:srgbClr val="000000"/>
                </a:solidFill>
                <a:latin typeface="Times New Roman" panose="02020603050405020304" pitchFamily="18" charset="0"/>
                <a:ea typeface="SimSun" panose="02010600030101010101" pitchFamily="2" charset="-122"/>
              </a:rPr>
              <a:t>Point &amp; Binding LMPs</a:t>
            </a:r>
            <a:endParaRPr lang="en-US" sz="1200" dirty="0">
              <a:latin typeface="Times New Roman" panose="02020603050405020304" pitchFamily="18" charset="0"/>
              <a:ea typeface="SimSun" panose="02010600030101010101" pitchFamily="2" charset="-122"/>
            </a:endParaRPr>
          </a:p>
        </p:txBody>
      </p:sp>
      <p:cxnSp>
        <p:nvCxnSpPr>
          <p:cNvPr id="139" name="Straight Arrow Connector 138"/>
          <p:cNvCxnSpPr>
            <a:stCxn id="137" idx="1"/>
          </p:cNvCxnSpPr>
          <p:nvPr/>
        </p:nvCxnSpPr>
        <p:spPr>
          <a:xfrm flipH="1" flipV="1">
            <a:off x="2606539" y="3897108"/>
            <a:ext cx="3082280" cy="696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38" idx="1"/>
            <a:endCxn id="135" idx="3"/>
          </p:cNvCxnSpPr>
          <p:nvPr/>
        </p:nvCxnSpPr>
        <p:spPr>
          <a:xfrm flipH="1" flipV="1">
            <a:off x="2922975" y="4402532"/>
            <a:ext cx="2998769" cy="840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2475505" y="5880389"/>
            <a:ext cx="6128731" cy="861774"/>
          </a:xfrm>
          <a:prstGeom prst="rect">
            <a:avLst/>
          </a:prstGeom>
          <a:solidFill>
            <a:schemeClr val="bg2"/>
          </a:solidFill>
          <a:ln>
            <a:solidFill>
              <a:schemeClr val="accent1"/>
            </a:solidFill>
          </a:ln>
        </p:spPr>
        <p:txBody>
          <a:bodyPr wrap="square">
            <a:spAutoFit/>
          </a:bodyPr>
          <a:lstStyle/>
          <a:p>
            <a:r>
              <a:rPr lang="en-US" sz="1000" b="1" dirty="0">
                <a:solidFill>
                  <a:srgbClr val="000000"/>
                </a:solidFill>
                <a:ea typeface="Calibri" panose="020F0502020204030204" pitchFamily="34" charset="0"/>
              </a:rPr>
              <a:t>Note: </a:t>
            </a:r>
            <a:r>
              <a:rPr lang="en-US" sz="1000" dirty="0">
                <a:solidFill>
                  <a:srgbClr val="000000"/>
                </a:solidFill>
                <a:ea typeface="Calibri" panose="020F0502020204030204" pitchFamily="34" charset="0"/>
              </a:rPr>
              <a:t>The introduction of the Binding Dispatch/Base Point run while eliminating make-Whole payments to Generation Resources due to binding ramp constraints, can however, lead to missed commitments or too  early </a:t>
            </a:r>
            <a:r>
              <a:rPr lang="en-US" sz="1000" dirty="0" err="1">
                <a:solidFill>
                  <a:srgbClr val="000000"/>
                </a:solidFill>
                <a:ea typeface="Calibri" panose="020F0502020204030204" pitchFamily="34" charset="0"/>
              </a:rPr>
              <a:t>decommitments</a:t>
            </a:r>
            <a:r>
              <a:rPr lang="en-US" sz="1000" dirty="0">
                <a:solidFill>
                  <a:srgbClr val="000000"/>
                </a:solidFill>
                <a:ea typeface="Calibri" panose="020F0502020204030204" pitchFamily="34" charset="0"/>
              </a:rPr>
              <a:t>/recalls. The assumption is that the </a:t>
            </a:r>
            <a:r>
              <a:rPr lang="en-US" sz="1000" u="sng" dirty="0">
                <a:solidFill>
                  <a:srgbClr val="000000"/>
                </a:solidFill>
                <a:ea typeface="Calibri" panose="020F0502020204030204" pitchFamily="34" charset="0"/>
              </a:rPr>
              <a:t>benefits</a:t>
            </a:r>
            <a:r>
              <a:rPr lang="en-US" sz="1000" dirty="0">
                <a:solidFill>
                  <a:srgbClr val="000000"/>
                </a:solidFill>
                <a:ea typeface="Calibri" panose="020F0502020204030204" pitchFamily="34" charset="0"/>
              </a:rPr>
              <a:t> of eliminating this category of make-whole payments outweighs the disadvantages of missed commitments or too early </a:t>
            </a:r>
            <a:r>
              <a:rPr lang="en-US" sz="1000" dirty="0" err="1">
                <a:solidFill>
                  <a:srgbClr val="000000"/>
                </a:solidFill>
                <a:ea typeface="Calibri" panose="020F0502020204030204" pitchFamily="34" charset="0"/>
              </a:rPr>
              <a:t>decommitments</a:t>
            </a:r>
            <a:r>
              <a:rPr lang="en-US" sz="1000" dirty="0">
                <a:solidFill>
                  <a:srgbClr val="000000"/>
                </a:solidFill>
                <a:ea typeface="Calibri" panose="020F0502020204030204" pitchFamily="34" charset="0"/>
              </a:rPr>
              <a:t>/recalls.</a:t>
            </a:r>
            <a:endParaRPr lang="en-US" sz="1200" dirty="0">
              <a:effectLst/>
              <a:ea typeface="Calibri" panose="020F0502020204030204" pitchFamily="34" charset="0"/>
            </a:endParaRPr>
          </a:p>
        </p:txBody>
      </p:sp>
    </p:spTree>
    <p:extLst>
      <p:ext uri="{BB962C8B-B14F-4D97-AF65-F5344CB8AC3E}">
        <p14:creationId xmlns:p14="http://schemas.microsoft.com/office/powerpoint/2010/main" val="218017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July 01,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46109292"/>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2249816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July 01,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701616225"/>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
        <p:nvSpPr>
          <p:cNvPr id="3" name="TextBox 2"/>
          <p:cNvSpPr txBox="1"/>
          <p:nvPr/>
        </p:nvSpPr>
        <p:spPr>
          <a:xfrm>
            <a:off x="3657600" y="2743200"/>
            <a:ext cx="2362200" cy="369332"/>
          </a:xfrm>
          <a:prstGeom prst="rect">
            <a:avLst/>
          </a:prstGeom>
          <a:noFill/>
        </p:spPr>
        <p:txBody>
          <a:bodyPr wrap="square" rtlCol="0">
            <a:spAutoFit/>
          </a:bodyPr>
          <a:lstStyle/>
          <a:p>
            <a:r>
              <a:rPr lang="en-US" dirty="0" smtClean="0"/>
              <a:t>Zero Make Whole</a:t>
            </a:r>
            <a:endParaRPr lang="en-US" dirty="0"/>
          </a:p>
        </p:txBody>
      </p:sp>
    </p:spTree>
    <p:extLst>
      <p:ext uri="{BB962C8B-B14F-4D97-AF65-F5344CB8AC3E}">
        <p14:creationId xmlns:p14="http://schemas.microsoft.com/office/powerpoint/2010/main" val="3686745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July 1, 2015 – Cost and Revenue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999" b="20001"/>
          <a:stretch/>
        </p:blipFill>
        <p:spPr>
          <a:xfrm>
            <a:off x="1" y="1525714"/>
            <a:ext cx="4495799" cy="256260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4222" b="20531"/>
          <a:stretch/>
        </p:blipFill>
        <p:spPr>
          <a:xfrm>
            <a:off x="4648200" y="1499646"/>
            <a:ext cx="4498848" cy="2538954"/>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79469" b="6009"/>
          <a:stretch/>
        </p:blipFill>
        <p:spPr>
          <a:xfrm>
            <a:off x="533401" y="5232904"/>
            <a:ext cx="8624444" cy="939297"/>
          </a:xfrm>
          <a:prstGeom prst="rect">
            <a:avLst/>
          </a:prstGeom>
        </p:spPr>
      </p:pic>
    </p:spTree>
    <p:extLst>
      <p:ext uri="{BB962C8B-B14F-4D97-AF65-F5344CB8AC3E}">
        <p14:creationId xmlns:p14="http://schemas.microsoft.com/office/powerpoint/2010/main" val="1224070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July 1, 2015 – HDL-GTBD, SL</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178" b="17830"/>
          <a:stretch/>
        </p:blipFill>
        <p:spPr>
          <a:xfrm>
            <a:off x="152399" y="1605793"/>
            <a:ext cx="4419601" cy="2585207"/>
          </a:xfrm>
          <a:prstGeom prst="rect">
            <a:avLst/>
          </a:prstGeom>
        </p:spPr>
      </p:pic>
      <p:pic>
        <p:nvPicPr>
          <p:cNvPr id="5" name="Picture 4"/>
          <p:cNvPicPr>
            <a:picLocks noChangeAspect="1"/>
          </p:cNvPicPr>
          <p:nvPr/>
        </p:nvPicPr>
        <p:blipFill rotWithShape="1">
          <a:blip r:embed="rId4"/>
          <a:srcRect t="4430" b="18255"/>
          <a:stretch/>
        </p:blipFill>
        <p:spPr>
          <a:xfrm>
            <a:off x="4609433" y="1605793"/>
            <a:ext cx="4458367" cy="258520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943" t="81751" r="7042" b="6382"/>
          <a:stretch/>
        </p:blipFill>
        <p:spPr>
          <a:xfrm>
            <a:off x="471916" y="4876800"/>
            <a:ext cx="8405384" cy="762000"/>
          </a:xfrm>
          <a:prstGeom prst="rect">
            <a:avLst/>
          </a:prstGeom>
        </p:spPr>
      </p:pic>
    </p:spTree>
    <p:extLst>
      <p:ext uri="{BB962C8B-B14F-4D97-AF65-F5344CB8AC3E}">
        <p14:creationId xmlns:p14="http://schemas.microsoft.com/office/powerpoint/2010/main" val="298118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July 1, 2015 – Commitment Summary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199" b="12462"/>
          <a:stretch/>
        </p:blipFill>
        <p:spPr>
          <a:xfrm>
            <a:off x="0" y="1447800"/>
            <a:ext cx="4519801" cy="282510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4555" b="12996"/>
          <a:stretch/>
        </p:blipFill>
        <p:spPr>
          <a:xfrm>
            <a:off x="4495800" y="1499395"/>
            <a:ext cx="4569285" cy="282549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1428" t="88172" r="22449" b="6386"/>
          <a:stretch/>
        </p:blipFill>
        <p:spPr>
          <a:xfrm>
            <a:off x="1022223" y="5562600"/>
            <a:ext cx="7334250" cy="533400"/>
          </a:xfrm>
          <a:prstGeom prst="rect">
            <a:avLst/>
          </a:prstGeom>
        </p:spPr>
      </p:pic>
      <p:sp>
        <p:nvSpPr>
          <p:cNvPr id="7" name="TextBox 6"/>
          <p:cNvSpPr txBox="1"/>
          <p:nvPr/>
        </p:nvSpPr>
        <p:spPr>
          <a:xfrm>
            <a:off x="5890073" y="2581132"/>
            <a:ext cx="2362200" cy="369332"/>
          </a:xfrm>
          <a:prstGeom prst="rect">
            <a:avLst/>
          </a:prstGeom>
          <a:noFill/>
        </p:spPr>
        <p:txBody>
          <a:bodyPr wrap="square" rtlCol="0">
            <a:spAutoFit/>
          </a:bodyPr>
          <a:lstStyle/>
          <a:p>
            <a:r>
              <a:rPr lang="en-US" dirty="0" smtClean="0"/>
              <a:t>Zero Commitments</a:t>
            </a:r>
            <a:endParaRPr lang="en-US" dirty="0"/>
          </a:p>
        </p:txBody>
      </p:sp>
      <p:sp>
        <p:nvSpPr>
          <p:cNvPr id="8" name="TextBox 7"/>
          <p:cNvSpPr txBox="1"/>
          <p:nvPr/>
        </p:nvSpPr>
        <p:spPr>
          <a:xfrm>
            <a:off x="469200" y="2133600"/>
            <a:ext cx="3581400" cy="307777"/>
          </a:xfrm>
          <a:prstGeom prst="rect">
            <a:avLst/>
          </a:prstGeom>
          <a:noFill/>
        </p:spPr>
        <p:txBody>
          <a:bodyPr wrap="square" rtlCol="0">
            <a:spAutoFit/>
          </a:bodyPr>
          <a:lstStyle/>
          <a:p>
            <a:r>
              <a:rPr lang="en-US" sz="1400" dirty="0" smtClean="0"/>
              <a:t>QSGR mimic Production self commitments</a:t>
            </a:r>
            <a:endParaRPr lang="en-US" sz="1400" dirty="0"/>
          </a:p>
        </p:txBody>
      </p:sp>
    </p:spTree>
    <p:extLst>
      <p:ext uri="{BB962C8B-B14F-4D97-AF65-F5344CB8AC3E}">
        <p14:creationId xmlns:p14="http://schemas.microsoft.com/office/powerpoint/2010/main" val="3390058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August 11, 2015</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
        <p:nvSpPr>
          <p:cNvPr id="3" name="Rectangle 2"/>
          <p:cNvSpPr/>
          <p:nvPr/>
        </p:nvSpPr>
        <p:spPr>
          <a:xfrm>
            <a:off x="609600" y="2743200"/>
            <a:ext cx="7620000" cy="461665"/>
          </a:xfrm>
          <a:prstGeom prst="rect">
            <a:avLst/>
          </a:prstGeom>
        </p:spPr>
        <p:txBody>
          <a:bodyPr wrap="square">
            <a:spAutoFit/>
          </a:bodyPr>
          <a:lstStyle/>
          <a:p>
            <a:pPr lvl="1">
              <a:lnSpc>
                <a:spcPct val="150000"/>
              </a:lnSpc>
            </a:pPr>
            <a:r>
              <a:rPr lang="en-US" sz="1600" dirty="0"/>
              <a:t>8/11/2015 - </a:t>
            </a:r>
            <a:r>
              <a:rPr lang="en-US" sz="1600" dirty="0" err="1"/>
              <a:t>Luminant</a:t>
            </a:r>
            <a:r>
              <a:rPr lang="en-US" sz="1600" dirty="0"/>
              <a:t> request (Little congestion, low </a:t>
            </a:r>
            <a:r>
              <a:rPr lang="en-US" sz="1600" dirty="0" err="1"/>
              <a:t>dispatchable</a:t>
            </a:r>
            <a:r>
              <a:rPr lang="en-US" sz="1600" dirty="0"/>
              <a:t> capacity)</a:t>
            </a:r>
          </a:p>
        </p:txBody>
      </p:sp>
    </p:spTree>
    <p:extLst>
      <p:ext uri="{BB962C8B-B14F-4D97-AF65-F5344CB8AC3E}">
        <p14:creationId xmlns:p14="http://schemas.microsoft.com/office/powerpoint/2010/main" val="1203506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August 11</a:t>
            </a:r>
            <a:r>
              <a:rPr lang="en-US" b="1" dirty="0" smtClean="0">
                <a:solidFill>
                  <a:schemeClr val="accent1"/>
                </a:solidFill>
              </a:rPr>
              <a:t>, 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539563033"/>
              </p:ext>
            </p:extLst>
          </p:nvPr>
        </p:nvGraphicFramePr>
        <p:xfrm>
          <a:off x="266700" y="8382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sp>
        <p:nvSpPr>
          <p:cNvPr id="3" name="TextBox 2"/>
          <p:cNvSpPr txBox="1"/>
          <p:nvPr/>
        </p:nvSpPr>
        <p:spPr>
          <a:xfrm>
            <a:off x="6172200" y="2209800"/>
            <a:ext cx="2819400" cy="738664"/>
          </a:xfrm>
          <a:prstGeom prst="rect">
            <a:avLst/>
          </a:prstGeom>
          <a:noFill/>
        </p:spPr>
        <p:txBody>
          <a:bodyPr wrap="square" rtlCol="0">
            <a:spAutoFit/>
          </a:bodyPr>
          <a:lstStyle/>
          <a:p>
            <a:r>
              <a:rPr lang="en-US" sz="1400" dirty="0" smtClean="0"/>
              <a:t>Increases from Combined Cycle modeling, offer assumptions and dispatch decisions (see note)</a:t>
            </a:r>
            <a:endParaRPr lang="en-US" sz="1400" dirty="0"/>
          </a:p>
        </p:txBody>
      </p:sp>
    </p:spTree>
    <p:extLst>
      <p:ext uri="{BB962C8B-B14F-4D97-AF65-F5344CB8AC3E}">
        <p14:creationId xmlns:p14="http://schemas.microsoft.com/office/powerpoint/2010/main" val="632341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August 11</a:t>
            </a:r>
            <a:r>
              <a:rPr lang="en-US" dirty="0" smtClean="0"/>
              <a:t>,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815137050"/>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1152063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August 11</a:t>
            </a:r>
            <a:r>
              <a:rPr lang="en-US" dirty="0" smtClean="0"/>
              <a:t>,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4036771431"/>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spTree>
    <p:extLst>
      <p:ext uri="{BB962C8B-B14F-4D97-AF65-F5344CB8AC3E}">
        <p14:creationId xmlns:p14="http://schemas.microsoft.com/office/powerpoint/2010/main" val="1527944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August 11, 2015 – </a:t>
            </a:r>
            <a:r>
              <a:rPr lang="en-US" dirty="0" smtClean="0"/>
              <a:t>Cost and Revenue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321" b="19535"/>
          <a:stretch/>
        </p:blipFill>
        <p:spPr>
          <a:xfrm>
            <a:off x="24384" y="1600199"/>
            <a:ext cx="4536694" cy="259080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4075" b="20029"/>
          <a:stretch/>
        </p:blipFill>
        <p:spPr>
          <a:xfrm>
            <a:off x="4561078" y="1596177"/>
            <a:ext cx="4558538" cy="259482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79469" b="6009"/>
          <a:stretch/>
        </p:blipFill>
        <p:spPr>
          <a:xfrm>
            <a:off x="533401" y="5232904"/>
            <a:ext cx="8624444" cy="939297"/>
          </a:xfrm>
          <a:prstGeom prst="rect">
            <a:avLst/>
          </a:prstGeom>
        </p:spPr>
      </p:pic>
    </p:spTree>
    <p:extLst>
      <p:ext uri="{BB962C8B-B14F-4D97-AF65-F5344CB8AC3E}">
        <p14:creationId xmlns:p14="http://schemas.microsoft.com/office/powerpoint/2010/main" val="2027289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Overview of Recent Activity</a:t>
            </a:r>
            <a:endParaRPr lang="en-US" b="1" dirty="0">
              <a:solidFill>
                <a:schemeClr val="accent1"/>
              </a:solidFill>
            </a:endParaRPr>
          </a:p>
        </p:txBody>
      </p:sp>
      <p:sp>
        <p:nvSpPr>
          <p:cNvPr id="3" name="Content Placeholder 2"/>
          <p:cNvSpPr>
            <a:spLocks noGrp="1"/>
          </p:cNvSpPr>
          <p:nvPr>
            <p:ph idx="1"/>
          </p:nvPr>
        </p:nvSpPr>
        <p:spPr>
          <a:xfrm>
            <a:off x="304800" y="1066800"/>
            <a:ext cx="8534400" cy="4876800"/>
          </a:xfrm>
        </p:spPr>
        <p:txBody>
          <a:bodyPr/>
          <a:lstStyle/>
          <a:p>
            <a:pPr>
              <a:lnSpc>
                <a:spcPct val="150000"/>
              </a:lnSpc>
            </a:pPr>
            <a:r>
              <a:rPr lang="en-US" sz="2000" dirty="0"/>
              <a:t>Implement Dispatch module</a:t>
            </a:r>
          </a:p>
          <a:p>
            <a:pPr>
              <a:lnSpc>
                <a:spcPct val="150000"/>
              </a:lnSpc>
            </a:pPr>
            <a:r>
              <a:rPr lang="en-US" sz="2000" dirty="0"/>
              <a:t>Implement Pricing </a:t>
            </a:r>
            <a:r>
              <a:rPr lang="en-US" sz="2000" dirty="0" smtClean="0"/>
              <a:t>module</a:t>
            </a:r>
          </a:p>
          <a:p>
            <a:pPr>
              <a:lnSpc>
                <a:spcPct val="150000"/>
              </a:lnSpc>
            </a:pPr>
            <a:r>
              <a:rPr lang="en-US" sz="2000" dirty="0" smtClean="0"/>
              <a:t>Developed Three part offers (TPO) based on average Verifiable Costs and unit HSL</a:t>
            </a:r>
          </a:p>
          <a:p>
            <a:pPr>
              <a:lnSpc>
                <a:spcPct val="150000"/>
              </a:lnSpc>
            </a:pPr>
            <a:r>
              <a:rPr lang="en-US" sz="2000" dirty="0" smtClean="0"/>
              <a:t>Developed Single part offers (SPO) from TPO allocating start costs over min up time</a:t>
            </a:r>
          </a:p>
          <a:p>
            <a:pPr>
              <a:lnSpc>
                <a:spcPct val="150000"/>
              </a:lnSpc>
            </a:pPr>
            <a:r>
              <a:rPr lang="en-US" sz="2000" dirty="0" smtClean="0"/>
              <a:t>Allowed for </a:t>
            </a:r>
            <a:r>
              <a:rPr lang="en-US" sz="2000" dirty="0" err="1" smtClean="0"/>
              <a:t>Wartsila</a:t>
            </a:r>
            <a:r>
              <a:rPr lang="en-US" sz="2000" dirty="0" smtClean="0"/>
              <a:t> units to have zero start time and zero min off time (allows fast ramping resources to meet demand in same interval)</a:t>
            </a:r>
            <a:endParaRPr lang="en-US" sz="2000" dirty="0"/>
          </a:p>
          <a:p>
            <a:pPr>
              <a:lnSpc>
                <a:spcPct val="150000"/>
              </a:lnSpc>
            </a:pPr>
            <a:r>
              <a:rPr lang="en-US" sz="2000" dirty="0" smtClean="0"/>
              <a:t>Studied the </a:t>
            </a:r>
            <a:r>
              <a:rPr lang="en-US" sz="2000" dirty="0"/>
              <a:t>following </a:t>
            </a:r>
            <a:r>
              <a:rPr lang="en-US" sz="2000" dirty="0" smtClean="0"/>
              <a:t>dates:7/1/2015, 8/11/2015, 8/13/2015,</a:t>
            </a:r>
            <a:r>
              <a:rPr lang="en-US" sz="2000" dirty="0"/>
              <a:t> </a:t>
            </a:r>
            <a:r>
              <a:rPr lang="en-US" sz="2000" dirty="0" smtClean="0"/>
              <a:t>11/11/2015, 11/27/2015, 3/27/2016, 7/25/2016</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2061613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August 11, 2015 </a:t>
            </a:r>
            <a:r>
              <a:rPr lang="en-US" dirty="0" smtClean="0"/>
              <a:t>– HDL-GTBD, SL</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000" b="18750"/>
          <a:stretch/>
        </p:blipFill>
        <p:spPr>
          <a:xfrm>
            <a:off x="0" y="1600200"/>
            <a:ext cx="4654293" cy="266167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961" t="4811" r="237" b="18667"/>
          <a:stretch/>
        </p:blipFill>
        <p:spPr>
          <a:xfrm>
            <a:off x="4572000" y="1600200"/>
            <a:ext cx="4416555" cy="257860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943" t="81751" r="7042" b="6382"/>
          <a:stretch/>
        </p:blipFill>
        <p:spPr>
          <a:xfrm>
            <a:off x="381000" y="5115622"/>
            <a:ext cx="7986810" cy="827978"/>
          </a:xfrm>
          <a:prstGeom prst="rect">
            <a:avLst/>
          </a:prstGeom>
        </p:spPr>
      </p:pic>
    </p:spTree>
    <p:extLst>
      <p:ext uri="{BB962C8B-B14F-4D97-AF65-F5344CB8AC3E}">
        <p14:creationId xmlns:p14="http://schemas.microsoft.com/office/powerpoint/2010/main" val="769727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Study Day: August 11, 2015 – </a:t>
            </a:r>
            <a:r>
              <a:rPr lang="en-US" sz="2400" dirty="0" smtClean="0"/>
              <a:t>Commitment Summary</a:t>
            </a:r>
            <a:r>
              <a:rPr lang="en-US" dirty="0" smtClean="0"/>
              <a:t/>
            </a:r>
            <a:br>
              <a:rPr lang="en-US" dirty="0" smtClean="0"/>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899" b="12820"/>
          <a:stretch/>
        </p:blipFill>
        <p:spPr>
          <a:xfrm>
            <a:off x="0" y="1642660"/>
            <a:ext cx="4648200" cy="286838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4533" b="12572"/>
          <a:stretch/>
        </p:blipFill>
        <p:spPr>
          <a:xfrm>
            <a:off x="4610100" y="1667150"/>
            <a:ext cx="4534893" cy="28194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1428" t="88172" r="22449" b="6386"/>
          <a:stretch/>
        </p:blipFill>
        <p:spPr>
          <a:xfrm>
            <a:off x="1022223" y="5562600"/>
            <a:ext cx="7334250" cy="533400"/>
          </a:xfrm>
          <a:prstGeom prst="rect">
            <a:avLst/>
          </a:prstGeom>
        </p:spPr>
      </p:pic>
    </p:spTree>
    <p:extLst>
      <p:ext uri="{BB962C8B-B14F-4D97-AF65-F5344CB8AC3E}">
        <p14:creationId xmlns:p14="http://schemas.microsoft.com/office/powerpoint/2010/main" val="2103895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Nov 11, 2015</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
        <p:nvSpPr>
          <p:cNvPr id="5" name="Rectangle 4"/>
          <p:cNvSpPr/>
          <p:nvPr/>
        </p:nvSpPr>
        <p:spPr>
          <a:xfrm>
            <a:off x="1066800" y="2209800"/>
            <a:ext cx="5791200" cy="461665"/>
          </a:xfrm>
          <a:prstGeom prst="rect">
            <a:avLst/>
          </a:prstGeom>
        </p:spPr>
        <p:txBody>
          <a:bodyPr wrap="square">
            <a:spAutoFit/>
          </a:bodyPr>
          <a:lstStyle/>
          <a:p>
            <a:pPr lvl="1">
              <a:lnSpc>
                <a:spcPct val="150000"/>
              </a:lnSpc>
            </a:pPr>
            <a:r>
              <a:rPr lang="en-US" sz="1600" dirty="0"/>
              <a:t>11/11/2015 -  ERCOT (New STLF over forecasts load)</a:t>
            </a:r>
          </a:p>
        </p:txBody>
      </p:sp>
    </p:spTree>
    <p:extLst>
      <p:ext uri="{BB962C8B-B14F-4D97-AF65-F5344CB8AC3E}">
        <p14:creationId xmlns:p14="http://schemas.microsoft.com/office/powerpoint/2010/main" val="2296409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Nov 11</a:t>
            </a:r>
            <a:r>
              <a:rPr lang="en-US" b="1" dirty="0" smtClean="0">
                <a:solidFill>
                  <a:schemeClr val="accent1"/>
                </a:solidFill>
              </a:rPr>
              <a:t>, 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007585288"/>
              </p:ext>
            </p:extLst>
          </p:nvPr>
        </p:nvGraphicFramePr>
        <p:xfrm>
          <a:off x="266700" y="8382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3698336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Nov 11</a:t>
            </a:r>
            <a:r>
              <a:rPr lang="en-US" dirty="0" smtClean="0"/>
              <a:t>,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313579741"/>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1538220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Nov 11</a:t>
            </a:r>
            <a:r>
              <a:rPr lang="en-US" dirty="0" smtClean="0"/>
              <a:t>,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506875029"/>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Tree>
    <p:extLst>
      <p:ext uri="{BB962C8B-B14F-4D97-AF65-F5344CB8AC3E}">
        <p14:creationId xmlns:p14="http://schemas.microsoft.com/office/powerpoint/2010/main" val="1907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11, </a:t>
            </a:r>
            <a:r>
              <a:rPr lang="en-US" dirty="0" smtClean="0"/>
              <a:t>2015 – Cost and Revenue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998" b="19640"/>
          <a:stretch/>
        </p:blipFill>
        <p:spPr>
          <a:xfrm>
            <a:off x="0" y="1981200"/>
            <a:ext cx="4583723" cy="25908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4933" b="20401"/>
          <a:stretch/>
        </p:blipFill>
        <p:spPr>
          <a:xfrm>
            <a:off x="4572000" y="2006559"/>
            <a:ext cx="4581144" cy="2565441"/>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79469" b="6009"/>
          <a:stretch/>
        </p:blipFill>
        <p:spPr>
          <a:xfrm>
            <a:off x="533401" y="5232904"/>
            <a:ext cx="8624444" cy="939297"/>
          </a:xfrm>
          <a:prstGeom prst="rect">
            <a:avLst/>
          </a:prstGeom>
        </p:spPr>
      </p:pic>
    </p:spTree>
    <p:extLst>
      <p:ext uri="{BB962C8B-B14F-4D97-AF65-F5344CB8AC3E}">
        <p14:creationId xmlns:p14="http://schemas.microsoft.com/office/powerpoint/2010/main" val="3799874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11, 2015</a:t>
            </a:r>
            <a:r>
              <a:rPr lang="en-US" dirty="0" smtClean="0"/>
              <a:t>– HDL-GTBD, SL</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211" b="18596"/>
          <a:stretch/>
        </p:blipFill>
        <p:spPr>
          <a:xfrm>
            <a:off x="0" y="2209799"/>
            <a:ext cx="4475016" cy="259079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4498" b="18681"/>
          <a:stretch/>
        </p:blipFill>
        <p:spPr>
          <a:xfrm>
            <a:off x="4495800" y="2166400"/>
            <a:ext cx="4572000" cy="2634199"/>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6943" t="81751" r="7042" b="6382"/>
          <a:stretch/>
        </p:blipFill>
        <p:spPr>
          <a:xfrm>
            <a:off x="609599" y="5105400"/>
            <a:ext cx="7848601" cy="711524"/>
          </a:xfrm>
          <a:prstGeom prst="rect">
            <a:avLst/>
          </a:prstGeom>
        </p:spPr>
      </p:pic>
    </p:spTree>
    <p:extLst>
      <p:ext uri="{BB962C8B-B14F-4D97-AF65-F5344CB8AC3E}">
        <p14:creationId xmlns:p14="http://schemas.microsoft.com/office/powerpoint/2010/main" val="30722275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Study Day: Nov 11, </a:t>
            </a:r>
            <a:r>
              <a:rPr lang="en-US" sz="2400" dirty="0" smtClean="0"/>
              <a:t>2015 – Commitment Summary</a:t>
            </a:r>
            <a:endParaRPr lang="en-US" sz="2400"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570" b="12437"/>
          <a:stretch/>
        </p:blipFill>
        <p:spPr>
          <a:xfrm>
            <a:off x="27432" y="1752600"/>
            <a:ext cx="4529528" cy="28194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3999" b="13334"/>
          <a:stretch/>
        </p:blipFill>
        <p:spPr>
          <a:xfrm>
            <a:off x="4596581" y="1752600"/>
            <a:ext cx="4547420" cy="28194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1428" t="88172" r="22449" b="6386"/>
          <a:stretch/>
        </p:blipFill>
        <p:spPr>
          <a:xfrm>
            <a:off x="1022223" y="5562600"/>
            <a:ext cx="7334250" cy="533400"/>
          </a:xfrm>
          <a:prstGeom prst="rect">
            <a:avLst/>
          </a:prstGeom>
        </p:spPr>
      </p:pic>
    </p:spTree>
    <p:extLst>
      <p:ext uri="{BB962C8B-B14F-4D97-AF65-F5344CB8AC3E}">
        <p14:creationId xmlns:p14="http://schemas.microsoft.com/office/powerpoint/2010/main" val="2060987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Nov 27, 2015</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sp>
        <p:nvSpPr>
          <p:cNvPr id="5" name="Rectangle 4"/>
          <p:cNvSpPr/>
          <p:nvPr/>
        </p:nvSpPr>
        <p:spPr>
          <a:xfrm>
            <a:off x="1066800" y="2209800"/>
            <a:ext cx="5791200" cy="416011"/>
          </a:xfrm>
          <a:prstGeom prst="rect">
            <a:avLst/>
          </a:prstGeom>
        </p:spPr>
        <p:txBody>
          <a:bodyPr wrap="square">
            <a:spAutoFit/>
          </a:bodyPr>
          <a:lstStyle/>
          <a:p>
            <a:pPr lvl="1">
              <a:lnSpc>
                <a:spcPct val="150000"/>
              </a:lnSpc>
            </a:pPr>
            <a:r>
              <a:rPr lang="en-US" sz="1600" dirty="0"/>
              <a:t>11/27/2015 – ERCOT (New STLF under forecast load)</a:t>
            </a:r>
          </a:p>
        </p:txBody>
      </p:sp>
    </p:spTree>
    <p:extLst>
      <p:ext uri="{BB962C8B-B14F-4D97-AF65-F5344CB8AC3E}">
        <p14:creationId xmlns:p14="http://schemas.microsoft.com/office/powerpoint/2010/main" val="305118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Today’s Agenda</a:t>
            </a:r>
            <a:endParaRPr lang="en-US" b="1" dirty="0">
              <a:solidFill>
                <a:schemeClr val="accent1"/>
              </a:solidFill>
            </a:endParaRPr>
          </a:p>
        </p:txBody>
      </p:sp>
      <p:sp>
        <p:nvSpPr>
          <p:cNvPr id="3" name="Content Placeholder 2"/>
          <p:cNvSpPr>
            <a:spLocks noGrp="1"/>
          </p:cNvSpPr>
          <p:nvPr>
            <p:ph idx="1"/>
          </p:nvPr>
        </p:nvSpPr>
        <p:spPr>
          <a:xfrm>
            <a:off x="152400" y="914400"/>
            <a:ext cx="8534400" cy="5139531"/>
          </a:xfrm>
        </p:spPr>
        <p:txBody>
          <a:bodyPr/>
          <a:lstStyle/>
          <a:p>
            <a:pPr>
              <a:lnSpc>
                <a:spcPct val="150000"/>
              </a:lnSpc>
            </a:pPr>
            <a:r>
              <a:rPr lang="en-US" sz="1800" dirty="0" smtClean="0"/>
              <a:t>Refresher on study inputs</a:t>
            </a:r>
          </a:p>
          <a:p>
            <a:pPr>
              <a:lnSpc>
                <a:spcPct val="150000"/>
              </a:lnSpc>
            </a:pPr>
            <a:r>
              <a:rPr lang="en-US" sz="1800" dirty="0" smtClean="0"/>
              <a:t>For study day 8/13/2015 review and compare all of the Separate Commitment and Dispatch MIRTM runs listed on the next slide</a:t>
            </a:r>
          </a:p>
          <a:p>
            <a:pPr>
              <a:lnSpc>
                <a:spcPct val="150000"/>
              </a:lnSpc>
            </a:pPr>
            <a:r>
              <a:rPr lang="en-US" sz="1800" dirty="0" smtClean="0"/>
              <a:t>For remaining six study days</a:t>
            </a:r>
          </a:p>
          <a:p>
            <a:pPr lvl="1">
              <a:lnSpc>
                <a:spcPct val="150000"/>
              </a:lnSpc>
            </a:pPr>
            <a:r>
              <a:rPr lang="en-US" sz="1600" dirty="0" smtClean="0"/>
              <a:t>7/1/2015 – </a:t>
            </a:r>
            <a:r>
              <a:rPr lang="en-US" sz="1600" dirty="0" err="1" smtClean="0"/>
              <a:t>Luminant</a:t>
            </a:r>
            <a:r>
              <a:rPr lang="en-US" sz="1600" dirty="0" smtClean="0"/>
              <a:t> request (Volatile </a:t>
            </a:r>
            <a:r>
              <a:rPr lang="en-US" sz="1600" dirty="0"/>
              <a:t>wind, little congestion, low system </a:t>
            </a:r>
            <a:r>
              <a:rPr lang="en-US" sz="1600" dirty="0" smtClean="0"/>
              <a:t>lambda) </a:t>
            </a:r>
          </a:p>
          <a:p>
            <a:pPr lvl="1">
              <a:lnSpc>
                <a:spcPct val="150000"/>
              </a:lnSpc>
            </a:pPr>
            <a:r>
              <a:rPr lang="en-US" sz="1600" dirty="0" smtClean="0"/>
              <a:t>8/11/2015 - </a:t>
            </a:r>
            <a:r>
              <a:rPr lang="en-US" sz="1600" dirty="0" err="1"/>
              <a:t>Luminant</a:t>
            </a:r>
            <a:r>
              <a:rPr lang="en-US" sz="1600" dirty="0"/>
              <a:t> request (Little congestion, low </a:t>
            </a:r>
            <a:r>
              <a:rPr lang="en-US" sz="1600" dirty="0" err="1"/>
              <a:t>dispatchable</a:t>
            </a:r>
            <a:r>
              <a:rPr lang="en-US" sz="1600" dirty="0"/>
              <a:t> </a:t>
            </a:r>
            <a:r>
              <a:rPr lang="en-US" sz="1600" dirty="0" smtClean="0"/>
              <a:t>capacity)</a:t>
            </a:r>
          </a:p>
          <a:p>
            <a:pPr lvl="1">
              <a:lnSpc>
                <a:spcPct val="150000"/>
              </a:lnSpc>
            </a:pPr>
            <a:r>
              <a:rPr lang="en-US" sz="1600" dirty="0" smtClean="0"/>
              <a:t>11/11/2015 </a:t>
            </a:r>
            <a:r>
              <a:rPr lang="en-US" sz="1600" dirty="0"/>
              <a:t>-  </a:t>
            </a:r>
            <a:r>
              <a:rPr lang="en-US" sz="1600" dirty="0" smtClean="0"/>
              <a:t>ERCOT (New </a:t>
            </a:r>
            <a:r>
              <a:rPr lang="en-US" sz="1600" dirty="0"/>
              <a:t>STLF </a:t>
            </a:r>
            <a:r>
              <a:rPr lang="en-US" sz="1600" dirty="0" smtClean="0"/>
              <a:t>over forecasts load)</a:t>
            </a:r>
          </a:p>
          <a:p>
            <a:pPr lvl="1">
              <a:lnSpc>
                <a:spcPct val="150000"/>
              </a:lnSpc>
            </a:pPr>
            <a:r>
              <a:rPr lang="en-US" sz="1600" dirty="0"/>
              <a:t>11/27/2015 – ERCOT (New STLF under forecast </a:t>
            </a:r>
            <a:r>
              <a:rPr lang="en-US" sz="1600" dirty="0" smtClean="0"/>
              <a:t>load, large wind down ramp)</a:t>
            </a:r>
            <a:endParaRPr lang="en-US" sz="1600" dirty="0"/>
          </a:p>
          <a:p>
            <a:pPr lvl="1">
              <a:lnSpc>
                <a:spcPct val="150000"/>
              </a:lnSpc>
            </a:pPr>
            <a:r>
              <a:rPr lang="en-US" sz="1600" dirty="0"/>
              <a:t>3/27/2016 – ERCOT (Low wind, units shutting down, low dispatchable capacity</a:t>
            </a:r>
            <a:r>
              <a:rPr lang="en-US" sz="1600" dirty="0" smtClean="0"/>
              <a:t>)</a:t>
            </a:r>
          </a:p>
          <a:p>
            <a:pPr lvl="1">
              <a:lnSpc>
                <a:spcPct val="150000"/>
              </a:lnSpc>
            </a:pPr>
            <a:r>
              <a:rPr lang="en-US" sz="1600" dirty="0" smtClean="0"/>
              <a:t>7/25/2016 – ERCOT (Low wind, low dispatchable capacity)</a:t>
            </a:r>
            <a:endParaRPr lang="en-US" sz="1600" dirty="0">
              <a:solidFill>
                <a:srgbClr val="FF0000"/>
              </a:solidFill>
            </a:endParaRPr>
          </a:p>
          <a:p>
            <a:pPr lvl="1">
              <a:lnSpc>
                <a:spcPct val="150000"/>
              </a:lnSpc>
            </a:pPr>
            <a:r>
              <a:rPr lang="en-US" sz="1600" dirty="0" smtClean="0"/>
              <a:t>Compare two MIRTM runs: </a:t>
            </a:r>
          </a:p>
          <a:p>
            <a:pPr lvl="2">
              <a:lnSpc>
                <a:spcPct val="150000"/>
              </a:lnSpc>
            </a:pPr>
            <a:r>
              <a:rPr lang="en-US" sz="1400" dirty="0" smtClean="0"/>
              <a:t>Fast </a:t>
            </a:r>
            <a:r>
              <a:rPr lang="en-US" sz="1400" dirty="0"/>
              <a:t>responding resources and </a:t>
            </a:r>
            <a:r>
              <a:rPr lang="en-US" sz="1400" dirty="0" smtClean="0"/>
              <a:t>load (</a:t>
            </a:r>
            <a:r>
              <a:rPr lang="en-US" sz="1400" dirty="0"/>
              <a:t>3PO</a:t>
            </a:r>
            <a:r>
              <a:rPr lang="en-US" sz="1400" dirty="0" smtClean="0"/>
              <a:t>) </a:t>
            </a:r>
          </a:p>
          <a:p>
            <a:pPr lvl="2">
              <a:lnSpc>
                <a:spcPct val="150000"/>
              </a:lnSpc>
            </a:pPr>
            <a:r>
              <a:rPr lang="en-US" sz="1400" dirty="0" smtClean="0"/>
              <a:t>Fast responding resources to mimic production i.e. not committable by MIRTM</a:t>
            </a:r>
            <a:r>
              <a:rPr lang="en-US" sz="1400" dirty="0" smtClean="0">
                <a:solidFill>
                  <a:prstClr val="black"/>
                </a:solidFill>
              </a:rPr>
              <a:t> </a:t>
            </a:r>
            <a:r>
              <a:rPr lang="en-US" sz="1400" dirty="0">
                <a:solidFill>
                  <a:prstClr val="black"/>
                </a:solidFill>
              </a:rPr>
              <a:t>(LOAD) </a:t>
            </a: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3836738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Nov </a:t>
            </a:r>
            <a:r>
              <a:rPr lang="en-US" dirty="0" smtClean="0"/>
              <a:t>27</a:t>
            </a:r>
            <a:r>
              <a:rPr lang="en-US" b="1" dirty="0" smtClean="0">
                <a:solidFill>
                  <a:schemeClr val="accent1"/>
                </a:solidFill>
              </a:rPr>
              <a:t>, 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421911833"/>
              </p:ext>
            </p:extLst>
          </p:nvPr>
        </p:nvGraphicFramePr>
        <p:xfrm>
          <a:off x="266700" y="8382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sp>
        <p:nvSpPr>
          <p:cNvPr id="3" name="TextBox 2"/>
          <p:cNvSpPr txBox="1"/>
          <p:nvPr/>
        </p:nvSpPr>
        <p:spPr>
          <a:xfrm>
            <a:off x="6324600" y="5029200"/>
            <a:ext cx="2667000" cy="523220"/>
          </a:xfrm>
          <a:prstGeom prst="rect">
            <a:avLst/>
          </a:prstGeom>
          <a:noFill/>
        </p:spPr>
        <p:txBody>
          <a:bodyPr wrap="square" rtlCol="0">
            <a:spAutoFit/>
          </a:bodyPr>
          <a:lstStyle/>
          <a:p>
            <a:r>
              <a:rPr lang="en-US" sz="1400" dirty="0" smtClean="0"/>
              <a:t>Combined Cycle modeling</a:t>
            </a:r>
          </a:p>
          <a:p>
            <a:pPr algn="ctr"/>
            <a:r>
              <a:rPr lang="en-US" sz="1400" dirty="0" smtClean="0"/>
              <a:t>~$250k</a:t>
            </a:r>
            <a:endParaRPr lang="en-US" sz="1400" dirty="0"/>
          </a:p>
        </p:txBody>
      </p:sp>
    </p:spTree>
    <p:extLst>
      <p:ext uri="{BB962C8B-B14F-4D97-AF65-F5344CB8AC3E}">
        <p14:creationId xmlns:p14="http://schemas.microsoft.com/office/powerpoint/2010/main" val="3705316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Nov </a:t>
            </a:r>
            <a:r>
              <a:rPr lang="en-US" dirty="0" smtClean="0"/>
              <a:t>27,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405419245"/>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spTree>
    <p:extLst>
      <p:ext uri="{BB962C8B-B14F-4D97-AF65-F5344CB8AC3E}">
        <p14:creationId xmlns:p14="http://schemas.microsoft.com/office/powerpoint/2010/main" val="3771186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Nov </a:t>
            </a:r>
            <a:r>
              <a:rPr lang="en-US" dirty="0" smtClean="0"/>
              <a:t>27,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4056781262"/>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spTree>
    <p:extLst>
      <p:ext uri="{BB962C8B-B14F-4D97-AF65-F5344CB8AC3E}">
        <p14:creationId xmlns:p14="http://schemas.microsoft.com/office/powerpoint/2010/main" val="2070417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a:t>
            </a:r>
            <a:r>
              <a:rPr lang="en-US" dirty="0" smtClean="0"/>
              <a:t>27, 2015 – Cost and Revenue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9469" b="6009"/>
          <a:stretch/>
        </p:blipFill>
        <p:spPr>
          <a:xfrm>
            <a:off x="533401" y="5232904"/>
            <a:ext cx="8624444" cy="939297"/>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4441" b="20091"/>
          <a:stretch/>
        </p:blipFill>
        <p:spPr>
          <a:xfrm>
            <a:off x="1" y="2069592"/>
            <a:ext cx="4550485" cy="2578608"/>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4445" b="20000"/>
          <a:stretch/>
        </p:blipFill>
        <p:spPr>
          <a:xfrm>
            <a:off x="4572000" y="2057400"/>
            <a:ext cx="4582758" cy="2596896"/>
          </a:xfrm>
          <a:prstGeom prst="rect">
            <a:avLst/>
          </a:prstGeom>
        </p:spPr>
      </p:pic>
      <p:sp>
        <p:nvSpPr>
          <p:cNvPr id="7" name="TextBox 6"/>
          <p:cNvSpPr txBox="1"/>
          <p:nvPr/>
        </p:nvSpPr>
        <p:spPr>
          <a:xfrm>
            <a:off x="3657600" y="1524000"/>
            <a:ext cx="762000" cy="381000"/>
          </a:xfrm>
          <a:prstGeom prst="rect">
            <a:avLst/>
          </a:prstGeom>
          <a:noFill/>
        </p:spPr>
        <p:txBody>
          <a:bodyPr wrap="square" rtlCol="0">
            <a:spAutoFit/>
          </a:bodyPr>
          <a:lstStyle/>
          <a:p>
            <a:r>
              <a:rPr lang="en-US" dirty="0" smtClean="0"/>
              <a:t>$4M</a:t>
            </a:r>
            <a:endParaRPr lang="en-US" dirty="0"/>
          </a:p>
        </p:txBody>
      </p:sp>
      <p:sp>
        <p:nvSpPr>
          <p:cNvPr id="8" name="TextBox 7"/>
          <p:cNvSpPr txBox="1"/>
          <p:nvPr/>
        </p:nvSpPr>
        <p:spPr>
          <a:xfrm>
            <a:off x="8083062" y="1524000"/>
            <a:ext cx="762000" cy="369332"/>
          </a:xfrm>
          <a:prstGeom prst="rect">
            <a:avLst/>
          </a:prstGeom>
          <a:noFill/>
        </p:spPr>
        <p:txBody>
          <a:bodyPr wrap="square" rtlCol="0">
            <a:spAutoFit/>
          </a:bodyPr>
          <a:lstStyle/>
          <a:p>
            <a:r>
              <a:rPr lang="en-US" dirty="0" smtClean="0"/>
              <a:t>$15M</a:t>
            </a:r>
            <a:endParaRPr lang="en-US" dirty="0"/>
          </a:p>
        </p:txBody>
      </p:sp>
      <p:cxnSp>
        <p:nvCxnSpPr>
          <p:cNvPr id="10" name="Straight Arrow Connector 9"/>
          <p:cNvCxnSpPr/>
          <p:nvPr/>
        </p:nvCxnSpPr>
        <p:spPr>
          <a:xfrm>
            <a:off x="4114800" y="1872996"/>
            <a:ext cx="152400" cy="260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610600" y="1905000"/>
            <a:ext cx="1905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939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a:t>
            </a:r>
            <a:r>
              <a:rPr lang="en-US" dirty="0" smtClean="0"/>
              <a:t>27, </a:t>
            </a:r>
            <a:r>
              <a:rPr lang="en-US" dirty="0"/>
              <a:t>2015</a:t>
            </a:r>
            <a:r>
              <a:rPr lang="en-US" dirty="0" smtClean="0"/>
              <a:t>– HDL-GTBD, SL</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44" b="17778"/>
          <a:stretch/>
        </p:blipFill>
        <p:spPr>
          <a:xfrm>
            <a:off x="4495237" y="2057400"/>
            <a:ext cx="4588329" cy="267652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4445" b="17778"/>
          <a:stretch/>
        </p:blipFill>
        <p:spPr>
          <a:xfrm>
            <a:off x="1" y="2095500"/>
            <a:ext cx="4592901" cy="267919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943" t="81751" r="7042" b="6382"/>
          <a:stretch/>
        </p:blipFill>
        <p:spPr>
          <a:xfrm>
            <a:off x="173302" y="5029200"/>
            <a:ext cx="8839200" cy="801328"/>
          </a:xfrm>
          <a:prstGeom prst="rect">
            <a:avLst/>
          </a:prstGeom>
        </p:spPr>
      </p:pic>
    </p:spTree>
    <p:extLst>
      <p:ext uri="{BB962C8B-B14F-4D97-AF65-F5344CB8AC3E}">
        <p14:creationId xmlns:p14="http://schemas.microsoft.com/office/powerpoint/2010/main" val="3335609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Study Day: Nov </a:t>
            </a:r>
            <a:r>
              <a:rPr lang="en-US" sz="2400" dirty="0" smtClean="0"/>
              <a:t>27, 2015 – Commitment Summary</a:t>
            </a:r>
            <a:endParaRPr lang="en-US" sz="2400"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1428" t="88172" r="22449" b="6386"/>
          <a:stretch/>
        </p:blipFill>
        <p:spPr>
          <a:xfrm>
            <a:off x="1022223" y="5562600"/>
            <a:ext cx="7334250" cy="5334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4445" b="12222"/>
          <a:stretch/>
        </p:blipFill>
        <p:spPr>
          <a:xfrm>
            <a:off x="4572000" y="2029340"/>
            <a:ext cx="4535424" cy="283464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4445" b="12222"/>
          <a:stretch/>
        </p:blipFill>
        <p:spPr>
          <a:xfrm>
            <a:off x="0" y="2057399"/>
            <a:ext cx="4535424" cy="2834640"/>
          </a:xfrm>
          <a:prstGeom prst="rect">
            <a:avLst/>
          </a:prstGeom>
        </p:spPr>
      </p:pic>
    </p:spTree>
    <p:extLst>
      <p:ext uri="{BB962C8B-B14F-4D97-AF65-F5344CB8AC3E}">
        <p14:creationId xmlns:p14="http://schemas.microsoft.com/office/powerpoint/2010/main" val="3766213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March 27, 2016</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sp>
        <p:nvSpPr>
          <p:cNvPr id="3" name="Rectangle 2"/>
          <p:cNvSpPr/>
          <p:nvPr/>
        </p:nvSpPr>
        <p:spPr>
          <a:xfrm>
            <a:off x="609600" y="3013502"/>
            <a:ext cx="8458200" cy="461665"/>
          </a:xfrm>
          <a:prstGeom prst="rect">
            <a:avLst/>
          </a:prstGeom>
        </p:spPr>
        <p:txBody>
          <a:bodyPr wrap="square">
            <a:spAutoFit/>
          </a:bodyPr>
          <a:lstStyle/>
          <a:p>
            <a:pPr lvl="1">
              <a:lnSpc>
                <a:spcPct val="150000"/>
              </a:lnSpc>
            </a:pPr>
            <a:r>
              <a:rPr lang="en-US" sz="1600" dirty="0"/>
              <a:t>3/27/2016 – ERCOT (Low wind, units shutting down, low </a:t>
            </a:r>
            <a:r>
              <a:rPr lang="en-US" sz="1600" dirty="0" err="1"/>
              <a:t>dispatchable</a:t>
            </a:r>
            <a:r>
              <a:rPr lang="en-US" sz="1600" dirty="0"/>
              <a:t> capacity)</a:t>
            </a:r>
          </a:p>
        </p:txBody>
      </p:sp>
    </p:spTree>
    <p:extLst>
      <p:ext uri="{BB962C8B-B14F-4D97-AF65-F5344CB8AC3E}">
        <p14:creationId xmlns:p14="http://schemas.microsoft.com/office/powerpoint/2010/main" val="300897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smtClean="0"/>
              <a:t>March 27</a:t>
            </a:r>
            <a:r>
              <a:rPr lang="en-US" b="1" dirty="0" smtClean="0">
                <a:solidFill>
                  <a:schemeClr val="accent1"/>
                </a:solidFill>
              </a:rPr>
              <a:t>, 2016</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894757973"/>
              </p:ext>
            </p:extLst>
          </p:nvPr>
        </p:nvGraphicFramePr>
        <p:xfrm>
          <a:off x="266700" y="8382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spTree>
    <p:extLst>
      <p:ext uri="{BB962C8B-B14F-4D97-AF65-F5344CB8AC3E}">
        <p14:creationId xmlns:p14="http://schemas.microsoft.com/office/powerpoint/2010/main" val="19033957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March 27, 2016</a:t>
            </a:r>
            <a:br>
              <a:rPr lang="en-US" dirty="0"/>
            </a:br>
            <a:r>
              <a:rPr lang="en-US" b="1" dirty="0" smtClean="0">
                <a:solidFill>
                  <a:schemeClr val="accent1"/>
                </a:solidFill>
              </a:rPr>
              <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848673150"/>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48</a:t>
            </a:fld>
            <a:endParaRPr lang="en-US"/>
          </a:p>
        </p:txBody>
      </p:sp>
      <p:sp>
        <p:nvSpPr>
          <p:cNvPr id="5" name="TextBox 4"/>
          <p:cNvSpPr txBox="1"/>
          <p:nvPr/>
        </p:nvSpPr>
        <p:spPr>
          <a:xfrm>
            <a:off x="1219200" y="1981200"/>
            <a:ext cx="5943600" cy="1384995"/>
          </a:xfrm>
          <a:prstGeom prst="rect">
            <a:avLst/>
          </a:prstGeom>
          <a:noFill/>
        </p:spPr>
        <p:txBody>
          <a:bodyPr wrap="square" rtlCol="0">
            <a:spAutoFit/>
          </a:bodyPr>
          <a:lstStyle/>
          <a:p>
            <a:r>
              <a:rPr lang="en-US" sz="1400" dirty="0"/>
              <a:t>One interval @ 20:10 there was a  price spike of $9k due to load forecast under forecasting a load in future </a:t>
            </a:r>
            <a:r>
              <a:rPr lang="en-US" sz="1400" dirty="0" smtClean="0"/>
              <a:t>interval. When that interval became the binding interval, </a:t>
            </a:r>
            <a:r>
              <a:rPr lang="en-US" sz="1400" dirty="0" smtClean="0"/>
              <a:t>2 units shutdown resulting in GTBD being </a:t>
            </a:r>
            <a:r>
              <a:rPr lang="en-US" sz="1400" dirty="0"/>
              <a:t>higher and </a:t>
            </a:r>
            <a:r>
              <a:rPr lang="en-US" sz="1400" dirty="0" smtClean="0"/>
              <a:t>no </a:t>
            </a:r>
            <a:r>
              <a:rPr lang="en-US" sz="1400" dirty="0"/>
              <a:t>time to </a:t>
            </a:r>
            <a:r>
              <a:rPr lang="en-US" sz="1400" dirty="0" smtClean="0"/>
              <a:t>commit more resources </a:t>
            </a:r>
            <a:r>
              <a:rPr lang="en-US" sz="1400" dirty="0"/>
              <a:t>due to ramp constraints. Blocky load will not get committed unless we see increase in price in intervals 3 and beyond </a:t>
            </a:r>
            <a:r>
              <a:rPr lang="en-US" sz="1400" dirty="0" smtClean="0"/>
              <a:t>(depends </a:t>
            </a:r>
            <a:r>
              <a:rPr lang="en-US" sz="1400" dirty="0"/>
              <a:t>on notification </a:t>
            </a:r>
            <a:r>
              <a:rPr lang="en-US" sz="1400" dirty="0" smtClean="0"/>
              <a:t>time).</a:t>
            </a:r>
            <a:endParaRPr lang="en-US" sz="1400" dirty="0"/>
          </a:p>
        </p:txBody>
      </p:sp>
    </p:spTree>
    <p:extLst>
      <p:ext uri="{BB962C8B-B14F-4D97-AF65-F5344CB8AC3E}">
        <p14:creationId xmlns:p14="http://schemas.microsoft.com/office/powerpoint/2010/main" val="2584020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March 27, 2016</a:t>
            </a:r>
            <a:br>
              <a:rPr lang="en-US" dirty="0"/>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642748980"/>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a:p>
        </p:txBody>
      </p:sp>
    </p:spTree>
    <p:extLst>
      <p:ext uri="{BB962C8B-B14F-4D97-AF65-F5344CB8AC3E}">
        <p14:creationId xmlns:p14="http://schemas.microsoft.com/office/powerpoint/2010/main" val="409508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Study Runs</a:t>
            </a:r>
            <a:endParaRPr lang="en-US" b="1" dirty="0">
              <a:solidFill>
                <a:schemeClr val="accent1"/>
              </a:solidFill>
            </a:endParaRPr>
          </a:p>
        </p:txBody>
      </p:sp>
      <p:sp>
        <p:nvSpPr>
          <p:cNvPr id="3" name="Content Placeholder 2"/>
          <p:cNvSpPr>
            <a:spLocks noGrp="1"/>
          </p:cNvSpPr>
          <p:nvPr>
            <p:ph idx="1"/>
          </p:nvPr>
        </p:nvSpPr>
        <p:spPr>
          <a:xfrm>
            <a:off x="274583" y="1066800"/>
            <a:ext cx="8534400" cy="4876800"/>
          </a:xfrm>
        </p:spPr>
        <p:txBody>
          <a:bodyPr/>
          <a:lstStyle/>
          <a:p>
            <a:pPr marL="0" indent="0">
              <a:buNone/>
            </a:pPr>
            <a:r>
              <a:rPr lang="en-US" sz="1800" dirty="0" smtClean="0"/>
              <a:t>For the 8/13 run we will </a:t>
            </a:r>
            <a:r>
              <a:rPr lang="en-US" sz="1800" dirty="0"/>
              <a:t>step incrementally through </a:t>
            </a:r>
            <a:r>
              <a:rPr lang="en-US" sz="1800" dirty="0" smtClean="0"/>
              <a:t>the progression of studies as follows:</a:t>
            </a:r>
          </a:p>
          <a:p>
            <a:r>
              <a:rPr lang="en-US" sz="1800" dirty="0" smtClean="0"/>
              <a:t>Production </a:t>
            </a:r>
            <a:r>
              <a:rPr lang="en-US" sz="1800" dirty="0"/>
              <a:t>SCED</a:t>
            </a:r>
          </a:p>
          <a:p>
            <a:r>
              <a:rPr lang="en-US" sz="1800" dirty="0"/>
              <a:t>Sequential SCED</a:t>
            </a:r>
          </a:p>
          <a:p>
            <a:r>
              <a:rPr lang="en-US" sz="1800" dirty="0" smtClean="0"/>
              <a:t>MIRTM </a:t>
            </a:r>
            <a:r>
              <a:rPr lang="en-US" sz="1800" dirty="0"/>
              <a:t>with Separate Commitment and </a:t>
            </a:r>
            <a:r>
              <a:rPr lang="en-US" sz="1800" dirty="0" smtClean="0"/>
              <a:t>Dispatch:</a:t>
            </a:r>
            <a:endParaRPr lang="en-US" sz="1400" dirty="0"/>
          </a:p>
          <a:p>
            <a:pPr lvl="1"/>
            <a:r>
              <a:rPr lang="en-US" sz="1800" dirty="0" smtClean="0"/>
              <a:t>Loads only with QSGR not committable to mimic production </a:t>
            </a:r>
            <a:r>
              <a:rPr lang="en-US" sz="1800" dirty="0"/>
              <a:t>(LOAD</a:t>
            </a:r>
            <a:r>
              <a:rPr lang="en-US" sz="1800" dirty="0" smtClean="0"/>
              <a:t>)</a:t>
            </a:r>
          </a:p>
          <a:p>
            <a:pPr lvl="1"/>
            <a:r>
              <a:rPr lang="en-US" sz="1800" dirty="0" smtClean="0"/>
              <a:t>QSGRs </a:t>
            </a:r>
            <a:r>
              <a:rPr lang="en-US" sz="1800" dirty="0"/>
              <a:t>have </a:t>
            </a:r>
            <a:r>
              <a:rPr lang="en-US" sz="1800" dirty="0" smtClean="0"/>
              <a:t>Production offers with single part offers </a:t>
            </a:r>
            <a:r>
              <a:rPr lang="en-US" sz="1800" dirty="0"/>
              <a:t>(SPO Prod. SCED EOCs)</a:t>
            </a:r>
          </a:p>
          <a:p>
            <a:pPr lvl="1"/>
            <a:r>
              <a:rPr lang="en-US" sz="1800" dirty="0" smtClean="0"/>
              <a:t>QSGRs </a:t>
            </a:r>
            <a:r>
              <a:rPr lang="en-US" sz="1800" dirty="0"/>
              <a:t>have three-part </a:t>
            </a:r>
            <a:r>
              <a:rPr lang="en-US" sz="1800" dirty="0" smtClean="0"/>
              <a:t>offer based on average Verifiable Costs (</a:t>
            </a:r>
            <a:r>
              <a:rPr lang="en-US" sz="1800" dirty="0"/>
              <a:t>3PO)</a:t>
            </a:r>
          </a:p>
          <a:p>
            <a:pPr lvl="1"/>
            <a:r>
              <a:rPr lang="en-US" sz="1800" dirty="0" smtClean="0"/>
              <a:t>QSGRs </a:t>
            </a:r>
            <a:r>
              <a:rPr lang="en-US" sz="1800" dirty="0"/>
              <a:t>have single-part </a:t>
            </a:r>
            <a:r>
              <a:rPr lang="en-US" sz="1800" dirty="0" smtClean="0"/>
              <a:t>offer based </a:t>
            </a:r>
            <a:r>
              <a:rPr lang="en-US" sz="1800" dirty="0"/>
              <a:t>on average Verifiable </a:t>
            </a:r>
            <a:r>
              <a:rPr lang="en-US" sz="1800" dirty="0" smtClean="0"/>
              <a:t>Costs (</a:t>
            </a:r>
            <a:r>
              <a:rPr lang="en-US" sz="1800" dirty="0"/>
              <a:t>SPO)</a:t>
            </a:r>
          </a:p>
          <a:p>
            <a:pPr marL="514350" lvl="1" indent="0">
              <a:buNone/>
            </a:pPr>
            <a:endParaRPr lang="en-US" sz="1800" dirty="0" smtClean="0"/>
          </a:p>
          <a:p>
            <a:pPr marL="514350" lvl="1" indent="0">
              <a:buNone/>
            </a:pPr>
            <a:r>
              <a:rPr lang="en-US" sz="1800" dirty="0" smtClean="0"/>
              <a:t>Note: we could come back at a later date with a comparison between MIRTM Combined Commitment and Dispatch and MIRTM </a:t>
            </a:r>
            <a:r>
              <a:rPr lang="en-US" sz="1800" dirty="0"/>
              <a:t>Separate Commitment and </a:t>
            </a:r>
            <a:r>
              <a:rPr lang="en-US" sz="1800" dirty="0" smtClean="0"/>
              <a:t>Dispatch. It was too much data to show in one session.</a:t>
            </a:r>
            <a:endParaRPr lang="en-US" sz="1800" dirty="0"/>
          </a:p>
          <a:p>
            <a:endParaRPr lang="en-US" sz="1800" dirty="0"/>
          </a:p>
          <a:p>
            <a:pPr marL="0" indent="0">
              <a:buNone/>
            </a:pPr>
            <a:endParaRPr lang="en-US" sz="1800" b="1" u="sng" dirty="0"/>
          </a:p>
          <a:p>
            <a:pPr marL="0" indent="0">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42320888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March 27, 2016 – Cost and Revenue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79469" b="6009"/>
          <a:stretch/>
        </p:blipFill>
        <p:spPr>
          <a:xfrm>
            <a:off x="533401" y="5232904"/>
            <a:ext cx="8624444" cy="939297"/>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4445" b="20000"/>
          <a:stretch/>
        </p:blipFill>
        <p:spPr>
          <a:xfrm>
            <a:off x="-1" y="2123440"/>
            <a:ext cx="4554071" cy="258064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4445" b="20000"/>
          <a:stretch/>
        </p:blipFill>
        <p:spPr>
          <a:xfrm>
            <a:off x="4554070" y="2136440"/>
            <a:ext cx="4566989" cy="2587960"/>
          </a:xfrm>
          <a:prstGeom prst="rect">
            <a:avLst/>
          </a:prstGeom>
        </p:spPr>
      </p:pic>
      <p:sp>
        <p:nvSpPr>
          <p:cNvPr id="5" name="TextBox 4"/>
          <p:cNvSpPr txBox="1"/>
          <p:nvPr/>
        </p:nvSpPr>
        <p:spPr>
          <a:xfrm>
            <a:off x="3593549" y="1615409"/>
            <a:ext cx="744070" cy="369332"/>
          </a:xfrm>
          <a:prstGeom prst="rect">
            <a:avLst/>
          </a:prstGeom>
          <a:noFill/>
        </p:spPr>
        <p:txBody>
          <a:bodyPr wrap="square" rtlCol="0">
            <a:spAutoFit/>
          </a:bodyPr>
          <a:lstStyle/>
          <a:p>
            <a:r>
              <a:rPr lang="en-US" dirty="0" smtClean="0"/>
              <a:t>$4M</a:t>
            </a:r>
            <a:endParaRPr lang="en-US" dirty="0"/>
          </a:p>
        </p:txBody>
      </p:sp>
      <p:sp>
        <p:nvSpPr>
          <p:cNvPr id="9" name="TextBox 8"/>
          <p:cNvSpPr txBox="1"/>
          <p:nvPr/>
        </p:nvSpPr>
        <p:spPr>
          <a:xfrm>
            <a:off x="7924800" y="1597351"/>
            <a:ext cx="914400" cy="369332"/>
          </a:xfrm>
          <a:prstGeom prst="rect">
            <a:avLst/>
          </a:prstGeom>
          <a:noFill/>
        </p:spPr>
        <p:txBody>
          <a:bodyPr wrap="square" rtlCol="0">
            <a:spAutoFit/>
          </a:bodyPr>
          <a:lstStyle/>
          <a:p>
            <a:r>
              <a:rPr lang="en-US" dirty="0" smtClean="0"/>
              <a:t>$25M</a:t>
            </a:r>
            <a:endParaRPr lang="en-US" dirty="0"/>
          </a:p>
        </p:txBody>
      </p:sp>
      <p:cxnSp>
        <p:nvCxnSpPr>
          <p:cNvPr id="10" name="Straight Arrow Connector 9"/>
          <p:cNvCxnSpPr/>
          <p:nvPr/>
        </p:nvCxnSpPr>
        <p:spPr>
          <a:xfrm>
            <a:off x="8610600" y="1966683"/>
            <a:ext cx="228600" cy="319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p:cNvCxnSpPr>
          <p:nvPr/>
        </p:nvCxnSpPr>
        <p:spPr>
          <a:xfrm>
            <a:off x="3965584" y="1984741"/>
            <a:ext cx="216790" cy="311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8833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March 27, 2016 </a:t>
            </a:r>
            <a:r>
              <a:rPr lang="en-US" dirty="0" smtClean="0"/>
              <a:t>– HDL-GTBD, SL</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51</a:t>
            </a:fld>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445" b="17778"/>
          <a:stretch/>
        </p:blipFill>
        <p:spPr>
          <a:xfrm>
            <a:off x="76199" y="1894271"/>
            <a:ext cx="4590393" cy="26777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4445" b="16667"/>
          <a:stretch/>
        </p:blipFill>
        <p:spPr>
          <a:xfrm>
            <a:off x="4661153" y="1876096"/>
            <a:ext cx="4481848" cy="265176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6943" t="81751" r="7042" b="6382"/>
          <a:stretch/>
        </p:blipFill>
        <p:spPr>
          <a:xfrm>
            <a:off x="533400" y="4950409"/>
            <a:ext cx="8315616" cy="753862"/>
          </a:xfrm>
          <a:prstGeom prst="rect">
            <a:avLst/>
          </a:prstGeom>
        </p:spPr>
      </p:pic>
      <p:sp>
        <p:nvSpPr>
          <p:cNvPr id="3" name="TextBox 2"/>
          <p:cNvSpPr txBox="1"/>
          <p:nvPr/>
        </p:nvSpPr>
        <p:spPr>
          <a:xfrm>
            <a:off x="4038600" y="1335522"/>
            <a:ext cx="622553" cy="369332"/>
          </a:xfrm>
          <a:prstGeom prst="rect">
            <a:avLst/>
          </a:prstGeom>
          <a:noFill/>
        </p:spPr>
        <p:txBody>
          <a:bodyPr wrap="square" rtlCol="0">
            <a:spAutoFit/>
          </a:bodyPr>
          <a:lstStyle/>
          <a:p>
            <a:r>
              <a:rPr lang="en-US" dirty="0" smtClean="0"/>
              <a:t>$1k</a:t>
            </a:r>
            <a:endParaRPr lang="en-US" dirty="0"/>
          </a:p>
        </p:txBody>
      </p:sp>
      <p:sp>
        <p:nvSpPr>
          <p:cNvPr id="10" name="TextBox 9"/>
          <p:cNvSpPr txBox="1"/>
          <p:nvPr/>
        </p:nvSpPr>
        <p:spPr>
          <a:xfrm>
            <a:off x="8520154" y="1315222"/>
            <a:ext cx="622553" cy="369332"/>
          </a:xfrm>
          <a:prstGeom prst="rect">
            <a:avLst/>
          </a:prstGeom>
          <a:noFill/>
        </p:spPr>
        <p:txBody>
          <a:bodyPr wrap="square" rtlCol="0">
            <a:spAutoFit/>
          </a:bodyPr>
          <a:lstStyle/>
          <a:p>
            <a:r>
              <a:rPr lang="en-US" dirty="0" smtClean="0"/>
              <a:t>$9k</a:t>
            </a:r>
            <a:endParaRPr lang="en-US" dirty="0"/>
          </a:p>
        </p:txBody>
      </p:sp>
      <p:cxnSp>
        <p:nvCxnSpPr>
          <p:cNvPr id="6" name="Straight Arrow Connector 5"/>
          <p:cNvCxnSpPr>
            <a:stCxn id="3" idx="2"/>
          </p:cNvCxnSpPr>
          <p:nvPr/>
        </p:nvCxnSpPr>
        <p:spPr>
          <a:xfrm>
            <a:off x="4349877" y="1704854"/>
            <a:ext cx="69724" cy="301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p:cNvCxnSpPr>
          <p:nvPr/>
        </p:nvCxnSpPr>
        <p:spPr>
          <a:xfrm>
            <a:off x="8831431" y="1684554"/>
            <a:ext cx="103400" cy="321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3274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Study Day: March 27, 2016 </a:t>
            </a:r>
            <a:r>
              <a:rPr lang="en-US" sz="2400" dirty="0" smtClean="0"/>
              <a:t>– Commitment Summary</a:t>
            </a:r>
            <a:endParaRPr lang="en-US" sz="2400"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1428" t="88172" r="22449" b="6386"/>
          <a:stretch/>
        </p:blipFill>
        <p:spPr>
          <a:xfrm>
            <a:off x="1022223" y="5562600"/>
            <a:ext cx="7334250" cy="5334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4445" b="13333"/>
          <a:stretch/>
        </p:blipFill>
        <p:spPr>
          <a:xfrm>
            <a:off x="0" y="1981200"/>
            <a:ext cx="4596713" cy="283464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4445" b="12222"/>
          <a:stretch/>
        </p:blipFill>
        <p:spPr>
          <a:xfrm>
            <a:off x="4637836" y="1981200"/>
            <a:ext cx="4535424" cy="2834640"/>
          </a:xfrm>
          <a:prstGeom prst="rect">
            <a:avLst/>
          </a:prstGeom>
        </p:spPr>
      </p:pic>
    </p:spTree>
    <p:extLst>
      <p:ext uri="{BB962C8B-B14F-4D97-AF65-F5344CB8AC3E}">
        <p14:creationId xmlns:p14="http://schemas.microsoft.com/office/powerpoint/2010/main" val="33915947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July 25, 2016</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sp>
        <p:nvSpPr>
          <p:cNvPr id="3" name="Rectangle 2"/>
          <p:cNvSpPr/>
          <p:nvPr/>
        </p:nvSpPr>
        <p:spPr>
          <a:xfrm>
            <a:off x="609600" y="3013502"/>
            <a:ext cx="8458200" cy="785343"/>
          </a:xfrm>
          <a:prstGeom prst="rect">
            <a:avLst/>
          </a:prstGeom>
        </p:spPr>
        <p:txBody>
          <a:bodyPr wrap="square">
            <a:spAutoFit/>
          </a:bodyPr>
          <a:lstStyle/>
          <a:p>
            <a:pPr lvl="1">
              <a:lnSpc>
                <a:spcPct val="150000"/>
              </a:lnSpc>
            </a:pPr>
            <a:r>
              <a:rPr lang="en-US" sz="1600" dirty="0" smtClean="0"/>
              <a:t>7/25/2016 – </a:t>
            </a:r>
            <a:r>
              <a:rPr lang="en-US" sz="1600" dirty="0"/>
              <a:t>ERCOT (Low wind, low </a:t>
            </a:r>
            <a:r>
              <a:rPr lang="en-US" sz="1600" dirty="0" err="1"/>
              <a:t>dispatchable</a:t>
            </a:r>
            <a:r>
              <a:rPr lang="en-US" sz="1600" dirty="0"/>
              <a:t> capacity)</a:t>
            </a:r>
            <a:endParaRPr lang="en-US" sz="1600" dirty="0">
              <a:solidFill>
                <a:srgbClr val="FF0000"/>
              </a:solidFill>
            </a:endParaRPr>
          </a:p>
          <a:p>
            <a:pPr lvl="1">
              <a:lnSpc>
                <a:spcPct val="150000"/>
              </a:lnSpc>
            </a:pPr>
            <a:endParaRPr lang="en-US" sz="1600" dirty="0">
              <a:solidFill>
                <a:srgbClr val="FF0000"/>
              </a:solidFill>
            </a:endParaRPr>
          </a:p>
        </p:txBody>
      </p:sp>
    </p:spTree>
    <p:extLst>
      <p:ext uri="{BB962C8B-B14F-4D97-AF65-F5344CB8AC3E}">
        <p14:creationId xmlns:p14="http://schemas.microsoft.com/office/powerpoint/2010/main" val="3151743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July 25</a:t>
            </a:r>
            <a:r>
              <a:rPr lang="en-US" b="1" dirty="0" smtClean="0">
                <a:solidFill>
                  <a:schemeClr val="accent1"/>
                </a:solidFill>
              </a:rPr>
              <a:t>, 2016</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125418180"/>
              </p:ext>
            </p:extLst>
          </p:nvPr>
        </p:nvGraphicFramePr>
        <p:xfrm>
          <a:off x="266700" y="8382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spTree>
    <p:extLst>
      <p:ext uri="{BB962C8B-B14F-4D97-AF65-F5344CB8AC3E}">
        <p14:creationId xmlns:p14="http://schemas.microsoft.com/office/powerpoint/2010/main" val="39612672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July 25, 2016</a:t>
            </a:r>
            <a:br>
              <a:rPr lang="en-US" dirty="0"/>
            </a:br>
            <a:r>
              <a:rPr lang="en-US" b="1" dirty="0" smtClean="0">
                <a:solidFill>
                  <a:schemeClr val="accent1"/>
                </a:solidFill>
              </a:rPr>
              <a:t/>
            </a:r>
            <a:br>
              <a:rPr lang="en-US" b="1" dirty="0" smtClean="0">
                <a:solidFill>
                  <a:schemeClr val="accent1"/>
                </a:solidFill>
              </a:rPr>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866929086"/>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55</a:t>
            </a:fld>
            <a:endParaRPr lang="en-US"/>
          </a:p>
        </p:txBody>
      </p:sp>
    </p:spTree>
    <p:extLst>
      <p:ext uri="{BB962C8B-B14F-4D97-AF65-F5344CB8AC3E}">
        <p14:creationId xmlns:p14="http://schemas.microsoft.com/office/powerpoint/2010/main" val="24851761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Study Day: </a:t>
            </a:r>
            <a:r>
              <a:rPr lang="en-US" dirty="0"/>
              <a:t>July 25, 2016</a:t>
            </a:r>
            <a:br>
              <a:rPr lang="en-US" dirty="0"/>
            </a:br>
            <a:endParaRPr lang="en-US" b="1" dirty="0">
              <a:solidFill>
                <a:schemeClr val="accent1"/>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999590935"/>
              </p:ext>
            </p:extLst>
          </p:nvPr>
        </p:nvGraphicFramePr>
        <p:xfrm>
          <a:off x="298764" y="9144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56</a:t>
            </a:fld>
            <a:endParaRPr lang="en-US"/>
          </a:p>
        </p:txBody>
      </p:sp>
    </p:spTree>
    <p:extLst>
      <p:ext uri="{BB962C8B-B14F-4D97-AF65-F5344CB8AC3E}">
        <p14:creationId xmlns:p14="http://schemas.microsoft.com/office/powerpoint/2010/main" val="42843674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July 25, </a:t>
            </a:r>
            <a:r>
              <a:rPr lang="en-US" dirty="0" smtClean="0"/>
              <a:t>2016 – Cost and Revenue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79469" b="6009"/>
          <a:stretch/>
        </p:blipFill>
        <p:spPr>
          <a:xfrm>
            <a:off x="533401" y="5232904"/>
            <a:ext cx="8624444" cy="93929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4445" b="20000"/>
          <a:stretch/>
        </p:blipFill>
        <p:spPr>
          <a:xfrm>
            <a:off x="0" y="1828800"/>
            <a:ext cx="4550485" cy="257860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4445" b="20000"/>
          <a:stretch/>
        </p:blipFill>
        <p:spPr>
          <a:xfrm>
            <a:off x="4572000" y="1828800"/>
            <a:ext cx="4550484" cy="2578608"/>
          </a:xfrm>
          <a:prstGeom prst="rect">
            <a:avLst/>
          </a:prstGeom>
        </p:spPr>
      </p:pic>
    </p:spTree>
    <p:extLst>
      <p:ext uri="{BB962C8B-B14F-4D97-AF65-F5344CB8AC3E}">
        <p14:creationId xmlns:p14="http://schemas.microsoft.com/office/powerpoint/2010/main" val="4545411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July 25, 2016 </a:t>
            </a:r>
            <a:r>
              <a:rPr lang="en-US" dirty="0" smtClean="0"/>
              <a:t>– HDL-GTBD, SL</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45" b="17778"/>
          <a:stretch/>
        </p:blipFill>
        <p:spPr>
          <a:xfrm>
            <a:off x="69630" y="1824968"/>
            <a:ext cx="4467497" cy="260604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4445" b="17778"/>
          <a:stretch/>
        </p:blipFill>
        <p:spPr>
          <a:xfrm>
            <a:off x="4648200" y="1828800"/>
            <a:ext cx="4467497" cy="260604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943" t="81751" r="7042" b="6382"/>
          <a:stretch/>
        </p:blipFill>
        <p:spPr>
          <a:xfrm>
            <a:off x="433816" y="4739640"/>
            <a:ext cx="8405384" cy="762000"/>
          </a:xfrm>
          <a:prstGeom prst="rect">
            <a:avLst/>
          </a:prstGeom>
        </p:spPr>
      </p:pic>
    </p:spTree>
    <p:extLst>
      <p:ext uri="{BB962C8B-B14F-4D97-AF65-F5344CB8AC3E}">
        <p14:creationId xmlns:p14="http://schemas.microsoft.com/office/powerpoint/2010/main" val="31386286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Study Day: July 25, 2016 </a:t>
            </a:r>
            <a:r>
              <a:rPr lang="en-US" sz="2400" dirty="0" smtClean="0"/>
              <a:t>– Commitment Summary</a:t>
            </a:r>
            <a:endParaRPr lang="en-US" sz="2400"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59</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1428" t="88172" r="22449" b="6386"/>
          <a:stretch/>
        </p:blipFill>
        <p:spPr>
          <a:xfrm>
            <a:off x="1022223" y="5562600"/>
            <a:ext cx="7334250" cy="5334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4445" b="12222"/>
          <a:stretch/>
        </p:blipFill>
        <p:spPr>
          <a:xfrm>
            <a:off x="60960" y="1676400"/>
            <a:ext cx="4535424" cy="283464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4445" b="12222"/>
          <a:stretch/>
        </p:blipFill>
        <p:spPr>
          <a:xfrm>
            <a:off x="4572000" y="1676400"/>
            <a:ext cx="4535424" cy="2834640"/>
          </a:xfrm>
          <a:prstGeom prst="rect">
            <a:avLst/>
          </a:prstGeom>
        </p:spPr>
      </p:pic>
    </p:spTree>
    <p:extLst>
      <p:ext uri="{BB962C8B-B14F-4D97-AF65-F5344CB8AC3E}">
        <p14:creationId xmlns:p14="http://schemas.microsoft.com/office/powerpoint/2010/main" val="2486871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Study Process</a:t>
            </a:r>
            <a:endParaRPr lang="en-US" b="1" dirty="0">
              <a:solidFill>
                <a:schemeClr val="accent1"/>
              </a:solidFill>
            </a:endParaRPr>
          </a:p>
        </p:txBody>
      </p:sp>
      <p:sp>
        <p:nvSpPr>
          <p:cNvPr id="3" name="Content Placeholder 2"/>
          <p:cNvSpPr>
            <a:spLocks noGrp="1"/>
          </p:cNvSpPr>
          <p:nvPr>
            <p:ph idx="1"/>
          </p:nvPr>
        </p:nvSpPr>
        <p:spPr>
          <a:xfrm>
            <a:off x="381000" y="752475"/>
            <a:ext cx="8305800" cy="5570538"/>
          </a:xfrm>
        </p:spPr>
        <p:txBody>
          <a:bodyPr/>
          <a:lstStyle/>
          <a:p>
            <a:pPr marL="742950" indent="-285750">
              <a:spcBef>
                <a:spcPts val="0"/>
              </a:spcBef>
              <a:spcAft>
                <a:spcPts val="1000"/>
              </a:spcAft>
            </a:pPr>
            <a:endParaRPr lang="en-US" sz="1800" dirty="0" smtClean="0">
              <a:solidFill>
                <a:srgbClr val="000000"/>
              </a:solidFill>
              <a:ea typeface="Calibri" panose="020F0502020204030204" pitchFamily="34" charset="0"/>
            </a:endParaRPr>
          </a:p>
          <a:p>
            <a:pPr marL="742950" indent="-285750">
              <a:spcBef>
                <a:spcPts val="0"/>
              </a:spcBef>
              <a:spcAft>
                <a:spcPts val="1000"/>
              </a:spcAft>
            </a:pPr>
            <a:r>
              <a:rPr lang="en-US" sz="1800" dirty="0" smtClean="0">
                <a:solidFill>
                  <a:srgbClr val="000000"/>
                </a:solidFill>
                <a:ea typeface="Calibri" panose="020F0502020204030204" pitchFamily="34" charset="0"/>
              </a:rPr>
              <a:t>Determine </a:t>
            </a:r>
            <a:r>
              <a:rPr lang="en-US" sz="1800" dirty="0">
                <a:solidFill>
                  <a:srgbClr val="000000"/>
                </a:solidFill>
                <a:ea typeface="Calibri" panose="020F0502020204030204" pitchFamily="34" charset="0"/>
              </a:rPr>
              <a:t>the study period based on the </a:t>
            </a:r>
            <a:r>
              <a:rPr lang="en-US" sz="1800" dirty="0" smtClean="0">
                <a:solidFill>
                  <a:srgbClr val="000000"/>
                </a:solidFill>
                <a:ea typeface="Calibri" panose="020F0502020204030204" pitchFamily="34" charset="0"/>
              </a:rPr>
              <a:t>day </a:t>
            </a:r>
            <a:r>
              <a:rPr lang="en-US" sz="1800" dirty="0">
                <a:solidFill>
                  <a:srgbClr val="000000"/>
                </a:solidFill>
                <a:ea typeface="Calibri" panose="020F0502020204030204" pitchFamily="34" charset="0"/>
              </a:rPr>
              <a:t>of interest and run a sequential SCED for the entire study period using the Energy Offers from actual Real Time SCED runs. </a:t>
            </a:r>
            <a:endParaRPr lang="en-US" sz="1800" dirty="0" smtClean="0">
              <a:solidFill>
                <a:srgbClr val="000000"/>
              </a:solidFill>
              <a:ea typeface="Calibri" panose="020F0502020204030204" pitchFamily="34" charset="0"/>
            </a:endParaRPr>
          </a:p>
          <a:p>
            <a:pPr marL="742950" indent="-285750">
              <a:spcBef>
                <a:spcPts val="0"/>
              </a:spcBef>
              <a:spcAft>
                <a:spcPts val="1000"/>
              </a:spcAft>
            </a:pPr>
            <a:endParaRPr lang="en-US" sz="1800" dirty="0" smtClean="0">
              <a:solidFill>
                <a:srgbClr val="000000"/>
              </a:solidFill>
              <a:ea typeface="Calibri" panose="020F0502020204030204" pitchFamily="34" charset="0"/>
            </a:endParaRPr>
          </a:p>
          <a:p>
            <a:pPr marL="742950" indent="-285750">
              <a:spcBef>
                <a:spcPts val="0"/>
              </a:spcBef>
              <a:spcAft>
                <a:spcPts val="1000"/>
              </a:spcAft>
            </a:pPr>
            <a:r>
              <a:rPr lang="en-US" sz="1800" dirty="0" smtClean="0">
                <a:solidFill>
                  <a:srgbClr val="000000"/>
                </a:solidFill>
                <a:ea typeface="Calibri" panose="020F0502020204030204" pitchFamily="34" charset="0"/>
              </a:rPr>
              <a:t>Sequential SCED </a:t>
            </a:r>
            <a:r>
              <a:rPr lang="en-US" sz="1800" dirty="0">
                <a:solidFill>
                  <a:srgbClr val="000000"/>
                </a:solidFill>
                <a:ea typeface="Calibri" panose="020F0502020204030204" pitchFamily="34" charset="0"/>
              </a:rPr>
              <a:t>considered the “baseline” that simulates all resources </a:t>
            </a:r>
            <a:r>
              <a:rPr lang="en-US" sz="1800" u="sng" dirty="0">
                <a:solidFill>
                  <a:srgbClr val="000000"/>
                </a:solidFill>
                <a:ea typeface="Calibri" panose="020F0502020204030204" pitchFamily="34" charset="0"/>
              </a:rPr>
              <a:t>following base points </a:t>
            </a:r>
            <a:r>
              <a:rPr lang="en-US" sz="1800" dirty="0">
                <a:solidFill>
                  <a:srgbClr val="000000"/>
                </a:solidFill>
                <a:ea typeface="Calibri" panose="020F0502020204030204" pitchFamily="34" charset="0"/>
              </a:rPr>
              <a:t>while the GTBD mimics the production case</a:t>
            </a:r>
            <a:r>
              <a:rPr lang="en-US" sz="1800" dirty="0" smtClean="0">
                <a:solidFill>
                  <a:srgbClr val="000000"/>
                </a:solidFill>
                <a:ea typeface="Calibri" panose="020F0502020204030204" pitchFamily="34" charset="0"/>
              </a:rPr>
              <a:t>.</a:t>
            </a:r>
          </a:p>
          <a:p>
            <a:pPr marL="742950" indent="-285750">
              <a:spcBef>
                <a:spcPts val="0"/>
              </a:spcBef>
              <a:spcAft>
                <a:spcPts val="1000"/>
              </a:spcAft>
            </a:pPr>
            <a:endParaRPr lang="en-US" sz="1800" dirty="0" smtClean="0">
              <a:solidFill>
                <a:srgbClr val="000000"/>
              </a:solidFill>
              <a:ea typeface="Calibri" panose="020F0502020204030204" pitchFamily="34" charset="0"/>
            </a:endParaRPr>
          </a:p>
          <a:p>
            <a:pPr marL="742950" indent="-285750">
              <a:spcBef>
                <a:spcPts val="0"/>
              </a:spcBef>
              <a:spcAft>
                <a:spcPts val="1000"/>
              </a:spcAft>
            </a:pPr>
            <a:r>
              <a:rPr lang="en-US" sz="1800" dirty="0" smtClean="0">
                <a:solidFill>
                  <a:srgbClr val="000000"/>
                </a:solidFill>
                <a:ea typeface="Calibri" panose="020F0502020204030204" pitchFamily="34" charset="0"/>
              </a:rPr>
              <a:t>Run MIRTM </a:t>
            </a:r>
            <a:r>
              <a:rPr lang="en-US" sz="1800" dirty="0"/>
              <a:t>Separate Commitment and Dispatch </a:t>
            </a:r>
            <a:r>
              <a:rPr lang="en-US" sz="1800" dirty="0" smtClean="0">
                <a:solidFill>
                  <a:srgbClr val="000000"/>
                </a:solidFill>
                <a:ea typeface="Calibri" panose="020F0502020204030204" pitchFamily="34" charset="0"/>
              </a:rPr>
              <a:t>with different offer structures (</a:t>
            </a:r>
            <a:r>
              <a:rPr lang="en-US" sz="1800" dirty="0" smtClean="0"/>
              <a:t>SPO </a:t>
            </a:r>
            <a:r>
              <a:rPr lang="en-US" sz="1800" dirty="0"/>
              <a:t>Prod. SCED </a:t>
            </a:r>
            <a:r>
              <a:rPr lang="en-US" sz="1800" dirty="0" smtClean="0"/>
              <a:t>EOCs,</a:t>
            </a:r>
            <a:r>
              <a:rPr lang="en-US" sz="1800" dirty="0" smtClean="0">
                <a:solidFill>
                  <a:srgbClr val="000000"/>
                </a:solidFill>
                <a:ea typeface="Calibri" panose="020F0502020204030204" pitchFamily="34" charset="0"/>
              </a:rPr>
              <a:t> </a:t>
            </a:r>
            <a:r>
              <a:rPr lang="en-US" sz="1800" dirty="0" smtClean="0"/>
              <a:t>3PO, SPO) </a:t>
            </a:r>
            <a:r>
              <a:rPr lang="en-US" sz="1800" dirty="0" smtClean="0">
                <a:solidFill>
                  <a:srgbClr val="000000"/>
                </a:solidFill>
                <a:ea typeface="Calibri" panose="020F0502020204030204" pitchFamily="34" charset="0"/>
              </a:rPr>
              <a:t>as inputs</a:t>
            </a:r>
            <a:r>
              <a:rPr lang="en-US" sz="1800" dirty="0">
                <a:solidFill>
                  <a:srgbClr val="000000"/>
                </a:solidFill>
                <a:ea typeface="Calibri" panose="020F0502020204030204" pitchFamily="34" charset="0"/>
              </a:rPr>
              <a:t> while the GTBD mimics the production case</a:t>
            </a:r>
            <a:r>
              <a:rPr lang="en-US" sz="1800" dirty="0" smtClean="0">
                <a:solidFill>
                  <a:srgbClr val="000000"/>
                </a:solidFill>
                <a:ea typeface="Calibri" panose="020F0502020204030204" pitchFamily="34" charset="0"/>
              </a:rPr>
              <a:t>.</a:t>
            </a:r>
          </a:p>
          <a:p>
            <a:pPr marL="742950" indent="-285750">
              <a:spcBef>
                <a:spcPts val="0"/>
              </a:spcBef>
              <a:spcAft>
                <a:spcPts val="1000"/>
              </a:spcAft>
            </a:pPr>
            <a:endParaRPr lang="en-US" sz="1800" dirty="0" smtClean="0">
              <a:solidFill>
                <a:srgbClr val="000000"/>
              </a:solidFill>
              <a:ea typeface="Calibri" panose="020F0502020204030204" pitchFamily="34" charset="0"/>
            </a:endParaRPr>
          </a:p>
          <a:p>
            <a:pPr marL="742950" indent="-285750">
              <a:spcBef>
                <a:spcPts val="0"/>
              </a:spcBef>
              <a:spcAft>
                <a:spcPts val="1000"/>
              </a:spcAft>
            </a:pPr>
            <a:r>
              <a:rPr lang="en-US" sz="1800" dirty="0" smtClean="0">
                <a:solidFill>
                  <a:srgbClr val="000000"/>
                </a:solidFill>
                <a:ea typeface="Calibri" panose="020F0502020204030204" pitchFamily="34" charset="0"/>
              </a:rPr>
              <a:t>Use new STLF and Wind Persistence to “look ahead” 30 minutes to determine if commitments needed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13244243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Questions and Next Steps</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2000" dirty="0" smtClean="0"/>
              <a:t>We would like to concentrate on these study days going forward.</a:t>
            </a:r>
          </a:p>
          <a:p>
            <a:pPr>
              <a:lnSpc>
                <a:spcPct val="150000"/>
              </a:lnSpc>
            </a:pPr>
            <a:r>
              <a:rPr lang="en-US" sz="2000" dirty="0" smtClean="0"/>
              <a:t>Based on today’s discussion we can bring more details on specific events.</a:t>
            </a:r>
          </a:p>
          <a:p>
            <a:pPr>
              <a:lnSpc>
                <a:spcPct val="150000"/>
              </a:lnSpc>
            </a:pPr>
            <a:r>
              <a:rPr lang="en-US" sz="2000" dirty="0" smtClean="0"/>
              <a:t>Changes in assumptions?</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60</a:t>
            </a:fld>
            <a:endParaRPr lang="en-US"/>
          </a:p>
        </p:txBody>
      </p:sp>
    </p:spTree>
    <p:extLst>
      <p:ext uri="{BB962C8B-B14F-4D97-AF65-F5344CB8AC3E}">
        <p14:creationId xmlns:p14="http://schemas.microsoft.com/office/powerpoint/2010/main" val="31539268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819400"/>
            <a:ext cx="8458200" cy="5183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accent1"/>
                </a:solidFill>
              </a:rPr>
              <a:t>Appendix A. Additional Scenario Graphs</a:t>
            </a:r>
            <a:endParaRPr lang="en-US" sz="2400" b="1" dirty="0">
              <a:solidFill>
                <a:schemeClr val="accent1"/>
              </a:solidFill>
            </a:endParaRPr>
          </a:p>
        </p:txBody>
      </p:sp>
    </p:spTree>
    <p:extLst>
      <p:ext uri="{BB962C8B-B14F-4D97-AF65-F5344CB8AC3E}">
        <p14:creationId xmlns:p14="http://schemas.microsoft.com/office/powerpoint/2010/main" val="28705833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MIRTM Load only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63723"/>
            <a:ext cx="7620000" cy="5715000"/>
          </a:xfrm>
          <a:prstGeom prst="rect">
            <a:avLst/>
          </a:prstGeom>
        </p:spPr>
      </p:pic>
    </p:spTree>
    <p:extLst>
      <p:ext uri="{BB962C8B-B14F-4D97-AF65-F5344CB8AC3E}">
        <p14:creationId xmlns:p14="http://schemas.microsoft.com/office/powerpoint/2010/main" val="8863776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MIRTM Load only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63</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742950"/>
            <a:ext cx="7331075" cy="5498307"/>
          </a:xfrm>
        </p:spPr>
      </p:pic>
    </p:spTree>
    <p:extLst>
      <p:ext uri="{BB962C8B-B14F-4D97-AF65-F5344CB8AC3E}">
        <p14:creationId xmlns:p14="http://schemas.microsoft.com/office/powerpoint/2010/main" val="40144993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MIRTM Load only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842169"/>
            <a:ext cx="7772400" cy="5829300"/>
          </a:xfrm>
          <a:prstGeom prst="rect">
            <a:avLst/>
          </a:prstGeom>
        </p:spPr>
      </p:pic>
    </p:spTree>
    <p:extLst>
      <p:ext uri="{BB962C8B-B14F-4D97-AF65-F5344CB8AC3E}">
        <p14:creationId xmlns:p14="http://schemas.microsoft.com/office/powerpoint/2010/main" val="9797913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MIRTM Prod EOC</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14400"/>
            <a:ext cx="7416800" cy="5562600"/>
          </a:xfrm>
          <a:prstGeom prst="rect">
            <a:avLst/>
          </a:prstGeom>
        </p:spPr>
      </p:pic>
    </p:spTree>
    <p:extLst>
      <p:ext uri="{BB962C8B-B14F-4D97-AF65-F5344CB8AC3E}">
        <p14:creationId xmlns:p14="http://schemas.microsoft.com/office/powerpoint/2010/main" val="11339289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MIRTM Prod EOC</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66</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88988"/>
            <a:ext cx="7696200" cy="5772150"/>
          </a:xfrm>
          <a:prstGeom prst="rect">
            <a:avLst/>
          </a:prstGeom>
        </p:spPr>
      </p:pic>
    </p:spTree>
    <p:extLst>
      <p:ext uri="{BB962C8B-B14F-4D97-AF65-F5344CB8AC3E}">
        <p14:creationId xmlns:p14="http://schemas.microsoft.com/office/powerpoint/2010/main" val="16448006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MIRTM Prod EOC</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22637"/>
            <a:ext cx="7620000" cy="5715000"/>
          </a:xfrm>
          <a:prstGeom prst="rect">
            <a:avLst/>
          </a:prstGeom>
        </p:spPr>
      </p:pic>
    </p:spTree>
    <p:extLst>
      <p:ext uri="{BB962C8B-B14F-4D97-AF65-F5344CB8AC3E}">
        <p14:creationId xmlns:p14="http://schemas.microsoft.com/office/powerpoint/2010/main" val="20641439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MIRTM 3PO</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800100"/>
            <a:ext cx="7467599" cy="5600700"/>
          </a:xfrm>
        </p:spPr>
      </p:pic>
      <p:sp>
        <p:nvSpPr>
          <p:cNvPr id="4" name="Slide Number Placeholder 3"/>
          <p:cNvSpPr>
            <a:spLocks noGrp="1"/>
          </p:cNvSpPr>
          <p:nvPr>
            <p:ph type="sldNum" sz="quarter" idx="4"/>
          </p:nvPr>
        </p:nvSpPr>
        <p:spPr/>
        <p:txBody>
          <a:bodyPr/>
          <a:lstStyle/>
          <a:p>
            <a:fld id="{1D93BD3E-1E9A-4970-A6F7-E7AC52762E0C}" type="slidenum">
              <a:rPr lang="en-US" smtClean="0"/>
              <a:pPr/>
              <a:t>68</a:t>
            </a:fld>
            <a:endParaRPr lang="en-US"/>
          </a:p>
        </p:txBody>
      </p:sp>
    </p:spTree>
    <p:extLst>
      <p:ext uri="{BB962C8B-B14F-4D97-AF65-F5344CB8AC3E}">
        <p14:creationId xmlns:p14="http://schemas.microsoft.com/office/powerpoint/2010/main" val="15518202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MIRTM 3PO</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889794"/>
            <a:ext cx="7391400" cy="5543550"/>
          </a:xfrm>
          <a:prstGeom prst="rect">
            <a:avLst/>
          </a:prstGeom>
        </p:spPr>
      </p:pic>
    </p:spTree>
    <p:extLst>
      <p:ext uri="{BB962C8B-B14F-4D97-AF65-F5344CB8AC3E}">
        <p14:creationId xmlns:p14="http://schemas.microsoft.com/office/powerpoint/2010/main" val="176849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Study Process</a:t>
            </a:r>
            <a:endParaRPr lang="en-US" b="1" dirty="0">
              <a:solidFill>
                <a:schemeClr val="accent1"/>
              </a:solidFill>
            </a:endParaRPr>
          </a:p>
        </p:txBody>
      </p:sp>
      <p:sp>
        <p:nvSpPr>
          <p:cNvPr id="3" name="Content Placeholder 2"/>
          <p:cNvSpPr>
            <a:spLocks noGrp="1"/>
          </p:cNvSpPr>
          <p:nvPr>
            <p:ph idx="1"/>
          </p:nvPr>
        </p:nvSpPr>
        <p:spPr>
          <a:xfrm>
            <a:off x="152400" y="762000"/>
            <a:ext cx="8382000" cy="5570538"/>
          </a:xfrm>
        </p:spPr>
        <p:txBody>
          <a:bodyPr/>
          <a:lstStyle/>
          <a:p>
            <a:pPr marL="742950" indent="-285750">
              <a:spcBef>
                <a:spcPts val="0"/>
              </a:spcBef>
              <a:spcAft>
                <a:spcPts val="1000"/>
              </a:spcAft>
            </a:pPr>
            <a:endParaRPr lang="en-US" sz="1800" dirty="0" smtClean="0">
              <a:solidFill>
                <a:srgbClr val="000000"/>
              </a:solidFill>
              <a:ea typeface="Calibri" panose="020F0502020204030204" pitchFamily="34" charset="0"/>
            </a:endParaRPr>
          </a:p>
          <a:p>
            <a:pPr marL="742950" indent="-285750">
              <a:spcBef>
                <a:spcPts val="0"/>
              </a:spcBef>
              <a:spcAft>
                <a:spcPts val="1000"/>
              </a:spcAft>
            </a:pPr>
            <a:r>
              <a:rPr lang="en-US" sz="1800" dirty="0" smtClean="0">
                <a:solidFill>
                  <a:srgbClr val="000000"/>
                </a:solidFill>
                <a:ea typeface="Calibri" panose="020F0502020204030204" pitchFamily="34" charset="0"/>
              </a:rPr>
              <a:t>Calculate </a:t>
            </a:r>
            <a:r>
              <a:rPr lang="en-US" sz="1800" dirty="0">
                <a:solidFill>
                  <a:srgbClr val="000000"/>
                </a:solidFill>
                <a:ea typeface="Calibri" panose="020F0502020204030204" pitchFamily="34" charset="0"/>
              </a:rPr>
              <a:t>Production </a:t>
            </a:r>
            <a:r>
              <a:rPr lang="en-US" sz="1800" dirty="0" smtClean="0">
                <a:solidFill>
                  <a:srgbClr val="000000"/>
                </a:solidFill>
                <a:ea typeface="Calibri" panose="020F0502020204030204" pitchFamily="34" charset="0"/>
              </a:rPr>
              <a:t>Costs:  Four Components</a:t>
            </a:r>
            <a:endParaRPr lang="en-US" sz="1800" dirty="0">
              <a:solidFill>
                <a:srgbClr val="000000"/>
              </a:solidFill>
              <a:ea typeface="Calibri" panose="020F0502020204030204" pitchFamily="34" charset="0"/>
            </a:endParaRPr>
          </a:p>
          <a:p>
            <a:pPr marL="1143000" lvl="1">
              <a:spcBef>
                <a:spcPts val="0"/>
              </a:spcBef>
              <a:spcAft>
                <a:spcPts val="1000"/>
              </a:spcAft>
            </a:pPr>
            <a:r>
              <a:rPr lang="en-US" sz="1600" u="sng" dirty="0">
                <a:solidFill>
                  <a:srgbClr val="000000"/>
                </a:solidFill>
                <a:ea typeface="Calibri" panose="020F0502020204030204" pitchFamily="34" charset="0"/>
              </a:rPr>
              <a:t>Generation </a:t>
            </a:r>
            <a:r>
              <a:rPr lang="en-US" sz="1600" u="sng" dirty="0" smtClean="0">
                <a:solidFill>
                  <a:srgbClr val="000000"/>
                </a:solidFill>
                <a:ea typeface="Calibri" panose="020F0502020204030204" pitchFamily="34" charset="0"/>
              </a:rPr>
              <a:t>Costs:</a:t>
            </a:r>
            <a:r>
              <a:rPr lang="en-US" sz="1600" dirty="0" smtClean="0">
                <a:solidFill>
                  <a:srgbClr val="000000"/>
                </a:solidFill>
                <a:ea typeface="Calibri" panose="020F0502020204030204" pitchFamily="34" charset="0"/>
              </a:rPr>
              <a:t> </a:t>
            </a:r>
            <a:r>
              <a:rPr lang="en-US" sz="1600" dirty="0"/>
              <a:t>Integrate Step 2 EOC from LSL to BP + Power Balance Violation </a:t>
            </a:r>
          </a:p>
          <a:p>
            <a:pPr marL="1143000" lvl="1">
              <a:spcBef>
                <a:spcPts val="0"/>
              </a:spcBef>
              <a:spcAft>
                <a:spcPts val="1000"/>
              </a:spcAft>
            </a:pPr>
            <a:r>
              <a:rPr lang="en-US" sz="1600" u="sng" dirty="0"/>
              <a:t>Transmission Penalty </a:t>
            </a:r>
            <a:r>
              <a:rPr lang="en-US" sz="1600" u="sng" dirty="0" smtClean="0"/>
              <a:t>Cost</a:t>
            </a:r>
            <a:r>
              <a:rPr lang="en-US" sz="1600" dirty="0" smtClean="0"/>
              <a:t>: </a:t>
            </a:r>
            <a:r>
              <a:rPr lang="en-US" sz="1600" dirty="0"/>
              <a:t>Violated MW * Shadow Price </a:t>
            </a:r>
          </a:p>
          <a:p>
            <a:pPr marL="1143000" lvl="1">
              <a:spcBef>
                <a:spcPts val="0"/>
              </a:spcBef>
              <a:spcAft>
                <a:spcPts val="1000"/>
              </a:spcAft>
            </a:pPr>
            <a:r>
              <a:rPr lang="en-US" sz="1600" u="sng" dirty="0"/>
              <a:t>QSGR Startup/</a:t>
            </a:r>
            <a:r>
              <a:rPr lang="en-US" sz="1600" u="sng" dirty="0" err="1"/>
              <a:t>Mingen</a:t>
            </a:r>
            <a:r>
              <a:rPr lang="en-US" sz="1600" u="sng" dirty="0"/>
              <a:t> </a:t>
            </a:r>
            <a:r>
              <a:rPr lang="en-US" sz="1600" u="sng" dirty="0" smtClean="0"/>
              <a:t>Cost</a:t>
            </a:r>
            <a:r>
              <a:rPr lang="en-US" sz="1600" dirty="0" smtClean="0"/>
              <a:t>: Startup </a:t>
            </a:r>
            <a:r>
              <a:rPr lang="en-US" sz="1600" dirty="0"/>
              <a:t>and Minimum </a:t>
            </a:r>
            <a:r>
              <a:rPr lang="en-US" sz="1600" dirty="0" smtClean="0"/>
              <a:t>Energy </a:t>
            </a:r>
            <a:r>
              <a:rPr lang="en-US" sz="1600" dirty="0"/>
              <a:t>Costs </a:t>
            </a:r>
            <a:endParaRPr lang="en-US" sz="1600" dirty="0" smtClean="0"/>
          </a:p>
          <a:p>
            <a:pPr marL="1143000" lvl="1">
              <a:spcBef>
                <a:spcPts val="0"/>
              </a:spcBef>
              <a:spcAft>
                <a:spcPts val="1000"/>
              </a:spcAft>
            </a:pPr>
            <a:r>
              <a:rPr lang="en-US" sz="1600" u="sng" dirty="0"/>
              <a:t>Blocky Load </a:t>
            </a:r>
            <a:r>
              <a:rPr lang="en-US" sz="1600" u="sng" dirty="0" smtClean="0"/>
              <a:t>Cost</a:t>
            </a:r>
            <a:r>
              <a:rPr lang="en-US" sz="1600" dirty="0"/>
              <a:t>:</a:t>
            </a:r>
            <a:r>
              <a:rPr lang="en-US" sz="1600" dirty="0" smtClean="0"/>
              <a:t> </a:t>
            </a:r>
            <a:r>
              <a:rPr lang="en-US" sz="1600" dirty="0"/>
              <a:t>Bid Price * Commit MW </a:t>
            </a:r>
            <a:endParaRPr lang="en-US" sz="1600" dirty="0">
              <a:solidFill>
                <a:srgbClr val="000000"/>
              </a:solidFill>
            </a:endParaRPr>
          </a:p>
          <a:p>
            <a:pPr marL="742950">
              <a:spcBef>
                <a:spcPts val="0"/>
              </a:spcBef>
              <a:spcAft>
                <a:spcPts val="1000"/>
              </a:spcAft>
            </a:pPr>
            <a:endParaRPr lang="en-US" sz="1800" dirty="0">
              <a:solidFill>
                <a:srgbClr val="000000"/>
              </a:solidFill>
              <a:ea typeface="Calibri" panose="020F0502020204030204" pitchFamily="34" charset="0"/>
            </a:endParaRPr>
          </a:p>
          <a:p>
            <a:pPr marL="742950">
              <a:spcBef>
                <a:spcPts val="0"/>
              </a:spcBef>
              <a:spcAft>
                <a:spcPts val="1000"/>
              </a:spcAft>
            </a:pPr>
            <a:r>
              <a:rPr lang="en-US" sz="1800" dirty="0" smtClean="0">
                <a:solidFill>
                  <a:srgbClr val="000000"/>
                </a:solidFill>
                <a:ea typeface="Calibri" panose="020F0502020204030204" pitchFamily="34" charset="0"/>
              </a:rPr>
              <a:t>Calculate </a:t>
            </a:r>
            <a:r>
              <a:rPr lang="en-US" sz="1800" dirty="0">
                <a:solidFill>
                  <a:srgbClr val="000000"/>
                </a:solidFill>
                <a:ea typeface="Calibri" panose="020F0502020204030204" pitchFamily="34" charset="0"/>
              </a:rPr>
              <a:t>Make Whole</a:t>
            </a:r>
          </a:p>
          <a:p>
            <a:pPr marL="1143000" lvl="1">
              <a:spcBef>
                <a:spcPts val="0"/>
              </a:spcBef>
              <a:spcAft>
                <a:spcPts val="1000"/>
              </a:spcAft>
            </a:pPr>
            <a:r>
              <a:rPr lang="en-US" sz="1600" dirty="0"/>
              <a:t>QSGR Make </a:t>
            </a:r>
            <a:r>
              <a:rPr lang="en-US" sz="1600" dirty="0" smtClean="0"/>
              <a:t>whole </a:t>
            </a:r>
            <a:r>
              <a:rPr lang="en-US" sz="1600" dirty="0"/>
              <a:t>across entire study period</a:t>
            </a:r>
          </a:p>
          <a:p>
            <a:pPr marL="1543050" lvl="2">
              <a:spcBef>
                <a:spcPts val="0"/>
              </a:spcBef>
              <a:spcAft>
                <a:spcPts val="1000"/>
              </a:spcAft>
            </a:pPr>
            <a:r>
              <a:rPr lang="en-US" sz="1600" dirty="0"/>
              <a:t>Prod. SCED &amp; Seq. SCED: Emergency Operations QSGR payments (Per 6.6.9 (3))</a:t>
            </a:r>
          </a:p>
          <a:p>
            <a:pPr marL="1543050" lvl="2">
              <a:spcBef>
                <a:spcPts val="0"/>
              </a:spcBef>
              <a:spcAft>
                <a:spcPts val="1000"/>
              </a:spcAft>
            </a:pPr>
            <a:r>
              <a:rPr lang="en-US" sz="1600" dirty="0"/>
              <a:t> MIRTM: Max(0,QSGR Verifiable </a:t>
            </a:r>
            <a:r>
              <a:rPr lang="en-US" sz="1600" dirty="0" smtClean="0"/>
              <a:t>Cost </a:t>
            </a:r>
            <a:r>
              <a:rPr lang="en-US" sz="1600" dirty="0"/>
              <a:t>- QSGR </a:t>
            </a:r>
            <a:r>
              <a:rPr lang="en-US" sz="1600" dirty="0" smtClean="0"/>
              <a:t>Revenue) </a:t>
            </a:r>
            <a:endParaRPr lang="en-US" sz="1600" dirty="0"/>
          </a:p>
          <a:p>
            <a:pPr marL="1143000" lvl="1">
              <a:spcBef>
                <a:spcPts val="0"/>
              </a:spcBef>
              <a:spcAft>
                <a:spcPts val="1000"/>
              </a:spcAft>
            </a:pPr>
            <a:r>
              <a:rPr lang="en-US" sz="1600" dirty="0"/>
              <a:t>Blocky Load Make whole across entire study period</a:t>
            </a:r>
          </a:p>
          <a:p>
            <a:pPr marL="1543050" lvl="2">
              <a:spcBef>
                <a:spcPts val="0"/>
              </a:spcBef>
              <a:spcAft>
                <a:spcPts val="1000"/>
              </a:spcAft>
            </a:pPr>
            <a:r>
              <a:rPr lang="en-US" sz="1600" dirty="0" smtClean="0"/>
              <a:t>MIRTM: Max(0</a:t>
            </a:r>
            <a:r>
              <a:rPr lang="en-US" sz="1600" dirty="0"/>
              <a:t>, [Bid Price * Commit MW</a:t>
            </a:r>
            <a:r>
              <a:rPr lang="en-US" sz="1600" dirty="0" smtClean="0"/>
              <a:t>] -[</a:t>
            </a:r>
            <a:r>
              <a:rPr lang="en-US" sz="1600" dirty="0"/>
              <a:t>Binding LMP * Commit MW</a:t>
            </a:r>
            <a:r>
              <a:rPr lang="en-US" sz="1600" dirty="0" smtClean="0"/>
              <a:t>]) </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34220135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a:t>
            </a:r>
            <a:r>
              <a:rPr lang="en-US" dirty="0"/>
              <a:t>MIRTM 3PO</a:t>
            </a:r>
          </a:p>
        </p:txBody>
      </p:sp>
      <p:sp>
        <p:nvSpPr>
          <p:cNvPr id="4" name="Slide Number Placeholder 3"/>
          <p:cNvSpPr>
            <a:spLocks noGrp="1"/>
          </p:cNvSpPr>
          <p:nvPr>
            <p:ph type="sldNum" sz="quarter" idx="4"/>
          </p:nvPr>
        </p:nvSpPr>
        <p:spPr/>
        <p:txBody>
          <a:bodyPr/>
          <a:lstStyle/>
          <a:p>
            <a:fld id="{1D93BD3E-1E9A-4970-A6F7-E7AC52762E0C}" type="slidenum">
              <a:rPr lang="en-US" smtClean="0"/>
              <a:pPr/>
              <a:t>70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86213"/>
            <a:ext cx="7924800" cy="5943600"/>
          </a:xfrm>
          <a:prstGeom prst="rect">
            <a:avLst/>
          </a:prstGeom>
        </p:spPr>
      </p:pic>
    </p:spTree>
    <p:extLst>
      <p:ext uri="{BB962C8B-B14F-4D97-AF65-F5344CB8AC3E}">
        <p14:creationId xmlns:p14="http://schemas.microsoft.com/office/powerpoint/2010/main" val="26575696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a:t>
            </a:r>
            <a:r>
              <a:rPr lang="en-US" dirty="0"/>
              <a:t>MIRTM </a:t>
            </a:r>
            <a:r>
              <a:rPr lang="en-US" dirty="0" smtClean="0"/>
              <a:t>SPO</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19617"/>
            <a:ext cx="7543800" cy="5657850"/>
          </a:xfrm>
          <a:prstGeom prst="rect">
            <a:avLst/>
          </a:prstGeom>
        </p:spPr>
      </p:pic>
    </p:spTree>
    <p:extLst>
      <p:ext uri="{BB962C8B-B14F-4D97-AF65-F5344CB8AC3E}">
        <p14:creationId xmlns:p14="http://schemas.microsoft.com/office/powerpoint/2010/main" val="29917042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a:t>
            </a:r>
            <a:r>
              <a:rPr lang="en-US" dirty="0"/>
              <a:t>MIRTM </a:t>
            </a:r>
            <a:r>
              <a:rPr lang="en-US" dirty="0" smtClean="0"/>
              <a:t>SPO</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49552"/>
            <a:ext cx="7467600" cy="5600700"/>
          </a:xfrm>
          <a:prstGeom prst="rect">
            <a:avLst/>
          </a:prstGeom>
        </p:spPr>
      </p:pic>
    </p:spTree>
    <p:extLst>
      <p:ext uri="{BB962C8B-B14F-4D97-AF65-F5344CB8AC3E}">
        <p14:creationId xmlns:p14="http://schemas.microsoft.com/office/powerpoint/2010/main" val="33478580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Day: August 13, </a:t>
            </a:r>
            <a:r>
              <a:rPr lang="en-US" dirty="0" smtClean="0"/>
              <a:t>2015 </a:t>
            </a:r>
            <a:r>
              <a:rPr lang="en-US" dirty="0"/>
              <a:t>MIRTM </a:t>
            </a:r>
            <a:r>
              <a:rPr lang="en-US" dirty="0" smtClean="0"/>
              <a:t>SPO</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77" y="743484"/>
            <a:ext cx="8026400" cy="6019800"/>
          </a:xfrm>
          <a:prstGeom prst="rect">
            <a:avLst/>
          </a:prstGeom>
        </p:spPr>
      </p:pic>
    </p:spTree>
    <p:extLst>
      <p:ext uri="{BB962C8B-B14F-4D97-AF65-F5344CB8AC3E}">
        <p14:creationId xmlns:p14="http://schemas.microsoft.com/office/powerpoint/2010/main" val="41089876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July 1, 2015 – 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90600"/>
            <a:ext cx="7620000" cy="5715000"/>
          </a:xfrm>
          <a:prstGeom prst="rect">
            <a:avLst/>
          </a:prstGeom>
        </p:spPr>
      </p:pic>
    </p:spTree>
    <p:extLst>
      <p:ext uri="{BB962C8B-B14F-4D97-AF65-F5344CB8AC3E}">
        <p14:creationId xmlns:p14="http://schemas.microsoft.com/office/powerpoint/2010/main" val="113313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July 1, 2015 – 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14400"/>
            <a:ext cx="7295092" cy="5471319"/>
          </a:xfrm>
          <a:prstGeom prst="rect">
            <a:avLst/>
          </a:prstGeom>
        </p:spPr>
      </p:pic>
    </p:spTree>
    <p:extLst>
      <p:ext uri="{BB962C8B-B14F-4D97-AF65-F5344CB8AC3E}">
        <p14:creationId xmlns:p14="http://schemas.microsoft.com/office/powerpoint/2010/main" val="41385147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July 1, 2015 – 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14682"/>
            <a:ext cx="7543800" cy="5657850"/>
          </a:xfrm>
          <a:prstGeom prst="rect">
            <a:avLst/>
          </a:prstGeom>
        </p:spPr>
      </p:pic>
    </p:spTree>
    <p:extLst>
      <p:ext uri="{BB962C8B-B14F-4D97-AF65-F5344CB8AC3E}">
        <p14:creationId xmlns:p14="http://schemas.microsoft.com/office/powerpoint/2010/main" val="23777533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July 1, 2015 – 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99319"/>
            <a:ext cx="7696200" cy="5772150"/>
          </a:xfrm>
          <a:prstGeom prst="rect">
            <a:avLst/>
          </a:prstGeom>
        </p:spPr>
      </p:pic>
    </p:spTree>
    <p:extLst>
      <p:ext uri="{BB962C8B-B14F-4D97-AF65-F5344CB8AC3E}">
        <p14:creationId xmlns:p14="http://schemas.microsoft.com/office/powerpoint/2010/main" val="39158661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July 1, 2015 – 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88" y="892402"/>
            <a:ext cx="7705423" cy="5779067"/>
          </a:xfrm>
          <a:prstGeom prst="rect">
            <a:avLst/>
          </a:prstGeom>
        </p:spPr>
      </p:pic>
    </p:spTree>
    <p:extLst>
      <p:ext uri="{BB962C8B-B14F-4D97-AF65-F5344CB8AC3E}">
        <p14:creationId xmlns:p14="http://schemas.microsoft.com/office/powerpoint/2010/main" val="34083758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July 1, 2015 – 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29103"/>
            <a:ext cx="7467600" cy="5600700"/>
          </a:xfrm>
          <a:prstGeom prst="rect">
            <a:avLst/>
          </a:prstGeom>
        </p:spPr>
      </p:pic>
    </p:spTree>
    <p:extLst>
      <p:ext uri="{BB962C8B-B14F-4D97-AF65-F5344CB8AC3E}">
        <p14:creationId xmlns:p14="http://schemas.microsoft.com/office/powerpoint/2010/main" val="355177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Simulation Assumptions – Blocky Load Resources</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1800" dirty="0" smtClean="0"/>
              <a:t>Offers were received for 12 Blocky Loads from DSWG</a:t>
            </a:r>
          </a:p>
          <a:p>
            <a:pPr>
              <a:lnSpc>
                <a:spcPct val="150000"/>
              </a:lnSpc>
            </a:pPr>
            <a:r>
              <a:rPr lang="en-US" sz="1800" dirty="0" smtClean="0"/>
              <a:t>A total of 366 MW split between the load zones (each zone has 12 resources)</a:t>
            </a:r>
          </a:p>
          <a:p>
            <a:pPr>
              <a:lnSpc>
                <a:spcPct val="150000"/>
              </a:lnSpc>
            </a:pPr>
            <a:endParaRPr lang="en-US" sz="2000" dirty="0" smtClean="0"/>
          </a:p>
          <a:p>
            <a:pPr>
              <a:lnSpc>
                <a:spcPct val="150000"/>
              </a:lnSpc>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5" name="Picture 4"/>
          <p:cNvPicPr>
            <a:picLocks noChangeAspect="1"/>
          </p:cNvPicPr>
          <p:nvPr/>
        </p:nvPicPr>
        <p:blipFill>
          <a:blip r:embed="rId3"/>
          <a:stretch>
            <a:fillRect/>
          </a:stretch>
        </p:blipFill>
        <p:spPr>
          <a:xfrm>
            <a:off x="304800" y="2286000"/>
            <a:ext cx="8229600" cy="3919534"/>
          </a:xfrm>
          <a:prstGeom prst="rect">
            <a:avLst/>
          </a:prstGeom>
        </p:spPr>
      </p:pic>
    </p:spTree>
    <p:extLst>
      <p:ext uri="{BB962C8B-B14F-4D97-AF65-F5344CB8AC3E}">
        <p14:creationId xmlns:p14="http://schemas.microsoft.com/office/powerpoint/2010/main" val="26713823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August 11, 2015 – 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80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774192"/>
            <a:ext cx="7429500" cy="5572125"/>
          </a:xfrm>
          <a:prstGeom prst="rect">
            <a:avLst/>
          </a:prstGeom>
        </p:spPr>
      </p:pic>
    </p:spTree>
    <p:extLst>
      <p:ext uri="{BB962C8B-B14F-4D97-AF65-F5344CB8AC3E}">
        <p14:creationId xmlns:p14="http://schemas.microsoft.com/office/powerpoint/2010/main" val="3289777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August 11, 2015 – 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81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762000"/>
            <a:ext cx="8128000" cy="6096000"/>
          </a:xfrm>
          <a:prstGeom prst="rect">
            <a:avLst/>
          </a:prstGeom>
        </p:spPr>
      </p:pic>
    </p:spTree>
    <p:extLst>
      <p:ext uri="{BB962C8B-B14F-4D97-AF65-F5344CB8AC3E}">
        <p14:creationId xmlns:p14="http://schemas.microsoft.com/office/powerpoint/2010/main" val="19501051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August 11, 2015 – 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82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838200"/>
            <a:ext cx="7924800" cy="5943600"/>
          </a:xfrm>
          <a:prstGeom prst="rect">
            <a:avLst/>
          </a:prstGeom>
        </p:spPr>
      </p:pic>
    </p:spTree>
    <p:extLst>
      <p:ext uri="{BB962C8B-B14F-4D97-AF65-F5344CB8AC3E}">
        <p14:creationId xmlns:p14="http://schemas.microsoft.com/office/powerpoint/2010/main" val="8480912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August 11, 2015– 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83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46138"/>
            <a:ext cx="7620000" cy="5715000"/>
          </a:xfrm>
          <a:prstGeom prst="rect">
            <a:avLst/>
          </a:prstGeom>
        </p:spPr>
      </p:pic>
    </p:spTree>
    <p:extLst>
      <p:ext uri="{BB962C8B-B14F-4D97-AF65-F5344CB8AC3E}">
        <p14:creationId xmlns:p14="http://schemas.microsoft.com/office/powerpoint/2010/main" val="40802129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August 11, 2015– 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84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46138"/>
            <a:ext cx="7620000" cy="5715000"/>
          </a:xfrm>
          <a:prstGeom prst="rect">
            <a:avLst/>
          </a:prstGeom>
        </p:spPr>
      </p:pic>
    </p:spTree>
    <p:extLst>
      <p:ext uri="{BB962C8B-B14F-4D97-AF65-F5344CB8AC3E}">
        <p14:creationId xmlns:p14="http://schemas.microsoft.com/office/powerpoint/2010/main" val="42624018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August 11, 2015– 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85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918369"/>
            <a:ext cx="7315200" cy="5486400"/>
          </a:xfrm>
          <a:prstGeom prst="rect">
            <a:avLst/>
          </a:prstGeom>
        </p:spPr>
      </p:pic>
    </p:spTree>
    <p:extLst>
      <p:ext uri="{BB962C8B-B14F-4D97-AF65-F5344CB8AC3E}">
        <p14:creationId xmlns:p14="http://schemas.microsoft.com/office/powerpoint/2010/main" val="25885525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11, </a:t>
            </a:r>
            <a:r>
              <a:rPr lang="en-US" dirty="0" smtClean="0"/>
              <a:t>2015 – </a:t>
            </a:r>
            <a:r>
              <a:rPr lang="en-US" dirty="0"/>
              <a:t>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86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32669"/>
            <a:ext cx="7010400" cy="5257800"/>
          </a:xfrm>
          <a:prstGeom prst="rect">
            <a:avLst/>
          </a:prstGeom>
        </p:spPr>
      </p:pic>
    </p:spTree>
    <p:extLst>
      <p:ext uri="{BB962C8B-B14F-4D97-AF65-F5344CB8AC3E}">
        <p14:creationId xmlns:p14="http://schemas.microsoft.com/office/powerpoint/2010/main" val="38165292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11, 2015</a:t>
            </a:r>
            <a:r>
              <a:rPr lang="en-US" dirty="0" smtClean="0"/>
              <a:t>– </a:t>
            </a:r>
            <a:r>
              <a:rPr lang="en-US" dirty="0"/>
              <a:t>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87</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4" b="-2128"/>
          <a:stretch/>
        </p:blipFill>
        <p:spPr>
          <a:xfrm>
            <a:off x="838200" y="979686"/>
            <a:ext cx="7234335" cy="5538787"/>
          </a:xfrm>
          <a:prstGeom prst="rect">
            <a:avLst/>
          </a:prstGeom>
        </p:spPr>
      </p:pic>
    </p:spTree>
    <p:extLst>
      <p:ext uri="{BB962C8B-B14F-4D97-AF65-F5344CB8AC3E}">
        <p14:creationId xmlns:p14="http://schemas.microsoft.com/office/powerpoint/2010/main" val="2009859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11, </a:t>
            </a:r>
            <a:r>
              <a:rPr lang="en-US" dirty="0" smtClean="0"/>
              <a:t>2015 – </a:t>
            </a:r>
            <a:r>
              <a:rPr lang="en-US" dirty="0"/>
              <a:t>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88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63287"/>
            <a:ext cx="7467600" cy="5600700"/>
          </a:xfrm>
          <a:prstGeom prst="rect">
            <a:avLst/>
          </a:prstGeom>
        </p:spPr>
      </p:pic>
    </p:spTree>
    <p:extLst>
      <p:ext uri="{BB962C8B-B14F-4D97-AF65-F5344CB8AC3E}">
        <p14:creationId xmlns:p14="http://schemas.microsoft.com/office/powerpoint/2010/main" val="30517022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11, </a:t>
            </a:r>
            <a:r>
              <a:rPr lang="en-US" dirty="0" smtClean="0"/>
              <a:t>2015 – </a:t>
            </a:r>
            <a:r>
              <a:rPr lang="en-US" dirty="0"/>
              <a:t>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89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61093"/>
            <a:ext cx="7620000" cy="5715000"/>
          </a:xfrm>
          <a:prstGeom prst="rect">
            <a:avLst/>
          </a:prstGeom>
        </p:spPr>
      </p:pic>
    </p:spTree>
    <p:extLst>
      <p:ext uri="{BB962C8B-B14F-4D97-AF65-F5344CB8AC3E}">
        <p14:creationId xmlns:p14="http://schemas.microsoft.com/office/powerpoint/2010/main" val="168757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Simulation Assumptions – Fast Generation Resource Temporal Constraints</a:t>
            </a:r>
            <a:endParaRPr lang="en-US" b="1" dirty="0">
              <a:solidFill>
                <a:schemeClr val="accent1"/>
              </a:solidFill>
            </a:endParaRPr>
          </a:p>
        </p:txBody>
      </p:sp>
      <p:sp>
        <p:nvSpPr>
          <p:cNvPr id="3" name="Content Placeholder 2"/>
          <p:cNvSpPr>
            <a:spLocks noGrp="1"/>
          </p:cNvSpPr>
          <p:nvPr>
            <p:ph idx="1"/>
          </p:nvPr>
        </p:nvSpPr>
        <p:spPr>
          <a:xfrm>
            <a:off x="304800" y="1128441"/>
            <a:ext cx="8534400" cy="4967559"/>
          </a:xfrm>
        </p:spPr>
        <p:txBody>
          <a:bodyPr/>
          <a:lstStyle/>
          <a:p>
            <a:pPr marL="0" indent="0">
              <a:lnSpc>
                <a:spcPct val="150000"/>
              </a:lnSpc>
              <a:buNone/>
            </a:pPr>
            <a:r>
              <a:rPr lang="en-US" sz="1600" dirty="0" smtClean="0"/>
              <a:t>All Resources that are Quick Start qualified are considered “fast responding resources”. If the Resource was “OUT” or “ONTEST” during the study period they are not considered as “committable”			</a:t>
            </a:r>
            <a:r>
              <a:rPr lang="en-US" sz="1600" dirty="0" smtClean="0">
                <a:solidFill>
                  <a:schemeClr val="accent6">
                    <a:lumMod val="60000"/>
                    <a:lumOff val="40000"/>
                  </a:schemeClr>
                </a:solidFill>
              </a:rPr>
              <a:t>Gas Turbines (36 units)</a:t>
            </a:r>
            <a:endParaRPr lang="en-US" sz="1600" dirty="0">
              <a:solidFill>
                <a:schemeClr val="accent6">
                  <a:lumMod val="60000"/>
                  <a:lumOff val="40000"/>
                </a:schemeClr>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5" name="Picture 4"/>
          <p:cNvPicPr>
            <a:picLocks noChangeAspect="1"/>
          </p:cNvPicPr>
          <p:nvPr/>
        </p:nvPicPr>
        <p:blipFill>
          <a:blip r:embed="rId3"/>
          <a:stretch>
            <a:fillRect/>
          </a:stretch>
        </p:blipFill>
        <p:spPr>
          <a:xfrm>
            <a:off x="1524000" y="2401557"/>
            <a:ext cx="7239000" cy="1112136"/>
          </a:xfrm>
          <a:prstGeom prst="rect">
            <a:avLst/>
          </a:prstGeom>
        </p:spPr>
      </p:pic>
      <p:sp>
        <p:nvSpPr>
          <p:cNvPr id="7" name="Rectangle 6"/>
          <p:cNvSpPr/>
          <p:nvPr/>
        </p:nvSpPr>
        <p:spPr>
          <a:xfrm>
            <a:off x="3343478" y="3486684"/>
            <a:ext cx="3033203" cy="338554"/>
          </a:xfrm>
          <a:prstGeom prst="rect">
            <a:avLst/>
          </a:prstGeom>
        </p:spPr>
        <p:txBody>
          <a:bodyPr wrap="none">
            <a:spAutoFit/>
          </a:bodyPr>
          <a:lstStyle/>
          <a:p>
            <a:r>
              <a:rPr lang="en-US" sz="1600" dirty="0">
                <a:solidFill>
                  <a:schemeClr val="accent6">
                    <a:lumMod val="60000"/>
                    <a:lumOff val="40000"/>
                  </a:schemeClr>
                </a:solidFill>
              </a:rPr>
              <a:t>Reciprocating </a:t>
            </a:r>
            <a:r>
              <a:rPr lang="en-US" sz="1600" dirty="0" smtClean="0">
                <a:solidFill>
                  <a:schemeClr val="accent6">
                    <a:lumMod val="60000"/>
                    <a:lumOff val="40000"/>
                  </a:schemeClr>
                </a:solidFill>
              </a:rPr>
              <a:t>Engines (3 units)</a:t>
            </a:r>
            <a:endParaRPr lang="en-US" sz="1600" dirty="0">
              <a:solidFill>
                <a:schemeClr val="accent6">
                  <a:lumMod val="60000"/>
                  <a:lumOff val="40000"/>
                </a:schemeClr>
              </a:solidFill>
            </a:endParaRPr>
          </a:p>
        </p:txBody>
      </p:sp>
      <p:pic>
        <p:nvPicPr>
          <p:cNvPr id="8" name="Picture 7"/>
          <p:cNvPicPr>
            <a:picLocks noChangeAspect="1"/>
          </p:cNvPicPr>
          <p:nvPr/>
        </p:nvPicPr>
        <p:blipFill>
          <a:blip r:embed="rId4"/>
          <a:stretch>
            <a:fillRect/>
          </a:stretch>
        </p:blipFill>
        <p:spPr>
          <a:xfrm>
            <a:off x="1517591" y="3782625"/>
            <a:ext cx="7321609" cy="112561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733826258"/>
              </p:ext>
            </p:extLst>
          </p:nvPr>
        </p:nvGraphicFramePr>
        <p:xfrm>
          <a:off x="1482433" y="5187724"/>
          <a:ext cx="7356769" cy="1006973"/>
        </p:xfrm>
        <a:graphic>
          <a:graphicData uri="http://schemas.openxmlformats.org/drawingml/2006/table">
            <a:tbl>
              <a:tblPr firstRow="1" bandRow="1">
                <a:tableStyleId>{5C22544A-7EE6-4342-B048-85BDC9FD1C3A}</a:tableStyleId>
              </a:tblPr>
              <a:tblGrid>
                <a:gridCol w="1050967"/>
                <a:gridCol w="1050967"/>
                <a:gridCol w="1050967"/>
                <a:gridCol w="1050967"/>
                <a:gridCol w="1050967"/>
                <a:gridCol w="1050967"/>
                <a:gridCol w="1050967"/>
              </a:tblGrid>
              <a:tr h="650907">
                <a:tc>
                  <a:txBody>
                    <a:bodyPr/>
                    <a:lstStyle/>
                    <a:p>
                      <a:r>
                        <a:rPr lang="en-US" sz="1100" dirty="0" smtClean="0"/>
                        <a:t>Minimum On Time</a:t>
                      </a: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Minimum Off</a:t>
                      </a:r>
                      <a:r>
                        <a:rPr lang="en-US" sz="1100" baseline="0" dirty="0" smtClean="0"/>
                        <a:t> </a:t>
                      </a:r>
                      <a:r>
                        <a:rPr lang="en-US" sz="1100" dirty="0" smtClean="0"/>
                        <a:t>Time</a:t>
                      </a:r>
                    </a:p>
                    <a:p>
                      <a:endParaRPr lang="en-US" sz="1100" dirty="0"/>
                    </a:p>
                  </a:txBody>
                  <a:tcPr/>
                </a:tc>
                <a:tc>
                  <a:txBody>
                    <a:bodyPr/>
                    <a:lstStyle/>
                    <a:p>
                      <a:r>
                        <a:rPr lang="en-US" sz="1100" dirty="0" smtClean="0"/>
                        <a:t>Hot to Intermediate Time</a:t>
                      </a:r>
                      <a:endParaRPr lang="en-US" sz="1100" dirty="0"/>
                    </a:p>
                  </a:txBody>
                  <a:tcPr/>
                </a:tc>
                <a:tc>
                  <a:txBody>
                    <a:bodyPr/>
                    <a:lstStyle/>
                    <a:p>
                      <a:r>
                        <a:rPr lang="en-US" sz="1100" dirty="0" smtClean="0"/>
                        <a:t>Intermediate to Cold Time</a:t>
                      </a:r>
                      <a:endParaRPr lang="en-US" sz="1100" dirty="0"/>
                    </a:p>
                  </a:txBody>
                  <a:tcPr/>
                </a:tc>
                <a:tc>
                  <a:txBody>
                    <a:bodyPr/>
                    <a:lstStyle/>
                    <a:p>
                      <a:r>
                        <a:rPr lang="en-US" sz="1100" dirty="0" smtClean="0"/>
                        <a:t>Cold StartUp Time</a:t>
                      </a:r>
                      <a:endParaRPr lang="en-US" sz="1100" dirty="0"/>
                    </a:p>
                  </a:txBody>
                  <a:tcPr/>
                </a:tc>
                <a:tc>
                  <a:txBody>
                    <a:bodyPr/>
                    <a:lstStyle/>
                    <a:p>
                      <a:r>
                        <a:rPr lang="en-US" sz="1100" dirty="0" smtClean="0"/>
                        <a:t>Intermediate StartUp</a:t>
                      </a:r>
                      <a:r>
                        <a:rPr lang="en-US" sz="1100" baseline="0" dirty="0" smtClean="0"/>
                        <a:t> Time</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Hot StartUp</a:t>
                      </a:r>
                      <a:r>
                        <a:rPr lang="en-US" sz="1100" baseline="0" dirty="0" smtClean="0"/>
                        <a:t> Time</a:t>
                      </a:r>
                      <a:endParaRPr lang="en-US" sz="1100" dirty="0" smtClean="0"/>
                    </a:p>
                    <a:p>
                      <a:endParaRPr lang="en-US" sz="1100" dirty="0"/>
                    </a:p>
                  </a:txBody>
                  <a:tcPr/>
                </a:tc>
              </a:tr>
              <a:tr h="356066">
                <a:tc>
                  <a:txBody>
                    <a:bodyPr/>
                    <a:lstStyle/>
                    <a:p>
                      <a:r>
                        <a:rPr lang="en-US" sz="1600" dirty="0" smtClean="0"/>
                        <a:t>0 min.</a:t>
                      </a:r>
                      <a:endParaRPr lang="en-US" sz="1600" dirty="0"/>
                    </a:p>
                  </a:txBody>
                  <a:tcPr/>
                </a:tc>
                <a:tc>
                  <a:txBody>
                    <a:bodyPr/>
                    <a:lstStyle/>
                    <a:p>
                      <a:r>
                        <a:rPr lang="en-US" sz="1600" dirty="0" smtClean="0"/>
                        <a:t>0 min.</a:t>
                      </a:r>
                      <a:endParaRPr lang="en-US" sz="1600" dirty="0"/>
                    </a:p>
                  </a:txBody>
                  <a:tcPr/>
                </a:tc>
                <a:tc>
                  <a:txBody>
                    <a:bodyPr/>
                    <a:lstStyle/>
                    <a:p>
                      <a:r>
                        <a:rPr lang="en-US" sz="1600" dirty="0" smtClean="0"/>
                        <a:t>0 min.</a:t>
                      </a:r>
                      <a:endParaRPr lang="en-US" sz="1600" dirty="0"/>
                    </a:p>
                  </a:txBody>
                  <a:tcPr/>
                </a:tc>
                <a:tc>
                  <a:txBody>
                    <a:bodyPr/>
                    <a:lstStyle/>
                    <a:p>
                      <a:r>
                        <a:rPr lang="en-US" sz="1600" dirty="0" smtClean="0"/>
                        <a:t>0 min.</a:t>
                      </a:r>
                      <a:endParaRPr lang="en-US" sz="1600" dirty="0"/>
                    </a:p>
                  </a:txBody>
                  <a:tcPr/>
                </a:tc>
                <a:tc>
                  <a:txBody>
                    <a:bodyPr/>
                    <a:lstStyle/>
                    <a:p>
                      <a:r>
                        <a:rPr lang="en-US" sz="1600" dirty="0" smtClean="0"/>
                        <a:t>0 min.</a:t>
                      </a:r>
                      <a:endParaRPr lang="en-US" sz="1600" dirty="0"/>
                    </a:p>
                  </a:txBody>
                  <a:tcPr/>
                </a:tc>
                <a:tc>
                  <a:txBody>
                    <a:bodyPr/>
                    <a:lstStyle/>
                    <a:p>
                      <a:r>
                        <a:rPr lang="en-US" sz="1600" dirty="0" smtClean="0"/>
                        <a:t>0 min.</a:t>
                      </a:r>
                      <a:endParaRPr lang="en-US" sz="1600" dirty="0"/>
                    </a:p>
                  </a:txBody>
                  <a:tcPr/>
                </a:tc>
                <a:tc>
                  <a:txBody>
                    <a:bodyPr/>
                    <a:lstStyle/>
                    <a:p>
                      <a:r>
                        <a:rPr lang="en-US" sz="1600" dirty="0" smtClean="0"/>
                        <a:t>0 min.</a:t>
                      </a:r>
                      <a:endParaRPr lang="en-US" sz="1600" dirty="0"/>
                    </a:p>
                  </a:txBody>
                  <a:tcPr/>
                </a:tc>
              </a:tr>
            </a:tbl>
          </a:graphicData>
        </a:graphic>
      </p:graphicFrame>
      <p:sp>
        <p:nvSpPr>
          <p:cNvPr id="12" name="TextBox 11"/>
          <p:cNvSpPr txBox="1"/>
          <p:nvPr/>
        </p:nvSpPr>
        <p:spPr>
          <a:xfrm>
            <a:off x="3962400" y="4840691"/>
            <a:ext cx="2590800" cy="338554"/>
          </a:xfrm>
          <a:prstGeom prst="rect">
            <a:avLst/>
          </a:prstGeom>
          <a:noFill/>
        </p:spPr>
        <p:txBody>
          <a:bodyPr wrap="square" rtlCol="0">
            <a:spAutoFit/>
          </a:bodyPr>
          <a:lstStyle/>
          <a:p>
            <a:r>
              <a:rPr lang="en-US" sz="1600" dirty="0" err="1" smtClean="0">
                <a:solidFill>
                  <a:schemeClr val="accent6">
                    <a:lumMod val="60000"/>
                    <a:lumOff val="40000"/>
                  </a:schemeClr>
                </a:solidFill>
              </a:rPr>
              <a:t>Wartsilas</a:t>
            </a:r>
            <a:r>
              <a:rPr lang="en-US" sz="1600" dirty="0" smtClean="0">
                <a:solidFill>
                  <a:schemeClr val="accent6">
                    <a:lumMod val="60000"/>
                    <a:lumOff val="40000"/>
                  </a:schemeClr>
                </a:solidFill>
              </a:rPr>
              <a:t> (4 units)</a:t>
            </a:r>
            <a:endParaRPr lang="en-US" sz="1600" dirty="0">
              <a:solidFill>
                <a:schemeClr val="accent6">
                  <a:lumMod val="60000"/>
                  <a:lumOff val="40000"/>
                </a:schemeClr>
              </a:solidFill>
            </a:endParaRPr>
          </a:p>
        </p:txBody>
      </p:sp>
    </p:spTree>
    <p:extLst>
      <p:ext uri="{BB962C8B-B14F-4D97-AF65-F5344CB8AC3E}">
        <p14:creationId xmlns:p14="http://schemas.microsoft.com/office/powerpoint/2010/main" val="36827928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11, </a:t>
            </a:r>
            <a:r>
              <a:rPr lang="en-US" dirty="0" smtClean="0"/>
              <a:t>2015 – </a:t>
            </a:r>
            <a:r>
              <a:rPr lang="en-US" dirty="0"/>
              <a:t>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90</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814134"/>
            <a:ext cx="7670800" cy="5753100"/>
          </a:xfrm>
          <a:prstGeom prst="rect">
            <a:avLst/>
          </a:prstGeom>
        </p:spPr>
      </p:pic>
    </p:spTree>
    <p:extLst>
      <p:ext uri="{BB962C8B-B14F-4D97-AF65-F5344CB8AC3E}">
        <p14:creationId xmlns:p14="http://schemas.microsoft.com/office/powerpoint/2010/main" val="36760615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11, </a:t>
            </a:r>
            <a:r>
              <a:rPr lang="en-US" dirty="0" smtClean="0"/>
              <a:t>2015 – </a:t>
            </a:r>
            <a:r>
              <a:rPr lang="en-US" dirty="0"/>
              <a:t>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14400"/>
            <a:ext cx="7620000" cy="5715000"/>
          </a:xfrm>
          <a:prstGeom prst="rect">
            <a:avLst/>
          </a:prstGeom>
        </p:spPr>
      </p:pic>
    </p:spTree>
    <p:extLst>
      <p:ext uri="{BB962C8B-B14F-4D97-AF65-F5344CB8AC3E}">
        <p14:creationId xmlns:p14="http://schemas.microsoft.com/office/powerpoint/2010/main" val="35169393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a:t>
            </a:r>
            <a:r>
              <a:rPr lang="en-US" dirty="0" smtClean="0"/>
              <a:t>27, 2015 – </a:t>
            </a:r>
            <a:r>
              <a:rPr lang="en-US" dirty="0"/>
              <a:t>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42169"/>
            <a:ext cx="7518399" cy="5638800"/>
          </a:xfrm>
          <a:prstGeom prst="rect">
            <a:avLst/>
          </a:prstGeom>
        </p:spPr>
      </p:pic>
    </p:spTree>
    <p:extLst>
      <p:ext uri="{BB962C8B-B14F-4D97-AF65-F5344CB8AC3E}">
        <p14:creationId xmlns:p14="http://schemas.microsoft.com/office/powerpoint/2010/main" val="18803426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a:t>
            </a:r>
            <a:r>
              <a:rPr lang="en-US" dirty="0" smtClean="0"/>
              <a:t>27, </a:t>
            </a:r>
            <a:r>
              <a:rPr lang="en-US" dirty="0"/>
              <a:t>2015</a:t>
            </a:r>
            <a:r>
              <a:rPr lang="en-US" dirty="0" smtClean="0"/>
              <a:t>– </a:t>
            </a:r>
            <a:r>
              <a:rPr lang="en-US" dirty="0"/>
              <a:t>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08" y="914400"/>
            <a:ext cx="7218892" cy="5414169"/>
          </a:xfrm>
          <a:prstGeom prst="rect">
            <a:avLst/>
          </a:prstGeom>
        </p:spPr>
      </p:pic>
    </p:spTree>
    <p:extLst>
      <p:ext uri="{BB962C8B-B14F-4D97-AF65-F5344CB8AC3E}">
        <p14:creationId xmlns:p14="http://schemas.microsoft.com/office/powerpoint/2010/main" val="7268686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a:t>
            </a:r>
            <a:r>
              <a:rPr lang="en-US" dirty="0" smtClean="0"/>
              <a:t>27, 2015 – </a:t>
            </a:r>
            <a:r>
              <a:rPr lang="en-US" dirty="0"/>
              <a:t>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88276"/>
            <a:ext cx="7518400" cy="5638800"/>
          </a:xfrm>
          <a:prstGeom prst="rect">
            <a:avLst/>
          </a:prstGeom>
        </p:spPr>
      </p:pic>
    </p:spTree>
    <p:extLst>
      <p:ext uri="{BB962C8B-B14F-4D97-AF65-F5344CB8AC3E}">
        <p14:creationId xmlns:p14="http://schemas.microsoft.com/office/powerpoint/2010/main" val="26848806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a:t>
            </a:r>
            <a:r>
              <a:rPr lang="en-US" dirty="0" smtClean="0"/>
              <a:t>27, 2015 – </a:t>
            </a:r>
            <a:r>
              <a:rPr lang="en-US" dirty="0"/>
              <a:t>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14400"/>
            <a:ext cx="7239000" cy="5429250"/>
          </a:xfrm>
          <a:prstGeom prst="rect">
            <a:avLst/>
          </a:prstGeom>
        </p:spPr>
      </p:pic>
    </p:spTree>
    <p:extLst>
      <p:ext uri="{BB962C8B-B14F-4D97-AF65-F5344CB8AC3E}">
        <p14:creationId xmlns:p14="http://schemas.microsoft.com/office/powerpoint/2010/main" val="13515110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a:t>
            </a:r>
            <a:r>
              <a:rPr lang="en-US" dirty="0" smtClean="0"/>
              <a:t>27, 2015 – </a:t>
            </a:r>
            <a:r>
              <a:rPr lang="en-US" dirty="0"/>
              <a:t>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46944"/>
            <a:ext cx="7239000" cy="5429250"/>
          </a:xfrm>
          <a:prstGeom prst="rect">
            <a:avLst/>
          </a:prstGeom>
        </p:spPr>
      </p:pic>
    </p:spTree>
    <p:extLst>
      <p:ext uri="{BB962C8B-B14F-4D97-AF65-F5344CB8AC3E}">
        <p14:creationId xmlns:p14="http://schemas.microsoft.com/office/powerpoint/2010/main" val="28685540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Nov </a:t>
            </a:r>
            <a:r>
              <a:rPr lang="en-US" dirty="0" smtClean="0"/>
              <a:t>27, 2015 – </a:t>
            </a:r>
            <a:r>
              <a:rPr lang="en-US" dirty="0"/>
              <a:t>MIRTM 3PO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40883"/>
            <a:ext cx="7620000" cy="5715000"/>
          </a:xfrm>
          <a:prstGeom prst="rect">
            <a:avLst/>
          </a:prstGeom>
        </p:spPr>
      </p:pic>
    </p:spTree>
    <p:extLst>
      <p:ext uri="{BB962C8B-B14F-4D97-AF65-F5344CB8AC3E}">
        <p14:creationId xmlns:p14="http://schemas.microsoft.com/office/powerpoint/2010/main" val="12258219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a:t>
            </a:r>
            <a:r>
              <a:rPr lang="en-US" dirty="0" smtClean="0"/>
              <a:t>March 27, 2016 – </a:t>
            </a:r>
            <a:r>
              <a:rPr lang="en-US" dirty="0"/>
              <a:t>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762000"/>
            <a:ext cx="7416800" cy="5562600"/>
          </a:xfrm>
          <a:prstGeom prst="rect">
            <a:avLst/>
          </a:prstGeom>
        </p:spPr>
      </p:pic>
    </p:spTree>
    <p:extLst>
      <p:ext uri="{BB962C8B-B14F-4D97-AF65-F5344CB8AC3E}">
        <p14:creationId xmlns:p14="http://schemas.microsoft.com/office/powerpoint/2010/main" val="99915315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Study Day: March 27, 2016 </a:t>
            </a:r>
            <a:r>
              <a:rPr lang="en-US" dirty="0" smtClean="0"/>
              <a:t>– </a:t>
            </a:r>
            <a:r>
              <a:rPr lang="en-US" dirty="0"/>
              <a:t>MIRTM Load only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38200"/>
            <a:ext cx="7315200" cy="5486400"/>
          </a:xfrm>
          <a:prstGeom prst="rect">
            <a:avLst/>
          </a:prstGeom>
        </p:spPr>
      </p:pic>
    </p:spTree>
    <p:extLst>
      <p:ext uri="{BB962C8B-B14F-4D97-AF65-F5344CB8AC3E}">
        <p14:creationId xmlns:p14="http://schemas.microsoft.com/office/powerpoint/2010/main" val="2383246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9AA12-8AF9-4AA6-90FE-24669859CDF3}">
  <ds:schemaRefs>
    <ds:schemaRef ds:uri="http://purl.org/dc/dcmitype/"/>
    <ds:schemaRef ds:uri="http://www.w3.org/XML/1998/namespace"/>
    <ds:schemaRef ds:uri="http://schemas.openxmlformats.org/package/2006/metadata/core-properties"/>
    <ds:schemaRef ds:uri="http://purl.org/dc/elements/1.1/"/>
    <ds:schemaRef ds:uri="http://schemas.microsoft.com/office/2006/documentManagement/types"/>
    <ds:schemaRef ds:uri="c34af464-7aa1-4edd-9be4-83dffc1cb926"/>
    <ds:schemaRef ds:uri="http://purl.org/dc/term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8926</TotalTime>
  <Words>3178</Words>
  <Application>Microsoft Office PowerPoint</Application>
  <PresentationFormat>On-screen Show (4:3)</PresentationFormat>
  <Paragraphs>648</Paragraphs>
  <Slides>125</Slides>
  <Notes>109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125</vt:i4>
      </vt:variant>
    </vt:vector>
  </HeadingPairs>
  <TitlesOfParts>
    <vt:vector size="131" baseType="lpstr">
      <vt:lpstr>SimSun</vt:lpstr>
      <vt:lpstr>Arial</vt:lpstr>
      <vt:lpstr>Calibri</vt:lpstr>
      <vt:lpstr>Times New Roman</vt:lpstr>
      <vt:lpstr>1_Custom Design</vt:lpstr>
      <vt:lpstr>Office Theme</vt:lpstr>
      <vt:lpstr>PowerPoint Presentation</vt:lpstr>
      <vt:lpstr>Refresher on the MIRTM Process</vt:lpstr>
      <vt:lpstr>Overview of Recent Activity</vt:lpstr>
      <vt:lpstr>Today’s Agenda</vt:lpstr>
      <vt:lpstr>Study Runs</vt:lpstr>
      <vt:lpstr>Study Process</vt:lpstr>
      <vt:lpstr>Study Process</vt:lpstr>
      <vt:lpstr>Simulation Assumptions – Blocky Load Resources</vt:lpstr>
      <vt:lpstr>Simulation Assumptions – Fast Generation Resource Temporal Constraints</vt:lpstr>
      <vt:lpstr>Simulation Assumptions – Fast Responding Resources</vt:lpstr>
      <vt:lpstr>Other Assumptions – Days Analyzed</vt:lpstr>
      <vt:lpstr>Study Day: August 13, 2015 </vt:lpstr>
      <vt:lpstr>Study Day: August 13, 2015 </vt:lpstr>
      <vt:lpstr>Study Day: August 13, 2015 </vt:lpstr>
      <vt:lpstr>Study Day: August 13, 2015 Cost and Revenue</vt:lpstr>
      <vt:lpstr>Study Day: August 13, 2015 HDL-GTBD, SL</vt:lpstr>
      <vt:lpstr>Study Day: August 13, 2015 Commitment Summary</vt:lpstr>
      <vt:lpstr>Study Day: July 1, 2015</vt:lpstr>
      <vt:lpstr>Study Day: July 01, 2015 </vt:lpstr>
      <vt:lpstr>Study Day: July 01, 2015 </vt:lpstr>
      <vt:lpstr>Study Day: July 01, 2015 </vt:lpstr>
      <vt:lpstr>Study Day: July 1, 2015 – Cost and Revenue</vt:lpstr>
      <vt:lpstr>Study Day: July 1, 2015 – HDL-GTBD, SL</vt:lpstr>
      <vt:lpstr>Study Day: July 1, 2015 – Commitment Summary</vt:lpstr>
      <vt:lpstr>Study Day: August 11, 2015</vt:lpstr>
      <vt:lpstr>Study Day: August 11, 2015 </vt:lpstr>
      <vt:lpstr>Study Day: August 11, 2015 </vt:lpstr>
      <vt:lpstr>Study Day: August 11, 2015 </vt:lpstr>
      <vt:lpstr>Study Day: August 11, 2015 – Cost and Revenue</vt:lpstr>
      <vt:lpstr>Study Day: August 11, 2015 – HDL-GTBD, SL</vt:lpstr>
      <vt:lpstr>Study Day: August 11, 2015 – Commitment Summary </vt:lpstr>
      <vt:lpstr>Study Day: Nov 11, 2015</vt:lpstr>
      <vt:lpstr>Study Day: Nov 11, 2015 </vt:lpstr>
      <vt:lpstr>Study Day: Nov 11, 2015 </vt:lpstr>
      <vt:lpstr>Study Day: Nov 11, 2015 </vt:lpstr>
      <vt:lpstr>Study Day: Nov 11, 2015 – Cost and Revenue</vt:lpstr>
      <vt:lpstr>Study Day: Nov 11, 2015– HDL-GTBD, SL</vt:lpstr>
      <vt:lpstr>Study Day: Nov 11, 2015 – Commitment Summary</vt:lpstr>
      <vt:lpstr>Study Day: Nov 27, 2015</vt:lpstr>
      <vt:lpstr>Study Day: Nov 27, 2015 </vt:lpstr>
      <vt:lpstr>Study Day: Nov 27, 2015 </vt:lpstr>
      <vt:lpstr>Study Day: Nov 27, 2015 </vt:lpstr>
      <vt:lpstr>Study Day: Nov 27, 2015 – Cost and Revenue</vt:lpstr>
      <vt:lpstr>Study Day: Nov 27, 2015– HDL-GTBD, SL</vt:lpstr>
      <vt:lpstr>Study Day: Nov 27, 2015 – Commitment Summary</vt:lpstr>
      <vt:lpstr>Study Day: March 27, 2016</vt:lpstr>
      <vt:lpstr>Study Day: March 27, 2016 </vt:lpstr>
      <vt:lpstr>Study Day: March 27, 2016  </vt:lpstr>
      <vt:lpstr>Study Day: March 27, 2016 </vt:lpstr>
      <vt:lpstr>Study Day: March 27, 2016 – Cost and Revenue</vt:lpstr>
      <vt:lpstr>Study Day: March 27, 2016 – HDL-GTBD, SL</vt:lpstr>
      <vt:lpstr>Study Day: March 27, 2016 – Commitment Summary</vt:lpstr>
      <vt:lpstr>Study Day: July 25, 2016</vt:lpstr>
      <vt:lpstr>Study Day: July 25, 2016 </vt:lpstr>
      <vt:lpstr>Study Day: July 25, 2016  </vt:lpstr>
      <vt:lpstr>Study Day: July 25, 2016 </vt:lpstr>
      <vt:lpstr>Study Day: July 25, 2016 – Cost and Revenue</vt:lpstr>
      <vt:lpstr>Study Day: July 25, 2016 – HDL-GTBD, SL</vt:lpstr>
      <vt:lpstr>Study Day: July 25, 2016 – Commitment Summary</vt:lpstr>
      <vt:lpstr>Questions and Next Steps</vt:lpstr>
      <vt:lpstr>PowerPoint Presentation</vt:lpstr>
      <vt:lpstr>Study Day: August 13, 2015 MIRTM Load only</vt:lpstr>
      <vt:lpstr>Study Day: August 13, 2015 MIRTM Load only</vt:lpstr>
      <vt:lpstr>Study Day: August 13, 2015 MIRTM Load only</vt:lpstr>
      <vt:lpstr>Study Day: August 13, 2015 MIRTM Prod EOC</vt:lpstr>
      <vt:lpstr>Study Day: August 13, 2015 MIRTM Prod EOC</vt:lpstr>
      <vt:lpstr>Study Day: August 13, 2015 MIRTM Prod EOC</vt:lpstr>
      <vt:lpstr>Study Day: August 13, 2015 MIRTM 3PO</vt:lpstr>
      <vt:lpstr>Study Day: August 13, 2015 MIRTM 3PO</vt:lpstr>
      <vt:lpstr>Study Day: August 13, 2015 MIRTM 3PO</vt:lpstr>
      <vt:lpstr>Study Day: August 13, 2015 MIRTM SPO</vt:lpstr>
      <vt:lpstr>Study Day: August 13, 2015 MIRTM SPO</vt:lpstr>
      <vt:lpstr>Study Day: August 13, 2015 MIRTM SPO</vt:lpstr>
      <vt:lpstr>Study Day: July 1, 2015 – MIRTM Load Only</vt:lpstr>
      <vt:lpstr>Study Day: July 1, 2015 – MIRTM Load Only</vt:lpstr>
      <vt:lpstr>Study Day: July 1, 2015 – MIRTM Load Only</vt:lpstr>
      <vt:lpstr>Study Day: July 1, 2015 – MIRTM 3PO</vt:lpstr>
      <vt:lpstr>Study Day: July 1, 2015 – MIRTM 3PO</vt:lpstr>
      <vt:lpstr>Study Day: July 1, 2015 – MIRTM 3PO</vt:lpstr>
      <vt:lpstr>Study Day: August 11, 2015 – MIRTM Load only</vt:lpstr>
      <vt:lpstr>Study Day: August 11, 2015 – MIRTM Load only</vt:lpstr>
      <vt:lpstr>Study Day: August 11, 2015 – MIRTM Load only</vt:lpstr>
      <vt:lpstr>Study Day: August 11, 2015– MIRTM 3PO</vt:lpstr>
      <vt:lpstr>Study Day: August 11, 2015– MIRTM 3PO</vt:lpstr>
      <vt:lpstr>Study Day: August 11, 2015– MIRTM 3PO</vt:lpstr>
      <vt:lpstr>Study Day: Nov 11, 2015 – MIRTM Load only</vt:lpstr>
      <vt:lpstr>Study Day: Nov 11, 2015– MIRTM Load only</vt:lpstr>
      <vt:lpstr>Study Day: Nov 11, 2015 – MIRTM Load only</vt:lpstr>
      <vt:lpstr>Study Day: Nov 11, 2015 – MIRTM 3PO</vt:lpstr>
      <vt:lpstr>Study Day: Nov 11, 2015 – MIRTM 3PO</vt:lpstr>
      <vt:lpstr>Study Day: Nov 11, 2015 – MIRTM 3PO</vt:lpstr>
      <vt:lpstr>Study Day: Nov 27, 2015 – MIRTM Load only</vt:lpstr>
      <vt:lpstr>Study Day: Nov 27, 2015– MIRTM Load only</vt:lpstr>
      <vt:lpstr>Study Day: Nov 27, 2015 – MIRTM Load only</vt:lpstr>
      <vt:lpstr>Study Day: Nov 27, 2015 – MIRTM 3PO</vt:lpstr>
      <vt:lpstr>Study Day: Nov 27, 2015 – MIRTM 3PO</vt:lpstr>
      <vt:lpstr>Study Day: Nov 27, 2015 – MIRTM 3PO</vt:lpstr>
      <vt:lpstr>Study Day: March 27, 2016 – MIRTM Load only</vt:lpstr>
      <vt:lpstr>Study Day: March 27, 2016 – MIRTM Load only</vt:lpstr>
      <vt:lpstr>Study Day: March 27, 2016 – MIRTM Load only</vt:lpstr>
      <vt:lpstr>Study Day: March 27, 2016 – MIRTM 3PO</vt:lpstr>
      <vt:lpstr>Study Day: March 27, 2016 – MIRTM 3PO</vt:lpstr>
      <vt:lpstr>Study Day: March 27, 2016 – MIRTM 3PO</vt:lpstr>
      <vt:lpstr>Study Day: July 25, 2016 – MIRTM Load only</vt:lpstr>
      <vt:lpstr>Study Day: July 25, 2016 – MIRTM Load only</vt:lpstr>
      <vt:lpstr>Study Day: July 25, 2016 – MIRTM Load only</vt:lpstr>
      <vt:lpstr>Study Day: July 25, 2016 – MIRTM 3PO</vt:lpstr>
      <vt:lpstr>Study Day: July 25, 2016 – MIRTM 3PO</vt:lpstr>
      <vt:lpstr>Study Day: July 25, 2016 – MIRTM 3PO</vt:lpstr>
      <vt:lpstr>PowerPoint Presentation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Shaw, Pamela</cp:lastModifiedBy>
  <cp:revision>181</cp:revision>
  <cp:lastPrinted>2016-01-21T20:53:15Z</cp:lastPrinted>
  <dcterms:created xsi:type="dcterms:W3CDTF">2016-01-21T15:20:31Z</dcterms:created>
  <dcterms:modified xsi:type="dcterms:W3CDTF">2016-08-12T20:32:41Z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