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1" r:id="rId9"/>
    <p:sldId id="26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51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10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45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7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0184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054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CDR Modification Proposal</a:t>
            </a:r>
            <a:endParaRPr lang="en-US" sz="4400" dirty="0"/>
          </a:p>
          <a:p>
            <a:endParaRPr lang="en-US" dirty="0"/>
          </a:p>
          <a:p>
            <a:r>
              <a:rPr lang="en-US" dirty="0" smtClean="0"/>
              <a:t>For the Supply Analysis Working Group Meeting, 8/15/2016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New CDR Worksheet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46460"/>
            <a:ext cx="8686800" cy="51054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Create new CDR worksheet focused only on reporting classes of planned resources that have met interconnection process milestones; for example, Total Planned Resource capacity for which:</a:t>
            </a:r>
          </a:p>
          <a:p>
            <a:pPr marL="1200150" lvl="3" indent="-342900"/>
            <a:r>
              <a:rPr lang="en-US" sz="2400" dirty="0" smtClean="0"/>
              <a:t>A Commissioning </a:t>
            </a:r>
            <a:r>
              <a:rPr lang="en-US" sz="2400" dirty="0"/>
              <a:t>Plan </a:t>
            </a:r>
            <a:r>
              <a:rPr lang="en-US" sz="2400" dirty="0" smtClean="0"/>
              <a:t>has been submitted</a:t>
            </a:r>
          </a:p>
          <a:p>
            <a:pPr marL="1200150" lvl="3" indent="-342900"/>
            <a:r>
              <a:rPr lang="en-US" sz="2400" dirty="0"/>
              <a:t>Interconnection </a:t>
            </a:r>
            <a:r>
              <a:rPr lang="en-US" sz="2400" dirty="0" smtClean="0"/>
              <a:t>facility Financial </a:t>
            </a:r>
            <a:r>
              <a:rPr lang="en-US" sz="2400" dirty="0"/>
              <a:t>Security </a:t>
            </a:r>
            <a:r>
              <a:rPr lang="en-US" sz="2400" dirty="0" smtClean="0"/>
              <a:t>posted </a:t>
            </a:r>
            <a:r>
              <a:rPr lang="en-US" sz="2400" dirty="0"/>
              <a:t>and </a:t>
            </a:r>
            <a:r>
              <a:rPr lang="en-US" sz="2400" dirty="0" smtClean="0"/>
              <a:t>Notice-to-Proceed given by the TSP</a:t>
            </a:r>
          </a:p>
          <a:p>
            <a:pPr marL="1200150" lvl="3" indent="-342900"/>
            <a:r>
              <a:rPr lang="en-US" sz="2400" dirty="0" smtClean="0"/>
              <a:t>An Interconnection Agreement has been signed</a:t>
            </a:r>
          </a:p>
          <a:p>
            <a:pPr marL="1200150" lvl="3" indent="-342900"/>
            <a:r>
              <a:rPr lang="en-US" sz="2400" dirty="0" smtClean="0"/>
              <a:t>ERCOT has approved the Full </a:t>
            </a:r>
            <a:r>
              <a:rPr lang="en-US" sz="2400" dirty="0"/>
              <a:t>Interconnect </a:t>
            </a:r>
            <a:r>
              <a:rPr lang="en-US" sz="2400" dirty="0" smtClean="0"/>
              <a:t>Study</a:t>
            </a:r>
          </a:p>
          <a:p>
            <a:pPr marL="1200150" lvl="3" indent="-342900"/>
            <a:r>
              <a:rPr lang="en-US" sz="2400" dirty="0"/>
              <a:t>Full Interconnect </a:t>
            </a:r>
            <a:r>
              <a:rPr lang="en-US" sz="2400" dirty="0" smtClean="0"/>
              <a:t>Study has been requested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Include CDR-eligible resource line item for comparison purposes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CDR Mock-up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762000"/>
            <a:ext cx="6442602" cy="54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8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3200" dirty="0" smtClean="0"/>
              <a:t>Rationale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0357"/>
            <a:ext cx="8686800" cy="5499256"/>
          </a:xfrm>
        </p:spPr>
        <p:txBody>
          <a:bodyPr/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Addresses NPRR759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Addresses TIEC’s resource reporting “symmetry” concern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Separate </a:t>
            </a:r>
            <a:r>
              <a:rPr lang="en-US" sz="3000" dirty="0"/>
              <a:t>worksheet avoids complicating the Summary worksheets with additional line items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Provides “scenario” data without explicitly reporting alternative planning reserve margins</a:t>
            </a:r>
          </a:p>
          <a:p>
            <a:pPr marL="857250" lvl="2" indent="-457200"/>
            <a:r>
              <a:rPr lang="en-US" sz="2600" dirty="0" smtClean="0"/>
              <a:t>Avoids sending mixed messages regarding the planning reserve situation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An </a:t>
            </a:r>
            <a:r>
              <a:rPr lang="en-US" sz="3000" dirty="0"/>
              <a:t>NPRR is not required to </a:t>
            </a:r>
            <a:r>
              <a:rPr lang="en-US" sz="3000" dirty="0" smtClean="0"/>
              <a:t>implement, so NPRR759 can be cancelled</a:t>
            </a:r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3200" dirty="0" smtClean="0"/>
              <a:t>Other Considerations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0357"/>
            <a:ext cx="8686800" cy="5499256"/>
          </a:xfrm>
        </p:spPr>
        <p:txBody>
          <a:bodyPr/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SAWG would review </a:t>
            </a:r>
            <a:r>
              <a:rPr lang="en-US" sz="3200" dirty="0"/>
              <a:t>and </a:t>
            </a:r>
            <a:r>
              <a:rPr lang="en-US" sz="3200" dirty="0" smtClean="0"/>
              <a:t>propose </a:t>
            </a:r>
            <a:r>
              <a:rPr lang="en-US" sz="3200" dirty="0"/>
              <a:t>modifications to the resource categories as part of it’s periodic CDR review cycle; WMS can approve the list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Other “scenario” line items </a:t>
            </a:r>
            <a:r>
              <a:rPr lang="en-US" sz="3200" dirty="0" smtClean="0"/>
              <a:t>or </a:t>
            </a:r>
            <a:r>
              <a:rPr lang="en-US" sz="3200" smtClean="0"/>
              <a:t>report links can </a:t>
            </a:r>
            <a:r>
              <a:rPr lang="en-US" sz="3200" dirty="0"/>
              <a:t>be added if deemed </a:t>
            </a:r>
            <a:r>
              <a:rPr lang="en-US" sz="3200" dirty="0" smtClean="0"/>
              <a:t>useful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If an NPRR is desired, then language would be broadly worded to allow ERCOT and Market Participant flexibility to modify reported data based on prevailing needs</a:t>
            </a:r>
          </a:p>
          <a:p>
            <a:pPr marL="342900" lvl="1" indent="-342900"/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4947</TotalTime>
  <Words>222</Words>
  <Application>Microsoft Office PowerPoint</Application>
  <PresentationFormat>On-screen Show (4:3)</PresentationFormat>
  <Paragraphs>31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New CDR Worksheet</vt:lpstr>
      <vt:lpstr>CDR Mock-up</vt:lpstr>
      <vt:lpstr>Rationale</vt:lpstr>
      <vt:lpstr>Other Considerations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126</cp:revision>
  <cp:lastPrinted>2016-01-21T20:53:15Z</cp:lastPrinted>
  <dcterms:created xsi:type="dcterms:W3CDTF">2016-01-21T15:20:31Z</dcterms:created>
  <dcterms:modified xsi:type="dcterms:W3CDTF">2016-08-10T20:17:46Z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