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7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8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81"/>
  </p:notesMasterIdLst>
  <p:handoutMasterIdLst>
    <p:handoutMasterId r:id="rId82"/>
  </p:handoutMasterIdLst>
  <p:sldIdLst>
    <p:sldId id="260" r:id="rId6"/>
    <p:sldId id="308" r:id="rId7"/>
    <p:sldId id="271" r:id="rId8"/>
    <p:sldId id="310" r:id="rId9"/>
    <p:sldId id="309" r:id="rId10"/>
    <p:sldId id="261" r:id="rId11"/>
    <p:sldId id="313" r:id="rId12"/>
    <p:sldId id="311" r:id="rId13"/>
    <p:sldId id="273" r:id="rId14"/>
    <p:sldId id="262" r:id="rId15"/>
    <p:sldId id="263" r:id="rId16"/>
    <p:sldId id="312" r:id="rId17"/>
    <p:sldId id="314" r:id="rId18"/>
    <p:sldId id="315" r:id="rId19"/>
    <p:sldId id="369" r:id="rId20"/>
    <p:sldId id="319" r:id="rId21"/>
    <p:sldId id="322" r:id="rId22"/>
    <p:sldId id="264" r:id="rId23"/>
    <p:sldId id="387" r:id="rId24"/>
    <p:sldId id="388" r:id="rId25"/>
    <p:sldId id="389" r:id="rId26"/>
    <p:sldId id="340" r:id="rId27"/>
    <p:sldId id="329" r:id="rId28"/>
    <p:sldId id="330" r:id="rId29"/>
    <p:sldId id="335" r:id="rId30"/>
    <p:sldId id="396" r:id="rId31"/>
    <p:sldId id="397" r:id="rId32"/>
    <p:sldId id="398" r:id="rId33"/>
    <p:sldId id="342" r:id="rId34"/>
    <p:sldId id="343" r:id="rId35"/>
    <p:sldId id="344" r:id="rId36"/>
    <p:sldId id="351" r:id="rId37"/>
    <p:sldId id="402" r:id="rId38"/>
    <p:sldId id="403" r:id="rId39"/>
    <p:sldId id="404" r:id="rId40"/>
    <p:sldId id="352" r:id="rId41"/>
    <p:sldId id="409" r:id="rId42"/>
    <p:sldId id="354" r:id="rId43"/>
    <p:sldId id="372" r:id="rId44"/>
    <p:sldId id="373" r:id="rId45"/>
    <p:sldId id="374" r:id="rId46"/>
    <p:sldId id="386" r:id="rId47"/>
    <p:sldId id="375" r:id="rId48"/>
    <p:sldId id="376" r:id="rId49"/>
    <p:sldId id="377" r:id="rId50"/>
    <p:sldId id="379" r:id="rId51"/>
    <p:sldId id="380" r:id="rId52"/>
    <p:sldId id="381" r:id="rId53"/>
    <p:sldId id="383" r:id="rId54"/>
    <p:sldId id="384" r:id="rId55"/>
    <p:sldId id="385" r:id="rId56"/>
    <p:sldId id="390" r:id="rId57"/>
    <p:sldId id="391" r:id="rId58"/>
    <p:sldId id="392" r:id="rId59"/>
    <p:sldId id="393" r:id="rId60"/>
    <p:sldId id="394" r:id="rId61"/>
    <p:sldId id="395" r:id="rId62"/>
    <p:sldId id="399" r:id="rId63"/>
    <p:sldId id="400" r:id="rId64"/>
    <p:sldId id="401" r:id="rId65"/>
    <p:sldId id="405" r:id="rId66"/>
    <p:sldId id="406" r:id="rId67"/>
    <p:sldId id="407" r:id="rId68"/>
    <p:sldId id="410" r:id="rId69"/>
    <p:sldId id="411" r:id="rId70"/>
    <p:sldId id="412" r:id="rId71"/>
    <p:sldId id="413" r:id="rId72"/>
    <p:sldId id="414" r:id="rId73"/>
    <p:sldId id="415" r:id="rId74"/>
    <p:sldId id="432" r:id="rId75"/>
    <p:sldId id="433" r:id="rId76"/>
    <p:sldId id="434" r:id="rId77"/>
    <p:sldId id="435" r:id="rId78"/>
    <p:sldId id="436" r:id="rId79"/>
    <p:sldId id="437" r:id="rId8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 autoAdjust="0"/>
    <p:restoredTop sz="91719" autoAdjust="0"/>
  </p:normalViewPr>
  <p:slideViewPr>
    <p:cSldViewPr showGuides="1">
      <p:cViewPr varScale="1">
        <p:scale>
          <a:sx n="121" d="100"/>
          <a:sy n="121" d="100"/>
        </p:scale>
        <p:origin x="130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Production Costs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Generation Cost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Sheet1!$A$1:$G$1</c:f>
              <c:strCache>
                <c:ptCount val="6"/>
                <c:pt idx="0">
                  <c:v>PROD_SCED *</c:v>
                </c:pt>
                <c:pt idx="1">
                  <c:v>SEQ_SCED *</c:v>
                </c:pt>
                <c:pt idx="2">
                  <c:v>MIRTM_LOAD_ONLY *</c:v>
                </c:pt>
                <c:pt idx="3">
                  <c:v>MIRTM_SPO_PROD_EOC</c:v>
                </c:pt>
                <c:pt idx="4">
                  <c:v>MIRTM_3PO</c:v>
                </c:pt>
                <c:pt idx="5">
                  <c:v>MIRTM_SPO</c:v>
                </c:pt>
              </c:strCache>
            </c:strRef>
          </c:cat>
          <c:val>
            <c:numRef>
              <c:f>Sheet1!$A$2:$G$2</c:f>
              <c:numCache>
                <c:formatCode>#,##0.00</c:formatCode>
                <c:ptCount val="6"/>
                <c:pt idx="0">
                  <c:v>4797543.2905999999</c:v>
                </c:pt>
                <c:pt idx="1">
                  <c:v>4511059.4622999998</c:v>
                </c:pt>
                <c:pt idx="2">
                  <c:v>4497899.0416000001</c:v>
                </c:pt>
                <c:pt idx="3">
                  <c:v>4442096.4527000003</c:v>
                </c:pt>
                <c:pt idx="4">
                  <c:v>4533296.9167999998</c:v>
                </c:pt>
                <c:pt idx="5">
                  <c:v>5072238.6266999999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Transmission Penalty Cost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Sheet1!$A$1:$G$1</c:f>
              <c:strCache>
                <c:ptCount val="6"/>
                <c:pt idx="0">
                  <c:v>PROD_SCED *</c:v>
                </c:pt>
                <c:pt idx="1">
                  <c:v>SEQ_SCED *</c:v>
                </c:pt>
                <c:pt idx="2">
                  <c:v>MIRTM_LOAD_ONLY *</c:v>
                </c:pt>
                <c:pt idx="3">
                  <c:v>MIRTM_SPO_PROD_EOC</c:v>
                </c:pt>
                <c:pt idx="4">
                  <c:v>MIRTM_3PO</c:v>
                </c:pt>
                <c:pt idx="5">
                  <c:v>MIRTM_SPO</c:v>
                </c:pt>
              </c:strCache>
            </c:strRef>
          </c:cat>
          <c:val>
            <c:numRef>
              <c:f>Sheet1!$A$3:$G$3</c:f>
              <c:numCache>
                <c:formatCode>#,##0.00</c:formatCode>
                <c:ptCount val="6"/>
                <c:pt idx="0">
                  <c:v>42320.833299999998</c:v>
                </c:pt>
                <c:pt idx="1">
                  <c:v>39439.014799999997</c:v>
                </c:pt>
                <c:pt idx="2">
                  <c:v>39198.020199999999</c:v>
                </c:pt>
                <c:pt idx="3">
                  <c:v>21928.204000000002</c:v>
                </c:pt>
                <c:pt idx="4">
                  <c:v>7223.5526</c:v>
                </c:pt>
                <c:pt idx="5">
                  <c:v>117641.4014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QSGR Startup/Mingen Cost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Sheet1!$A$1:$G$1</c:f>
              <c:strCache>
                <c:ptCount val="6"/>
                <c:pt idx="0">
                  <c:v>PROD_SCED *</c:v>
                </c:pt>
                <c:pt idx="1">
                  <c:v>SEQ_SCED *</c:v>
                </c:pt>
                <c:pt idx="2">
                  <c:v>MIRTM_LOAD_ONLY *</c:v>
                </c:pt>
                <c:pt idx="3">
                  <c:v>MIRTM_SPO_PROD_EOC</c:v>
                </c:pt>
                <c:pt idx="4">
                  <c:v>MIRTM_3PO</c:v>
                </c:pt>
                <c:pt idx="5">
                  <c:v>MIRTM_SPO</c:v>
                </c:pt>
              </c:strCache>
            </c:strRef>
          </c:cat>
          <c:val>
            <c:numRef>
              <c:f>Sheet1!$A$4:$G$4</c:f>
              <c:numCache>
                <c:formatCode>#,##0.00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177305.0123</c:v>
                </c:pt>
                <c:pt idx="4">
                  <c:v>362737.70939999999</c:v>
                </c:pt>
                <c:pt idx="5">
                  <c:v>937656.52650000004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Blocky Load Cost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Sheet1!$A$1:$G$1</c:f>
              <c:strCache>
                <c:ptCount val="6"/>
                <c:pt idx="0">
                  <c:v>PROD_SCED *</c:v>
                </c:pt>
                <c:pt idx="1">
                  <c:v>SEQ_SCED *</c:v>
                </c:pt>
                <c:pt idx="2">
                  <c:v>MIRTM_LOAD_ONLY *</c:v>
                </c:pt>
                <c:pt idx="3">
                  <c:v>MIRTM_SPO_PROD_EOC</c:v>
                </c:pt>
                <c:pt idx="4">
                  <c:v>MIRTM_3PO</c:v>
                </c:pt>
                <c:pt idx="5">
                  <c:v>MIRTM_SPO</c:v>
                </c:pt>
              </c:strCache>
            </c:strRef>
          </c:cat>
          <c:val>
            <c:numRef>
              <c:f>Sheet1!$A$5:$G$5</c:f>
              <c:numCache>
                <c:formatCode>#,##0.00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3562.5</c:v>
                </c:pt>
                <c:pt idx="3">
                  <c:v>2781.25</c:v>
                </c:pt>
                <c:pt idx="4">
                  <c:v>0</c:v>
                </c:pt>
                <c:pt idx="5">
                  <c:v>141795.8333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6994376"/>
        <c:axId val="376997120"/>
      </c:barChart>
      <c:catAx>
        <c:axId val="37699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997120"/>
        <c:crossesAt val="0"/>
        <c:auto val="1"/>
        <c:lblAlgn val="ctr"/>
        <c:lblOffset val="100"/>
        <c:noMultiLvlLbl val="0"/>
      </c:catAx>
      <c:valAx>
        <c:axId val="376997120"/>
        <c:scaling>
          <c:orientation val="minMax"/>
          <c:min val="4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9943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Production Costs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Generation Cost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 *</c:v>
                </c:pt>
                <c:pt idx="1">
                  <c:v>SEQ_SCED *</c:v>
                </c:pt>
                <c:pt idx="2">
                  <c:v>MIRTM_LOAD_ONLY *</c:v>
                </c:pt>
                <c:pt idx="3">
                  <c:v>MIRTM_3PO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4"/>
                <c:pt idx="0">
                  <c:v>-2414334.8031000001</c:v>
                </c:pt>
                <c:pt idx="1">
                  <c:v>-2446877.2077000001</c:v>
                </c:pt>
                <c:pt idx="2">
                  <c:v>-2435333.4583999999</c:v>
                </c:pt>
                <c:pt idx="3">
                  <c:v>-2380936.6978000002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Transmission Penalty Cost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 *</c:v>
                </c:pt>
                <c:pt idx="1">
                  <c:v>SEQ_SCED *</c:v>
                </c:pt>
                <c:pt idx="2">
                  <c:v>MIRTM_LOAD_ONLY *</c:v>
                </c:pt>
                <c:pt idx="3">
                  <c:v>MIRTM_3PO</c:v>
                </c:pt>
              </c:strCache>
            </c:strRef>
          </c:cat>
          <c:val>
            <c:numRef>
              <c:f>Sheet1!$B$3:$E$3</c:f>
              <c:numCache>
                <c:formatCode>#,##0.00</c:formatCode>
                <c:ptCount val="4"/>
                <c:pt idx="0">
                  <c:v>9858.3333000000002</c:v>
                </c:pt>
                <c:pt idx="1">
                  <c:v>8.1000000000000003E-2</c:v>
                </c:pt>
                <c:pt idx="2">
                  <c:v>0</c:v>
                </c:pt>
                <c:pt idx="3">
                  <c:v>43962.992899999997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QSGR Startup/Mingen Cost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 *</c:v>
                </c:pt>
                <c:pt idx="1">
                  <c:v>SEQ_SCED *</c:v>
                </c:pt>
                <c:pt idx="2">
                  <c:v>MIRTM_LOAD_ONLY *</c:v>
                </c:pt>
                <c:pt idx="3">
                  <c:v>MIRTM_3PO</c:v>
                </c:pt>
              </c:strCache>
            </c:strRef>
          </c:cat>
          <c:val>
            <c:numRef>
              <c:f>Sheet1!$B$4:$E$4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169257.66889999999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Blocky Load Cost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 *</c:v>
                </c:pt>
                <c:pt idx="1">
                  <c:v>SEQ_SCED *</c:v>
                </c:pt>
                <c:pt idx="2">
                  <c:v>MIRTM_LOAD_ONLY *</c:v>
                </c:pt>
                <c:pt idx="3">
                  <c:v>MIRTM_3PO</c:v>
                </c:pt>
              </c:strCache>
            </c:strRef>
          </c:cat>
          <c:val>
            <c:numRef>
              <c:f>Sheet1!$B$5:$E$5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8454616"/>
        <c:axId val="388457752"/>
      </c:barChart>
      <c:catAx>
        <c:axId val="38845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457752"/>
        <c:crossesAt val="0"/>
        <c:auto val="1"/>
        <c:lblAlgn val="ctr"/>
        <c:lblOffset val="100"/>
        <c:noMultiLvlLbl val="0"/>
      </c:catAx>
      <c:valAx>
        <c:axId val="388457752"/>
        <c:scaling>
          <c:orientation val="minMax"/>
          <c:max val="500000"/>
          <c:min val="-2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454616"/>
        <c:crosses val="autoZero"/>
        <c:crossBetween val="between"/>
        <c:minorUnit val="100000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Average Prices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Average System Lambda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4"/>
                <c:pt idx="0">
                  <c:v>34.97</c:v>
                </c:pt>
                <c:pt idx="1">
                  <c:v>26.305299999999999</c:v>
                </c:pt>
                <c:pt idx="2">
                  <c:v>23.755700000000001</c:v>
                </c:pt>
                <c:pt idx="3">
                  <c:v>25.4511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Average RTORPA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Sheet1!$B$3:$E$3</c:f>
              <c:numCache>
                <c:formatCode>#,##0.00</c:formatCode>
                <c:ptCount val="4"/>
                <c:pt idx="0">
                  <c:v>0.91210000000000002</c:v>
                </c:pt>
                <c:pt idx="1">
                  <c:v>1.0002</c:v>
                </c:pt>
                <c:pt idx="2">
                  <c:v>0.27389999999999998</c:v>
                </c:pt>
                <c:pt idx="3">
                  <c:v>0.19939999999999999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Average RTRDPA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Sheet1!$B$4:$E$4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2.1661999999999999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Average RTOFFPA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Sheet1!$B$5:$E$5</c:f>
              <c:numCache>
                <c:formatCode>#,##0.00</c:formatCode>
                <c:ptCount val="4"/>
                <c:pt idx="0">
                  <c:v>0.48930000000000001</c:v>
                </c:pt>
                <c:pt idx="1">
                  <c:v>0.52149999999999996</c:v>
                </c:pt>
                <c:pt idx="2">
                  <c:v>0.1741</c:v>
                </c:pt>
                <c:pt idx="3">
                  <c:v>0.16389999999999999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4735080"/>
        <c:axId val="76131576"/>
      </c:barChart>
      <c:catAx>
        <c:axId val="36473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31576"/>
        <c:crosses val="autoZero"/>
        <c:auto val="1"/>
        <c:lblAlgn val="ctr"/>
        <c:lblOffset val="100"/>
        <c:noMultiLvlLbl val="0"/>
      </c:catAx>
      <c:valAx>
        <c:axId val="761315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735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Make Whole Amounts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QSGR Makewhole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4"/>
                <c:pt idx="0">
                  <c:v>8093.28</c:v>
                </c:pt>
                <c:pt idx="1">
                  <c:v>8093.28</c:v>
                </c:pt>
                <c:pt idx="2">
                  <c:v>0</c:v>
                </c:pt>
                <c:pt idx="3">
                  <c:v>76488.751699999993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Blocky Load Makewhole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Sheet1!$B$3:$E$3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146032"/>
        <c:axId val="358146424"/>
      </c:barChart>
      <c:catAx>
        <c:axId val="35814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46424"/>
        <c:crosses val="autoZero"/>
        <c:auto val="1"/>
        <c:lblAlgn val="ctr"/>
        <c:lblOffset val="100"/>
        <c:noMultiLvlLbl val="0"/>
      </c:catAx>
      <c:valAx>
        <c:axId val="35814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46032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Average Prices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Average System Lambda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Sheet1!$A$1:$G$1</c:f>
              <c:strCache>
                <c:ptCount val="6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MIRTM_SPO_PROD_EOC</c:v>
                </c:pt>
                <c:pt idx="4">
                  <c:v>MIRTM_3PO</c:v>
                </c:pt>
                <c:pt idx="5">
                  <c:v>MIRTM_SPO</c:v>
                </c:pt>
              </c:strCache>
            </c:strRef>
          </c:cat>
          <c:val>
            <c:numRef>
              <c:f>Sheet1!$A$2:$G$2</c:f>
              <c:numCache>
                <c:formatCode>#,##0.00</c:formatCode>
                <c:ptCount val="6"/>
                <c:pt idx="0">
                  <c:v>93.520499999999998</c:v>
                </c:pt>
                <c:pt idx="1">
                  <c:v>86.055499999999995</c:v>
                </c:pt>
                <c:pt idx="2">
                  <c:v>85.722800000000007</c:v>
                </c:pt>
                <c:pt idx="3">
                  <c:v>81.826300000000003</c:v>
                </c:pt>
                <c:pt idx="4">
                  <c:v>69.005099999999999</c:v>
                </c:pt>
                <c:pt idx="5">
                  <c:v>485.12580000000003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Average RTORPA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Sheet1!$A$1:$G$1</c:f>
              <c:strCache>
                <c:ptCount val="6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MIRTM_SPO_PROD_EOC</c:v>
                </c:pt>
                <c:pt idx="4">
                  <c:v>MIRTM_3PO</c:v>
                </c:pt>
                <c:pt idx="5">
                  <c:v>MIRTM_SPO</c:v>
                </c:pt>
              </c:strCache>
            </c:strRef>
          </c:cat>
          <c:val>
            <c:numRef>
              <c:f>Sheet1!$A$3:$G$3</c:f>
              <c:numCache>
                <c:formatCode>#,##0.00</c:formatCode>
                <c:ptCount val="6"/>
                <c:pt idx="0">
                  <c:v>90.486599999999996</c:v>
                </c:pt>
                <c:pt idx="1">
                  <c:v>57.371099999999998</c:v>
                </c:pt>
                <c:pt idx="2">
                  <c:v>26.1343</c:v>
                </c:pt>
                <c:pt idx="3">
                  <c:v>25.6677</c:v>
                </c:pt>
                <c:pt idx="4">
                  <c:v>26.133600000000001</c:v>
                </c:pt>
                <c:pt idx="5">
                  <c:v>21.5396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Average RTRDPA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Sheet1!$A$1:$G$1</c:f>
              <c:strCache>
                <c:ptCount val="6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MIRTM_SPO_PROD_EOC</c:v>
                </c:pt>
                <c:pt idx="4">
                  <c:v>MIRTM_3PO</c:v>
                </c:pt>
                <c:pt idx="5">
                  <c:v>MIRTM_SPO</c:v>
                </c:pt>
              </c:strCache>
            </c:strRef>
          </c:cat>
          <c:val>
            <c:numRef>
              <c:f>Sheet1!$A$4:$G$4</c:f>
              <c:numCache>
                <c:formatCode>#,##0.00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0.2021</c:v>
                </c:pt>
                <c:pt idx="3">
                  <c:v>0.32769999999999999</c:v>
                </c:pt>
                <c:pt idx="4">
                  <c:v>0.70950000000000002</c:v>
                </c:pt>
                <c:pt idx="5">
                  <c:v>18.334900000000001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Average RTOFFPA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Sheet1!$A$1:$G$1</c:f>
              <c:strCache>
                <c:ptCount val="6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MIRTM_SPO_PROD_EOC</c:v>
                </c:pt>
                <c:pt idx="4">
                  <c:v>MIRTM_3PO</c:v>
                </c:pt>
                <c:pt idx="5">
                  <c:v>MIRTM_SPO</c:v>
                </c:pt>
              </c:strCache>
            </c:strRef>
          </c:cat>
          <c:val>
            <c:numRef>
              <c:f>Sheet1!$A$5:$G$5</c:f>
              <c:numCache>
                <c:formatCode>#,##0.00</c:formatCode>
                <c:ptCount val="6"/>
                <c:pt idx="0">
                  <c:v>71.262100000000004</c:v>
                </c:pt>
                <c:pt idx="1">
                  <c:v>47.918900000000001</c:v>
                </c:pt>
                <c:pt idx="2">
                  <c:v>23.515999999999998</c:v>
                </c:pt>
                <c:pt idx="3">
                  <c:v>23.179099999999998</c:v>
                </c:pt>
                <c:pt idx="4">
                  <c:v>23.621400000000001</c:v>
                </c:pt>
                <c:pt idx="5">
                  <c:v>19.543199999999999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84864"/>
        <c:axId val="79883688"/>
      </c:barChart>
      <c:catAx>
        <c:axId val="7988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83688"/>
        <c:crosses val="autoZero"/>
        <c:auto val="1"/>
        <c:lblAlgn val="ctr"/>
        <c:lblOffset val="100"/>
        <c:noMultiLvlLbl val="0"/>
      </c:catAx>
      <c:valAx>
        <c:axId val="7988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8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Make Whole Amounts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QSGR Makewhole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Sheet1!$A$1:$G$1</c:f>
              <c:strCache>
                <c:ptCount val="6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MIRTM_SPO_PROD_EOC</c:v>
                </c:pt>
                <c:pt idx="4">
                  <c:v>MIRTM_3PO</c:v>
                </c:pt>
                <c:pt idx="5">
                  <c:v>MIRTM_SPO</c:v>
                </c:pt>
              </c:strCache>
            </c:strRef>
          </c:cat>
          <c:val>
            <c:numRef>
              <c:f>Sheet1!$A$2:$G$2</c:f>
              <c:numCache>
                <c:formatCode>#,##0.00</c:formatCode>
                <c:ptCount val="6"/>
                <c:pt idx="0">
                  <c:v>16.61</c:v>
                </c:pt>
                <c:pt idx="1">
                  <c:v>16.61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Blocky Load Makewhole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Sheet1!$A$1:$G$1</c:f>
              <c:strCache>
                <c:ptCount val="6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MIRTM_SPO_PROD_EOC</c:v>
                </c:pt>
                <c:pt idx="4">
                  <c:v>MIRTM_3PO</c:v>
                </c:pt>
                <c:pt idx="5">
                  <c:v>MIRTM_SPO</c:v>
                </c:pt>
              </c:strCache>
            </c:strRef>
          </c:cat>
          <c:val>
            <c:numRef>
              <c:f>Sheet1!$A$3:$G$3</c:f>
              <c:numCache>
                <c:formatCode>#,##0.00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569440"/>
        <c:axId val="76569048"/>
      </c:barChart>
      <c:catAx>
        <c:axId val="765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69048"/>
        <c:crosses val="autoZero"/>
        <c:auto val="1"/>
        <c:lblAlgn val="ctr"/>
        <c:lblOffset val="100"/>
        <c:noMultiLvlLbl val="0"/>
      </c:catAx>
      <c:valAx>
        <c:axId val="76569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6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Production Costs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Generation Cost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Sheet1!$A$1:$G$1</c:f>
              <c:strCache>
                <c:ptCount val="4"/>
                <c:pt idx="0">
                  <c:v>PROD_SCED *</c:v>
                </c:pt>
                <c:pt idx="1">
                  <c:v>SEQ_SCED *</c:v>
                </c:pt>
                <c:pt idx="2">
                  <c:v>MIRTM_LOAD_ONLY *</c:v>
                </c:pt>
                <c:pt idx="3">
                  <c:v>MIRTM_3PO</c:v>
                </c:pt>
              </c:strCache>
            </c:strRef>
          </c:cat>
          <c:val>
            <c:numRef>
              <c:f>Sheet1!$A$2:$G$2</c:f>
              <c:numCache>
                <c:formatCode>#,##0.00</c:formatCode>
                <c:ptCount val="4"/>
                <c:pt idx="0">
                  <c:v>-606109.37820000004</c:v>
                </c:pt>
                <c:pt idx="1">
                  <c:v>-609429.93180000002</c:v>
                </c:pt>
                <c:pt idx="2">
                  <c:v>-610763.20039999997</c:v>
                </c:pt>
                <c:pt idx="3">
                  <c:v>-600711.30989999999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Transmission Penalty Cost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Sheet1!$A$1:$G$1</c:f>
              <c:strCache>
                <c:ptCount val="4"/>
                <c:pt idx="0">
                  <c:v>PROD_SCED *</c:v>
                </c:pt>
                <c:pt idx="1">
                  <c:v>SEQ_SCED *</c:v>
                </c:pt>
                <c:pt idx="2">
                  <c:v>MIRTM_LOAD_ONLY *</c:v>
                </c:pt>
                <c:pt idx="3">
                  <c:v>MIRTM_3PO</c:v>
                </c:pt>
              </c:strCache>
            </c:strRef>
          </c:cat>
          <c:val>
            <c:numRef>
              <c:f>Sheet1!$A$3:$G$3</c:f>
              <c:numCache>
                <c:formatCode>#,##0.00</c:formatCode>
                <c:ptCount val="4"/>
                <c:pt idx="0">
                  <c:v>0</c:v>
                </c:pt>
                <c:pt idx="1">
                  <c:v>5.8999999999999999E-3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QSGR Startup/Mingen Cost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Sheet1!$A$1:$G$1</c:f>
              <c:strCache>
                <c:ptCount val="4"/>
                <c:pt idx="0">
                  <c:v>PROD_SCED *</c:v>
                </c:pt>
                <c:pt idx="1">
                  <c:v>SEQ_SCED *</c:v>
                </c:pt>
                <c:pt idx="2">
                  <c:v>MIRTM_LOAD_ONLY *</c:v>
                </c:pt>
                <c:pt idx="3">
                  <c:v>MIRTM_3PO</c:v>
                </c:pt>
              </c:strCache>
            </c:strRef>
          </c:cat>
          <c:val>
            <c:numRef>
              <c:f>Sheet1!$A$4:$G$4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Blocky Load Cost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Sheet1!$A$1:$G$1</c:f>
              <c:strCache>
                <c:ptCount val="4"/>
                <c:pt idx="0">
                  <c:v>PROD_SCED *</c:v>
                </c:pt>
                <c:pt idx="1">
                  <c:v>SEQ_SCED *</c:v>
                </c:pt>
                <c:pt idx="2">
                  <c:v>MIRTM_LOAD_ONLY *</c:v>
                </c:pt>
                <c:pt idx="3">
                  <c:v>MIRTM_3PO</c:v>
                </c:pt>
              </c:strCache>
            </c:strRef>
          </c:cat>
          <c:val>
            <c:numRef>
              <c:f>Sheet1!$A$5:$G$5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5867504"/>
        <c:axId val="363117256"/>
      </c:barChart>
      <c:catAx>
        <c:axId val="36586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17256"/>
        <c:crossesAt val="0"/>
        <c:auto val="1"/>
        <c:lblAlgn val="ctr"/>
        <c:lblOffset val="100"/>
        <c:noMultiLvlLbl val="0"/>
      </c:catAx>
      <c:valAx>
        <c:axId val="363117256"/>
        <c:scaling>
          <c:orientation val="minMax"/>
          <c:min val="-6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867504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Average Prices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Average System Lambda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4"/>
                <c:pt idx="0">
                  <c:v>24.843699999999998</c:v>
                </c:pt>
                <c:pt idx="1">
                  <c:v>24.872699999999998</c:v>
                </c:pt>
                <c:pt idx="2">
                  <c:v>24.872399999999999</c:v>
                </c:pt>
                <c:pt idx="3">
                  <c:v>24.934699999999999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Average RTORPA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Sheet1!$B$3:$E$3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Average RTRDPA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Sheet1!$B$4:$E$4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Average RTOFFPA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Sheet1!$B$5:$E$5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4944904"/>
        <c:axId val="363107064"/>
      </c:barChart>
      <c:catAx>
        <c:axId val="37494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07064"/>
        <c:crosses val="autoZero"/>
        <c:auto val="1"/>
        <c:lblAlgn val="ctr"/>
        <c:lblOffset val="100"/>
        <c:noMultiLvlLbl val="0"/>
      </c:catAx>
      <c:valAx>
        <c:axId val="3631070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4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Make Whole Amounts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QSGR Makewhole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Blocky Load Makewhole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Sheet1!$B$3:$E$3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622072"/>
        <c:axId val="357189248"/>
      </c:barChart>
      <c:catAx>
        <c:axId val="7662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189248"/>
        <c:crosses val="autoZero"/>
        <c:auto val="1"/>
        <c:lblAlgn val="ctr"/>
        <c:lblOffset val="100"/>
        <c:noMultiLvlLbl val="0"/>
      </c:catAx>
      <c:valAx>
        <c:axId val="35718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22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Production Costs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Generation Cost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 *</c:v>
                </c:pt>
                <c:pt idx="1">
                  <c:v>SEQ_SCED *</c:v>
                </c:pt>
                <c:pt idx="2">
                  <c:v>MIRTM_LOAD_ONLY *</c:v>
                </c:pt>
                <c:pt idx="3">
                  <c:v>MIRTM_3PO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4"/>
                <c:pt idx="0">
                  <c:v>4068477.83</c:v>
                </c:pt>
                <c:pt idx="1">
                  <c:v>4061046.7</c:v>
                </c:pt>
                <c:pt idx="2">
                  <c:v>4070382.34</c:v>
                </c:pt>
                <c:pt idx="3">
                  <c:v>4162934.26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Transmission Penalty Cost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 *</c:v>
                </c:pt>
                <c:pt idx="1">
                  <c:v>SEQ_SCED *</c:v>
                </c:pt>
                <c:pt idx="2">
                  <c:v>MIRTM_LOAD_ONLY *</c:v>
                </c:pt>
                <c:pt idx="3">
                  <c:v>MIRTM_3PO</c:v>
                </c:pt>
              </c:strCache>
            </c:strRef>
          </c:cat>
          <c:val>
            <c:numRef>
              <c:f>Sheet1!$B$3:$E$3</c:f>
              <c:numCache>
                <c:formatCode>#,##0.00</c:formatCode>
                <c:ptCount val="4"/>
                <c:pt idx="0">
                  <c:v>845.83</c:v>
                </c:pt>
                <c:pt idx="1">
                  <c:v>847.15</c:v>
                </c:pt>
                <c:pt idx="2">
                  <c:v>848.42</c:v>
                </c:pt>
                <c:pt idx="3">
                  <c:v>848.96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QSGR Startup/Mingen Cost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 *</c:v>
                </c:pt>
                <c:pt idx="1">
                  <c:v>SEQ_SCED *</c:v>
                </c:pt>
                <c:pt idx="2">
                  <c:v>MIRTM_LOAD_ONLY *</c:v>
                </c:pt>
                <c:pt idx="3">
                  <c:v>MIRTM_3PO</c:v>
                </c:pt>
              </c:strCache>
            </c:strRef>
          </c:cat>
          <c:val>
            <c:numRef>
              <c:f>Sheet1!$B$4:$E$4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464463.6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Blocky Load Cost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 *</c:v>
                </c:pt>
                <c:pt idx="1">
                  <c:v>SEQ_SCED *</c:v>
                </c:pt>
                <c:pt idx="2">
                  <c:v>MIRTM_LOAD_ONLY *</c:v>
                </c:pt>
                <c:pt idx="3">
                  <c:v>MIRTM_3PO</c:v>
                </c:pt>
              </c:strCache>
            </c:strRef>
          </c:cat>
          <c:val>
            <c:numRef>
              <c:f>Sheet1!$B$5:$E$5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7188856"/>
        <c:axId val="357188072"/>
      </c:barChart>
      <c:catAx>
        <c:axId val="35718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188072"/>
        <c:crossesAt val="0"/>
        <c:auto val="1"/>
        <c:lblAlgn val="ctr"/>
        <c:lblOffset val="100"/>
        <c:noMultiLvlLbl val="0"/>
      </c:catAx>
      <c:valAx>
        <c:axId val="357188072"/>
        <c:scaling>
          <c:orientation val="minMax"/>
          <c:max val="5500000"/>
          <c:min val="3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188856"/>
        <c:crosses val="autoZero"/>
        <c:crossBetween val="between"/>
        <c:majorUnit val="500000"/>
        <c:minorUnit val="100000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Average Prices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Average System Lambda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4"/>
                <c:pt idx="0">
                  <c:v>49.73</c:v>
                </c:pt>
                <c:pt idx="1">
                  <c:v>49.62</c:v>
                </c:pt>
                <c:pt idx="2">
                  <c:v>49.64</c:v>
                </c:pt>
                <c:pt idx="3">
                  <c:v>51.66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Average RTORPA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Sheet1!$B$3:$E$3</c:f>
              <c:numCache>
                <c:formatCode>#,##0.00</c:formatCode>
                <c:ptCount val="4"/>
                <c:pt idx="0">
                  <c:v>64.91</c:v>
                </c:pt>
                <c:pt idx="1">
                  <c:v>46.71</c:v>
                </c:pt>
                <c:pt idx="2">
                  <c:v>20.86</c:v>
                </c:pt>
                <c:pt idx="3">
                  <c:v>20.5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Average RTRDPA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Sheet1!$B$4:$E$4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Average RTOFFPA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Sheet1!$B$5:$E$5</c:f>
              <c:numCache>
                <c:formatCode>#,##0.00</c:formatCode>
                <c:ptCount val="4"/>
                <c:pt idx="0">
                  <c:v>45.74</c:v>
                </c:pt>
                <c:pt idx="1">
                  <c:v>34.479999999999997</c:v>
                </c:pt>
                <c:pt idx="2">
                  <c:v>16.97</c:v>
                </c:pt>
                <c:pt idx="3">
                  <c:v>16.68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6035360"/>
        <c:axId val="376033400"/>
      </c:barChart>
      <c:catAx>
        <c:axId val="37603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033400"/>
        <c:crosses val="autoZero"/>
        <c:auto val="1"/>
        <c:lblAlgn val="ctr"/>
        <c:lblOffset val="100"/>
        <c:noMultiLvlLbl val="0"/>
      </c:catAx>
      <c:valAx>
        <c:axId val="3760334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03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Make Whole Amounts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QSGR Makewhole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4"/>
                <c:pt idx="0">
                  <c:v>26.94</c:v>
                </c:pt>
                <c:pt idx="1">
                  <c:v>26.94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Blocky Load Makewhole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PROD_SCED</c:v>
                </c:pt>
                <c:pt idx="1">
                  <c:v>SEQ_SCED</c:v>
                </c:pt>
                <c:pt idx="2">
                  <c:v>MIRTM_LOAD_ONLY</c:v>
                </c:pt>
                <c:pt idx="3">
                  <c:v>MIRTM_3PO</c:v>
                </c:pt>
              </c:strCache>
            </c:strRef>
          </c:cat>
          <c:val>
            <c:numRef>
              <c:f>Sheet1!$B$3:$E$3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865952"/>
        <c:axId val="366303912"/>
      </c:barChart>
      <c:catAx>
        <c:axId val="18286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303912"/>
        <c:crosses val="autoZero"/>
        <c:auto val="1"/>
        <c:lblAlgn val="ctr"/>
        <c:lblOffset val="100"/>
        <c:noMultiLvlLbl val="0"/>
      </c:catAx>
      <c:valAx>
        <c:axId val="36630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86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0.95714</cdr:y>
    </cdr:from>
    <cdr:to>
      <cdr:x>0.36607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298764" y="5105400"/>
          <a:ext cx="3124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* Does not include StartUp and Min Gen Costs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0.36678</cdr:x>
      <cdr:y>0.42857</cdr:y>
    </cdr:from>
    <cdr:to>
      <cdr:x>0.92035</cdr:x>
      <cdr:y>0.58571</cdr:y>
    </cdr:to>
    <cdr:sp macro="" textlink="">
      <cdr:nvSpPr>
        <cdr:cNvPr id="3" name="Left Brace 2"/>
        <cdr:cNvSpPr/>
      </cdr:nvSpPr>
      <cdr:spPr>
        <a:xfrm xmlns:a="http://schemas.openxmlformats.org/drawingml/2006/main" rot="5400000">
          <a:off x="5073336" y="342900"/>
          <a:ext cx="838200" cy="4724400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0.63393</cdr:x>
      <cdr:y>0</cdr:y>
    </cdr:from>
    <cdr:to>
      <cdr:x>1</cdr:x>
      <cdr:y>0.04286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0212" y="0"/>
          <a:ext cx="3124188" cy="228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* Does not include StartUp and Min Gen Costs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0.12571</cdr:x>
      <cdr:y>0.5</cdr:y>
    </cdr:from>
    <cdr:to>
      <cdr:x>0.43891</cdr:x>
      <cdr:y>0.65714</cdr:y>
    </cdr:to>
    <cdr:sp macro="" textlink="">
      <cdr:nvSpPr>
        <cdr:cNvPr id="3" name="Left Brace 2"/>
        <cdr:cNvSpPr/>
      </cdr:nvSpPr>
      <cdr:spPr>
        <a:xfrm xmlns:a="http://schemas.openxmlformats.org/drawingml/2006/main" rot="5400000">
          <a:off x="1990261" y="1749575"/>
          <a:ext cx="838185" cy="2673036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0.74178</cdr:x>
      <cdr:y>0.46538</cdr:y>
    </cdr:from>
    <cdr:to>
      <cdr:x>0.98214</cdr:x>
      <cdr:y>0.53462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6330636" y="2482334"/>
          <a:ext cx="205136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Zero Make Whole</a:t>
          </a:r>
          <a:endParaRPr lang="en-US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0.63393</cdr:x>
      <cdr:y>0</cdr:y>
    </cdr:from>
    <cdr:to>
      <cdr:x>1</cdr:x>
      <cdr:y>0.04286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0212" y="0"/>
          <a:ext cx="3124188" cy="228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* Does not include StartUp and Min Gen Costs</a:t>
          </a:r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0.57214</cdr:x>
      <cdr:y>0.62857</cdr:y>
    </cdr:from>
    <cdr:to>
      <cdr:x>0.88534</cdr:x>
      <cdr:y>0.78571</cdr:y>
    </cdr:to>
    <cdr:sp macro="" textlink="">
      <cdr:nvSpPr>
        <cdr:cNvPr id="3" name="Left Brace 2"/>
        <cdr:cNvSpPr/>
      </cdr:nvSpPr>
      <cdr:spPr>
        <a:xfrm xmlns:a="http://schemas.openxmlformats.org/drawingml/2006/main" rot="5400000">
          <a:off x="5800231" y="2435405"/>
          <a:ext cx="838185" cy="2672975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0.61678</cdr:x>
      <cdr:y>0.52857</cdr:y>
    </cdr:from>
    <cdr:to>
      <cdr:x>0.85714</cdr:x>
      <cdr:y>0.59781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5263836" y="2819400"/>
          <a:ext cx="2051329" cy="369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Zero Make Whole</a:t>
          </a:r>
          <a:endParaRPr lang="en-US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0.63393</cdr:x>
      <cdr:y>0</cdr:y>
    </cdr:from>
    <cdr:to>
      <cdr:x>1</cdr:x>
      <cdr:y>0.04286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0212" y="0"/>
          <a:ext cx="3124188" cy="228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* Does not include StartUp and Min Gen Costs</a:t>
          </a:r>
          <a:endParaRPr lang="en-US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0.57214</cdr:x>
      <cdr:y>0.62857</cdr:y>
    </cdr:from>
    <cdr:to>
      <cdr:x>0.73285</cdr:x>
      <cdr:y>0.78571</cdr:y>
    </cdr:to>
    <cdr:sp macro="" textlink="">
      <cdr:nvSpPr>
        <cdr:cNvPr id="3" name="Left Brace 2"/>
        <cdr:cNvSpPr/>
      </cdr:nvSpPr>
      <cdr:spPr>
        <a:xfrm xmlns:a="http://schemas.openxmlformats.org/drawingml/2006/main" rot="5400000">
          <a:off x="5149561" y="3086104"/>
          <a:ext cx="838185" cy="1371564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0.55428</cdr:x>
      <cdr:y>0.52857</cdr:y>
    </cdr:from>
    <cdr:to>
      <cdr:x>0.79464</cdr:x>
      <cdr:y>0.59781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4730436" y="2819400"/>
          <a:ext cx="2051329" cy="369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Zero Make Whole</a:t>
          </a:r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63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6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47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87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75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16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8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3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7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56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4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65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42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68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70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22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08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5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67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24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0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9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27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12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38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36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70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392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273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81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263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79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4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357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65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793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776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020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061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541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542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606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020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780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776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669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73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243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02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608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655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16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QSGR revenue: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(Binding LMP + ORDC Online Price Adder + Pricing Run Price Adder) * Binding Base Point of Committable QSGR Unit List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QSGR Verifiable cost: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QSGR Verifiable Cost Above LSL - Integrate Input EOC or Verifiable Cost EOC (if no QSGRs in MIRTM) from LSL to BP of Committable QSGR Unit List</a:t>
            </a:r>
            <a:r>
              <a:rPr lang="en-US" dirty="0" smtClean="0"/>
              <a:t>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plus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QSGR Startup/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Mingen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 of Committable QSGR Unit List</a:t>
            </a:r>
            <a:r>
              <a:rPr lang="en-US" dirty="0" smtClean="0"/>
              <a:t> 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Startup and Minimum Generation Costs of Committable QSGR Unit List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85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0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97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81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105561"/>
            <a:ext cx="56460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Multi-Interval Real-Time Market  Update to SAWG</a:t>
            </a:r>
            <a:endParaRPr lang="en-US" sz="2000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August 15,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Simulation Assumptions – Fast Responding Resources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Four average Verifiable Costs groups were identified.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Each Fast Responding Resources is assigned a group cost based on HRL/LSL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The Single Part offer is structured in order to recover Start Up and Minimum Energy cost over the Minimum On time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Minimum EOC is $75 if Resource had Non-Spin responsibility during study period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60154"/>
              </p:ext>
            </p:extLst>
          </p:nvPr>
        </p:nvGraphicFramePr>
        <p:xfrm>
          <a:off x="328613" y="4510496"/>
          <a:ext cx="8486774" cy="1737904"/>
        </p:xfrm>
        <a:graphic>
          <a:graphicData uri="http://schemas.openxmlformats.org/drawingml/2006/table">
            <a:tbl>
              <a:tblPr/>
              <a:tblGrid>
                <a:gridCol w="719477"/>
                <a:gridCol w="755196"/>
                <a:gridCol w="741930"/>
                <a:gridCol w="1002166"/>
                <a:gridCol w="902154"/>
                <a:gridCol w="1228725"/>
                <a:gridCol w="979714"/>
                <a:gridCol w="989919"/>
                <a:gridCol w="1167493"/>
              </a:tblGrid>
              <a:tr h="13208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 Type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HRL (MW)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 (MW)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Seasonal LSL (MW)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Startup Cost ($)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Min-Energy Price ($/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EOC ($/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EOC ($/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Part Cost ($/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252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SCLE90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4,322.05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        1,287.26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SCLE90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3,448.99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        1,198.51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SCLE90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6,058.75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           647.21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5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DSL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   962.21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         1,964.34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3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Other Assumptions – Days Analyzed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1800" dirty="0" smtClean="0"/>
              <a:t>The Capacity from all Fast Responding Resources is considered online in MIRTM study runs; this has the impact of changing the ORDC calculation slightly; however, the resource capacity is only shifted from offline to online.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The Block Load Resources are considered “new” Resources which increases the RTOLCAP and shifts the curve to the right by 366MW.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Keep this in mind when comparing the ORDC price adder revenues across the Production SCED, Sequential SCED, and MIRTM study runs.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The Reliability Deployment Price Adder in MIRTM treats the deployment by ERCOT as a “deployment event” therefore MIRTM may find a RTDP when Production and Sequential SCED did not.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Study Day: August 13, 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589949"/>
              </p:ext>
            </p:extLst>
          </p:nvPr>
        </p:nvGraphicFramePr>
        <p:xfrm>
          <a:off x="298764" y="9144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7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Chart bld="category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Study Day: August 13, 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853664"/>
              </p:ext>
            </p:extLst>
          </p:nvPr>
        </p:nvGraphicFramePr>
        <p:xfrm>
          <a:off x="298764" y="9144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3000" y="2057400"/>
            <a:ext cx="2286000" cy="46166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Increase in prices due to offer assumptions (see slide 10)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39000" y="2519065"/>
            <a:ext cx="457200" cy="300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3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Chart bld="category"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Study Day: August 13, 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274710"/>
              </p:ext>
            </p:extLst>
          </p:nvPr>
        </p:nvGraphicFramePr>
        <p:xfrm>
          <a:off x="298764" y="9144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2667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Make Whole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Day: August 13, </a:t>
            </a:r>
            <a:r>
              <a:rPr lang="en-US" dirty="0" smtClean="0"/>
              <a:t>2015 Cost and Revenue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" b="29944"/>
          <a:stretch/>
        </p:blipFill>
        <p:spPr>
          <a:xfrm>
            <a:off x="27431" y="914400"/>
            <a:ext cx="4489704" cy="2441448"/>
          </a:xfr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3"/>
          <a:srcRect t="4927" b="31017"/>
          <a:stretch/>
        </p:blipFill>
        <p:spPr>
          <a:xfrm>
            <a:off x="4625340" y="912876"/>
            <a:ext cx="4489704" cy="2441448"/>
          </a:xfrm>
          <a:prstGeom prst="rect">
            <a:avLst/>
          </a:prstGeom>
        </p:spPr>
      </p:pic>
      <p:pic>
        <p:nvPicPr>
          <p:cNvPr id="8" name="Content Placeholder 4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2" b="23007"/>
          <a:stretch/>
        </p:blipFill>
        <p:spPr>
          <a:xfrm>
            <a:off x="27432" y="3505200"/>
            <a:ext cx="4489704" cy="2439308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 b="23930"/>
          <a:stretch/>
        </p:blipFill>
        <p:spPr>
          <a:xfrm>
            <a:off x="4648200" y="3505200"/>
            <a:ext cx="4489704" cy="24393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6" t="79885" r="14083" b="6651"/>
          <a:stretch/>
        </p:blipFill>
        <p:spPr>
          <a:xfrm>
            <a:off x="2590800" y="5944508"/>
            <a:ext cx="6553200" cy="91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Day: August 13, </a:t>
            </a:r>
            <a:r>
              <a:rPr lang="en-US" dirty="0" smtClean="0"/>
              <a:t>2015 HDL-GTBD, 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" b="30080"/>
          <a:stretch/>
        </p:blipFill>
        <p:spPr>
          <a:xfrm>
            <a:off x="24904" y="793987"/>
            <a:ext cx="4580350" cy="224180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" b="30643"/>
          <a:stretch/>
        </p:blipFill>
        <p:spPr>
          <a:xfrm>
            <a:off x="4415254" y="876301"/>
            <a:ext cx="4652546" cy="2171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 b="16648"/>
          <a:stretch/>
        </p:blipFill>
        <p:spPr>
          <a:xfrm>
            <a:off x="0" y="3370192"/>
            <a:ext cx="4495799" cy="2764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" b="18128"/>
          <a:stretch/>
        </p:blipFill>
        <p:spPr>
          <a:xfrm>
            <a:off x="4419600" y="3400672"/>
            <a:ext cx="4538746" cy="2627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82585" r="7522" b="11112"/>
          <a:stretch/>
        </p:blipFill>
        <p:spPr>
          <a:xfrm>
            <a:off x="795432" y="6249604"/>
            <a:ext cx="7978744" cy="4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915400" cy="518318"/>
          </a:xfrm>
        </p:spPr>
        <p:txBody>
          <a:bodyPr/>
          <a:lstStyle/>
          <a:p>
            <a:r>
              <a:rPr lang="en-US" dirty="0"/>
              <a:t>Study Day: August 13, </a:t>
            </a:r>
            <a:r>
              <a:rPr lang="en-US" dirty="0" smtClean="0"/>
              <a:t>2015 Commitment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" b="24294"/>
          <a:stretch/>
        </p:blipFill>
        <p:spPr>
          <a:xfrm>
            <a:off x="0" y="847900"/>
            <a:ext cx="4671108" cy="25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" b="23581"/>
          <a:stretch/>
        </p:blipFill>
        <p:spPr>
          <a:xfrm>
            <a:off x="4503249" y="914400"/>
            <a:ext cx="4601127" cy="2426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" b="16252"/>
          <a:stretch/>
        </p:blipFill>
        <p:spPr>
          <a:xfrm>
            <a:off x="0" y="3429000"/>
            <a:ext cx="4518709" cy="2730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9" t="87432" r="24326" b="4756"/>
          <a:stretch/>
        </p:blipFill>
        <p:spPr>
          <a:xfrm>
            <a:off x="3048000" y="6324600"/>
            <a:ext cx="4800600" cy="470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" b="16149"/>
          <a:stretch/>
        </p:blipFill>
        <p:spPr>
          <a:xfrm>
            <a:off x="4572000" y="3429000"/>
            <a:ext cx="4414731" cy="264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</a:t>
            </a:r>
            <a:r>
              <a:rPr lang="en-US" dirty="0" smtClean="0"/>
              <a:t>July 1, 2015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22860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600" dirty="0"/>
              <a:t>7/1/2015 – </a:t>
            </a:r>
            <a:r>
              <a:rPr lang="en-US" sz="1600" dirty="0" err="1"/>
              <a:t>Luminant</a:t>
            </a:r>
            <a:r>
              <a:rPr lang="en-US" sz="1600" dirty="0"/>
              <a:t> request (Volatile wind, little congestion, low system lambda) </a:t>
            </a:r>
          </a:p>
        </p:txBody>
      </p:sp>
    </p:spTree>
    <p:extLst>
      <p:ext uri="{BB962C8B-B14F-4D97-AF65-F5344CB8AC3E}">
        <p14:creationId xmlns:p14="http://schemas.microsoft.com/office/powerpoint/2010/main" val="25969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Study Day: July 01, 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734897"/>
              </p:ext>
            </p:extLst>
          </p:nvPr>
        </p:nvGraphicFramePr>
        <p:xfrm>
          <a:off x="266700" y="8382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Refresher on the MIRTM Process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65841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 smtClean="0"/>
              <a:t>MIRTM six 5-minute intervals (30 minutes total) with separate commitment and dispatch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637338"/>
            <a:ext cx="533400" cy="220662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228600" y="1447800"/>
            <a:ext cx="8238750" cy="4719496"/>
            <a:chOff x="-571384" y="0"/>
            <a:chExt cx="7608040" cy="4041249"/>
          </a:xfrm>
        </p:grpSpPr>
        <p:sp>
          <p:nvSpPr>
            <p:cNvPr id="74" name="Rectangle 73"/>
            <p:cNvSpPr/>
            <p:nvPr/>
          </p:nvSpPr>
          <p:spPr>
            <a:xfrm>
              <a:off x="0" y="0"/>
              <a:ext cx="7036656" cy="392571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-571384" y="17799"/>
              <a:ext cx="7524490" cy="4023450"/>
              <a:chOff x="-738369" y="-85570"/>
              <a:chExt cx="7524554" cy="4023626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-738369" y="308211"/>
                <a:ext cx="7524554" cy="3629845"/>
                <a:chOff x="-738369" y="-1890"/>
                <a:chExt cx="7524554" cy="3629845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-55425" y="-1890"/>
                  <a:ext cx="6841610" cy="3188049"/>
                  <a:chOff x="-55425" y="-1890"/>
                  <a:chExt cx="6841610" cy="3188049"/>
                </a:xfrm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445273" y="691239"/>
                    <a:ext cx="4768239" cy="2494920"/>
                    <a:chOff x="0" y="-525"/>
                    <a:chExt cx="4768239" cy="2494920"/>
                  </a:xfrm>
                </p:grpSpPr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0" y="-525"/>
                      <a:ext cx="4768239" cy="2494920"/>
                      <a:chOff x="0" y="-525"/>
                      <a:chExt cx="4768239" cy="2494920"/>
                    </a:xfrm>
                  </p:grpSpPr>
                  <p:cxnSp>
                    <p:nvCxnSpPr>
                      <p:cNvPr id="91" name="AutoShape 2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105231" y="612807"/>
                        <a:ext cx="0" cy="1704975"/>
                      </a:xfrm>
                      <a:prstGeom prst="straightConnector1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2" name="AutoShape 2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470991" y="789420"/>
                        <a:ext cx="0" cy="1704975"/>
                      </a:xfrm>
                      <a:prstGeom prst="straightConnector1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3" name="AutoShape 2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186609" y="532738"/>
                        <a:ext cx="0" cy="1704975"/>
                      </a:xfrm>
                      <a:prstGeom prst="straightConnector1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4" name="AutoShape 2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552369" y="532738"/>
                        <a:ext cx="0" cy="1704975"/>
                      </a:xfrm>
                      <a:prstGeom prst="straightConnector1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5" name="AutoShape 2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275937" y="532738"/>
                        <a:ext cx="0" cy="1704975"/>
                      </a:xfrm>
                      <a:prstGeom prst="straightConnector1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6" name="AutoShape 2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633746" y="524786"/>
                        <a:ext cx="0" cy="1704975"/>
                      </a:xfrm>
                      <a:prstGeom prst="straightConnector1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7" name="AutoShape 2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357315" y="524786"/>
                        <a:ext cx="0" cy="1704975"/>
                      </a:xfrm>
                      <a:prstGeom prst="straightConnector1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98" name="AutoShape 2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81663" y="532738"/>
                        <a:ext cx="0" cy="1704975"/>
                      </a:xfrm>
                      <a:prstGeom prst="straightConnector1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grpSp>
                    <p:nvGrpSpPr>
                      <p:cNvPr id="99" name="Group 98"/>
                      <p:cNvGrpSpPr/>
                      <p:nvPr/>
                    </p:nvGrpSpPr>
                    <p:grpSpPr>
                      <a:xfrm>
                        <a:off x="0" y="-525"/>
                        <a:ext cx="4768239" cy="2334150"/>
                        <a:chOff x="264937" y="647175"/>
                        <a:chExt cx="4768239" cy="2334150"/>
                      </a:xfrm>
                    </p:grpSpPr>
                    <p:cxnSp>
                      <p:nvCxnSpPr>
                        <p:cNvPr id="116" name="AutoShape 23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256722" y="647700"/>
                          <a:ext cx="139" cy="233362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17" name="AutoShape 23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3170279" y="647700"/>
                          <a:ext cx="635" cy="233362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18" name="AutoShape 24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2083780" y="647700"/>
                          <a:ext cx="635" cy="233362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19" name="AutoShape 24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999501" y="647175"/>
                          <a:ext cx="635" cy="2333624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20" name="AutoShape 24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264937" y="1172210"/>
                          <a:ext cx="4768239" cy="169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121" name="AutoShape 2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95630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22" name="AutoShape 2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80845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23" name="AutoShape 2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66060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24" name="AutoShape 2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56945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25" name="AutoShape 2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42160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26" name="AutoShape 2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89325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27" name="AutoShape 2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8895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28" name="AutoShape 2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4110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29" name="AutoShape 2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13225" y="1124585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30" name="AutoShape 2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8010" y="1115060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31" name="AutoShape 2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51275" y="1115060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32" name="AutoShape 2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74540" y="1115060"/>
                          <a:ext cx="90805" cy="90805"/>
                        </a:xfrm>
                        <a:prstGeom prst="flowChartConnector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100" name="Group 99"/>
                      <p:cNvGrpSpPr/>
                      <p:nvPr/>
                    </p:nvGrpSpPr>
                    <p:grpSpPr>
                      <a:xfrm>
                        <a:off x="747423" y="859298"/>
                        <a:ext cx="2477532" cy="982578"/>
                        <a:chOff x="0" y="80070"/>
                        <a:chExt cx="2477532" cy="982578"/>
                      </a:xfrm>
                    </p:grpSpPr>
                    <p:sp>
                      <p:nvSpPr>
                        <p:cNvPr id="101" name="Text Box 255" descr="50%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5770" y="946916"/>
                          <a:ext cx="269829" cy="104775"/>
                        </a:xfrm>
                        <a:prstGeom prst="rect">
                          <a:avLst/>
                        </a:prstGeom>
                        <a:pattFill prst="lgCheck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 </a:t>
                          </a:r>
                        </a:p>
                      </p:txBody>
                    </p:sp>
                    <p:grpSp>
                      <p:nvGrpSpPr>
                        <p:cNvPr id="102" name="Group 101"/>
                        <p:cNvGrpSpPr/>
                        <p:nvPr/>
                      </p:nvGrpSpPr>
                      <p:grpSpPr>
                        <a:xfrm>
                          <a:off x="0" y="80070"/>
                          <a:ext cx="2477532" cy="982578"/>
                          <a:chOff x="0" y="80070"/>
                          <a:chExt cx="2477532" cy="982578"/>
                        </a:xfrm>
                      </p:grpSpPr>
                      <p:sp>
                        <p:nvSpPr>
                          <p:cNvPr id="103" name="Text Box 255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708" y="80070"/>
                            <a:ext cx="269875" cy="104775"/>
                          </a:xfrm>
                          <a:prstGeom prst="rect">
                            <a:avLst/>
                          </a:prstGeom>
                          <a:pattFill prst="lgCheck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04" name="Text Box 256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5516" y="80070"/>
                            <a:ext cx="269875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05" name="Text Box 257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71276" y="80070"/>
                            <a:ext cx="269875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06" name="Text Box 258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9085" y="80070"/>
                            <a:ext cx="269875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07" name="Text Box 259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94845" y="80070"/>
                            <a:ext cx="269875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08" name="Text Box 260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52654" y="80070"/>
                            <a:ext cx="269875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09" name="AutoShap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83867"/>
                            <a:ext cx="126365" cy="95250"/>
                          </a:xfrm>
                          <a:prstGeom prst="chevron">
                            <a:avLst>
                              <a:gd name="adj" fmla="val 60005"/>
                            </a:avLst>
                          </a:prstGeom>
                          <a:solidFill>
                            <a:srgbClr val="00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110" name="Text Box 256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1665" y="953186"/>
                            <a:ext cx="269829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11" name="Text Box 257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05676" y="950187"/>
                            <a:ext cx="269829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12" name="Text Box 258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84073" y="957872"/>
                            <a:ext cx="269829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13" name="Text Box 259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49780" y="950417"/>
                            <a:ext cx="269829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14" name="Text Box 260" descr="50%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07703" y="950187"/>
                            <a:ext cx="269829" cy="104775"/>
                          </a:xfrm>
                          <a:prstGeom prst="rect">
                            <a:avLst/>
                          </a:prstGeom>
                          <a:pattFill prst="pct50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marL="0" marR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US" sz="1200" dirty="0">
                                <a:effectLst/>
                                <a:latin typeface="Times New Roman" panose="02020603050405020304" pitchFamily="18" charset="0"/>
                                <a:ea typeface="SimSun" panose="02010600030101010101" pitchFamily="2" charset="-122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115" name="AutoShap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5952" y="967398"/>
                            <a:ext cx="126344" cy="95250"/>
                          </a:xfrm>
                          <a:prstGeom prst="chevron">
                            <a:avLst>
                              <a:gd name="adj" fmla="val 60005"/>
                            </a:avLst>
                          </a:prstGeom>
                          <a:solidFill>
                            <a:srgbClr val="00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en-US" dirty="0"/>
                          </a:p>
                        </p:txBody>
                      </p:sp>
                    </p:grpSp>
                  </p:grpSp>
                </p:grpSp>
                <p:sp>
                  <p:nvSpPr>
                    <p:cNvPr id="90" name="Text Box 2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124" y="182880"/>
                      <a:ext cx="4556097" cy="27876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8:40  </a:t>
                      </a:r>
                      <a:r>
                        <a:rPr lang="en-US" sz="1200" i="1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8:45    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8:50 </a:t>
                      </a:r>
                      <a:r>
                        <a:rPr lang="en-US" sz="1200" i="1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8:55  </a:t>
                      </a:r>
                      <a:r>
                        <a:rPr lang="en-US" sz="1200" i="1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9:00   9:05   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9:10  </a:t>
                      </a:r>
                      <a:r>
                        <a:rPr lang="en-US" sz="1200" i="1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9:15  9:20   9:25   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9:30 </a:t>
                      </a:r>
                      <a:r>
                        <a:rPr lang="en-US" sz="1200" i="1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9:35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85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015" y="360374"/>
                    <a:ext cx="6567170" cy="30162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Intervals where </a:t>
                    </a:r>
                    <a:r>
                      <a:rPr lang="en-US" sz="1200" b="1" u="sng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ONLY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Commitment Instructions are </a:t>
                    </a:r>
                    <a:r>
                      <a:rPr lang="en-US" sz="1200" b="1" u="sng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binding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and the LMPs and MW awards (energy, AS) are </a:t>
                    </a:r>
                    <a:r>
                      <a:rPr lang="en-US" sz="1200" b="1" u="sng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indicative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</a:t>
                    </a: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 </a:t>
                    </a:r>
                  </a:p>
                </p:txBody>
              </p:sp>
              <p:sp>
                <p:nvSpPr>
                  <p:cNvPr id="86" name="Text Box 759"/>
                  <p:cNvSpPr txBox="1"/>
                  <p:nvPr/>
                </p:nvSpPr>
                <p:spPr>
                  <a:xfrm>
                    <a:off x="220900" y="-1890"/>
                    <a:ext cx="5581650" cy="255271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Interval where the LMPs, MW awards (energy, AS) and Commitment Instructions are </a:t>
                    </a:r>
                    <a:r>
                      <a:rPr lang="en-US" sz="1200" b="1" u="sng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ALL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</a:t>
                    </a:r>
                    <a:r>
                      <a:rPr lang="en-US" sz="1200" b="1" u="sng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binding</a:t>
                    </a: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 commitment instructions</a:t>
                    </a:r>
                  </a:p>
                </p:txBody>
              </p:sp>
              <p:sp>
                <p:nvSpPr>
                  <p:cNvPr id="87" name="Text Box 256" descr="50%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5425" y="458800"/>
                    <a:ext cx="269875" cy="104775"/>
                  </a:xfrm>
                  <a:prstGeom prst="rect">
                    <a:avLst/>
                  </a:prstGeom>
                  <a:pattFill prst="pct50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 </a:t>
                    </a:r>
                  </a:p>
                </p:txBody>
              </p:sp>
              <p:sp>
                <p:nvSpPr>
                  <p:cNvPr id="88" name="Text Box 256" descr="50%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8203" y="113646"/>
                    <a:ext cx="269875" cy="104775"/>
                  </a:xfrm>
                  <a:prstGeom prst="rect">
                    <a:avLst/>
                  </a:prstGeom>
                  <a:pattFill prst="lgCheck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rPr>
                      <a:t> </a:t>
                    </a:r>
                  </a:p>
                </p:txBody>
              </p:sp>
            </p:grpSp>
            <p:sp>
              <p:nvSpPr>
                <p:cNvPr id="80" name="Rounded Rectangular Callout 79"/>
                <p:cNvSpPr/>
                <p:nvPr/>
              </p:nvSpPr>
              <p:spPr>
                <a:xfrm>
                  <a:off x="-738369" y="3087570"/>
                  <a:ext cx="1688548" cy="540385"/>
                </a:xfrm>
                <a:prstGeom prst="wedgeRoundRectCallout">
                  <a:avLst>
                    <a:gd name="adj1" fmla="val 37430"/>
                    <a:gd name="adj2" fmla="val -91144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rPr>
                    <a:t>Sequence of Multi-Interval RT Markets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81" name="Right Brace 80"/>
                <p:cNvSpPr/>
                <p:nvPr/>
              </p:nvSpPr>
              <p:spPr>
                <a:xfrm rot="10800000">
                  <a:off x="535222" y="1390762"/>
                  <a:ext cx="304889" cy="1469138"/>
                </a:xfrm>
                <a:prstGeom prst="rightBrace">
                  <a:avLst>
                    <a:gd name="adj1" fmla="val 53399"/>
                    <a:gd name="adj2" fmla="val 500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" name="Rounded Rectangular Callout 81"/>
                <p:cNvSpPr/>
                <p:nvPr/>
              </p:nvSpPr>
              <p:spPr>
                <a:xfrm>
                  <a:off x="3259664" y="1685363"/>
                  <a:ext cx="2343462" cy="349250"/>
                </a:xfrm>
                <a:prstGeom prst="wedgeRoundRectCallout">
                  <a:avLst>
                    <a:gd name="adj1" fmla="val -36347"/>
                    <a:gd name="adj2" fmla="val -76570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rPr>
                    <a:t>Analysis window of rolling 30 minutes </a:t>
                  </a:r>
                  <a:endPara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83" name="Left Brace 82"/>
                <p:cNvSpPr/>
                <p:nvPr/>
              </p:nvSpPr>
              <p:spPr>
                <a:xfrm rot="5400000">
                  <a:off x="2065738" y="286697"/>
                  <a:ext cx="389255" cy="2277570"/>
                </a:xfrm>
                <a:prstGeom prst="leftBrac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77" name="AutoShape 309"/>
              <p:cNvSpPr>
                <a:spLocks noChangeArrowheads="1"/>
              </p:cNvSpPr>
              <p:nvPr/>
            </p:nvSpPr>
            <p:spPr bwMode="auto">
              <a:xfrm>
                <a:off x="16647" y="65574"/>
                <a:ext cx="125730" cy="94615"/>
              </a:xfrm>
              <a:prstGeom prst="chevron">
                <a:avLst>
                  <a:gd name="adj" fmla="val 6000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8" name="Text Box 767"/>
              <p:cNvSpPr txBox="1"/>
              <p:nvPr/>
            </p:nvSpPr>
            <p:spPr>
              <a:xfrm>
                <a:off x="220900" y="-85570"/>
                <a:ext cx="6385163" cy="373713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RT Market Execution: Depicts the start and end times of the clearing process and the length of symbol is indicative of maximum time allowed to clear market</a:t>
                </a:r>
              </a:p>
            </p:txBody>
          </p:sp>
        </p:grpSp>
      </p:grpSp>
      <p:cxnSp>
        <p:nvCxnSpPr>
          <p:cNvPr id="133" name="Straight Arrow Connector 132"/>
          <p:cNvCxnSpPr>
            <a:stCxn id="103" idx="2"/>
          </p:cNvCxnSpPr>
          <p:nvPr/>
        </p:nvCxnSpPr>
        <p:spPr>
          <a:xfrm flipH="1">
            <a:off x="2517515" y="3864297"/>
            <a:ext cx="1" cy="241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2896661" y="4876541"/>
            <a:ext cx="1" cy="241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2109442" y="4144287"/>
            <a:ext cx="813533" cy="51648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Dispatch Run &amp; Pricing run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464910" y="5168982"/>
            <a:ext cx="858985" cy="51648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Dispatch Run &amp; Pricing Run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688819" y="4455203"/>
            <a:ext cx="2698613" cy="27699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Binding commitments for ALL intervals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921744" y="5011776"/>
            <a:ext cx="234077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1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Interval Binding Base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Point &amp; Binding LMPs</a:t>
            </a:r>
            <a:endParaRPr lang="en-US" sz="1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cxnSp>
        <p:nvCxnSpPr>
          <p:cNvPr id="139" name="Straight Arrow Connector 138"/>
          <p:cNvCxnSpPr>
            <a:stCxn id="137" idx="1"/>
          </p:cNvCxnSpPr>
          <p:nvPr/>
        </p:nvCxnSpPr>
        <p:spPr>
          <a:xfrm flipH="1" flipV="1">
            <a:off x="2606539" y="3897108"/>
            <a:ext cx="3082280" cy="696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38" idx="1"/>
            <a:endCxn id="135" idx="3"/>
          </p:cNvCxnSpPr>
          <p:nvPr/>
        </p:nvCxnSpPr>
        <p:spPr>
          <a:xfrm flipH="1" flipV="1">
            <a:off x="2922975" y="4402532"/>
            <a:ext cx="2998769" cy="840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2475505" y="5880389"/>
            <a:ext cx="6128731" cy="86177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ea typeface="Calibri" panose="020F050202020403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ea typeface="Calibri" panose="020F0502020204030204" pitchFamily="34" charset="0"/>
              </a:rPr>
              <a:t>The introduction of the Binding Dispatch/Base Point run while eliminating make-Whole payments to Generation Resources due to binding ramp constraints, can however, lead to missed commitments or too  early </a:t>
            </a:r>
            <a:r>
              <a:rPr lang="en-US" sz="1000" dirty="0" err="1">
                <a:solidFill>
                  <a:srgbClr val="000000"/>
                </a:solidFill>
                <a:ea typeface="Calibri" panose="020F0502020204030204" pitchFamily="34" charset="0"/>
              </a:rPr>
              <a:t>decommitments</a:t>
            </a:r>
            <a:r>
              <a:rPr lang="en-US" sz="1000" dirty="0">
                <a:solidFill>
                  <a:srgbClr val="000000"/>
                </a:solidFill>
                <a:ea typeface="Calibri" panose="020F0502020204030204" pitchFamily="34" charset="0"/>
              </a:rPr>
              <a:t>/recalls. The assumption is that the </a:t>
            </a:r>
            <a:r>
              <a:rPr lang="en-US" sz="1000" u="sng" dirty="0">
                <a:solidFill>
                  <a:srgbClr val="000000"/>
                </a:solidFill>
                <a:ea typeface="Calibri" panose="020F0502020204030204" pitchFamily="34" charset="0"/>
              </a:rPr>
              <a:t>benefits</a:t>
            </a:r>
            <a:r>
              <a:rPr lang="en-US" sz="1000" dirty="0">
                <a:solidFill>
                  <a:srgbClr val="000000"/>
                </a:solidFill>
                <a:ea typeface="Calibri" panose="020F0502020204030204" pitchFamily="34" charset="0"/>
              </a:rPr>
              <a:t> of eliminating this category of make-whole payments outweighs the disadvantages of missed commitments or too early </a:t>
            </a:r>
            <a:r>
              <a:rPr lang="en-US" sz="1000" dirty="0" err="1">
                <a:solidFill>
                  <a:srgbClr val="000000"/>
                </a:solidFill>
                <a:ea typeface="Calibri" panose="020F0502020204030204" pitchFamily="34" charset="0"/>
              </a:rPr>
              <a:t>decommitments</a:t>
            </a:r>
            <a:r>
              <a:rPr lang="en-US" sz="1000" dirty="0">
                <a:solidFill>
                  <a:srgbClr val="000000"/>
                </a:solidFill>
                <a:ea typeface="Calibri" panose="020F0502020204030204" pitchFamily="34" charset="0"/>
              </a:rPr>
              <a:t>/recalls.</a:t>
            </a:r>
            <a:endParaRPr lang="en-US" sz="12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Study Day: </a:t>
            </a:r>
            <a:r>
              <a:rPr lang="en-US" dirty="0"/>
              <a:t>July 01, </a:t>
            </a:r>
            <a:r>
              <a:rPr lang="en-US" b="1" dirty="0" smtClean="0">
                <a:solidFill>
                  <a:schemeClr val="accent1"/>
                </a:solidFill>
              </a:rPr>
              <a:t>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09292"/>
              </p:ext>
            </p:extLst>
          </p:nvPr>
        </p:nvGraphicFramePr>
        <p:xfrm>
          <a:off x="298764" y="9144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Study Day: </a:t>
            </a:r>
            <a:r>
              <a:rPr lang="en-US" dirty="0"/>
              <a:t>July 01, </a:t>
            </a:r>
            <a:r>
              <a:rPr lang="en-US" b="1" dirty="0" smtClean="0">
                <a:solidFill>
                  <a:schemeClr val="accent1"/>
                </a:solidFill>
              </a:rPr>
              <a:t>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521263"/>
              </p:ext>
            </p:extLst>
          </p:nvPr>
        </p:nvGraphicFramePr>
        <p:xfrm>
          <a:off x="298764" y="9144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2895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Make Whole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</a:t>
            </a:r>
            <a:r>
              <a:rPr lang="en-US" dirty="0" smtClean="0"/>
              <a:t>July 1, 2015 – Cost and Revenue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0001"/>
          <a:stretch/>
        </p:blipFill>
        <p:spPr>
          <a:xfrm>
            <a:off x="1" y="1525714"/>
            <a:ext cx="4495799" cy="2562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0531"/>
          <a:stretch/>
        </p:blipFill>
        <p:spPr>
          <a:xfrm>
            <a:off x="4648200" y="1499646"/>
            <a:ext cx="4498848" cy="2538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69" b="6009"/>
          <a:stretch/>
        </p:blipFill>
        <p:spPr>
          <a:xfrm>
            <a:off x="533401" y="5232904"/>
            <a:ext cx="8624444" cy="9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</a:t>
            </a:r>
            <a:r>
              <a:rPr lang="en-US" dirty="0" smtClean="0"/>
              <a:t>July 1, 2015 – HDL-GTBD, SL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" b="17830"/>
          <a:stretch/>
        </p:blipFill>
        <p:spPr>
          <a:xfrm>
            <a:off x="152399" y="1605793"/>
            <a:ext cx="4419601" cy="2585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430" b="18255"/>
          <a:stretch/>
        </p:blipFill>
        <p:spPr>
          <a:xfrm>
            <a:off x="4609433" y="1605793"/>
            <a:ext cx="4458367" cy="2585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t="81751" r="7042" b="6382"/>
          <a:stretch/>
        </p:blipFill>
        <p:spPr>
          <a:xfrm>
            <a:off x="824010" y="5115622"/>
            <a:ext cx="7543800" cy="8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</a:t>
            </a:r>
            <a:r>
              <a:rPr lang="en-US" dirty="0" smtClean="0"/>
              <a:t>July 1, 2015 – Commitment Summary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" b="12462"/>
          <a:stretch/>
        </p:blipFill>
        <p:spPr>
          <a:xfrm>
            <a:off x="0" y="1447800"/>
            <a:ext cx="4519801" cy="2825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b="12996"/>
          <a:stretch/>
        </p:blipFill>
        <p:spPr>
          <a:xfrm>
            <a:off x="4495800" y="1499395"/>
            <a:ext cx="4569285" cy="2825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88172" r="22449" b="6386"/>
          <a:stretch/>
        </p:blipFill>
        <p:spPr>
          <a:xfrm>
            <a:off x="1022223" y="5562600"/>
            <a:ext cx="7334250" cy="53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0073" y="258113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Commitments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</a:t>
            </a:r>
            <a:r>
              <a:rPr lang="en-US" dirty="0" smtClean="0"/>
              <a:t>August 11, 2015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27432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600" dirty="0"/>
              <a:t>8/11/2015 - </a:t>
            </a:r>
            <a:r>
              <a:rPr lang="en-US" sz="1600" dirty="0" err="1"/>
              <a:t>Luminant</a:t>
            </a:r>
            <a:r>
              <a:rPr lang="en-US" sz="1600" dirty="0"/>
              <a:t> request (Little congestion, low </a:t>
            </a:r>
            <a:r>
              <a:rPr lang="en-US" sz="1600" dirty="0" err="1"/>
              <a:t>dispatchable</a:t>
            </a:r>
            <a:r>
              <a:rPr lang="en-US" sz="1600" dirty="0"/>
              <a:t> capacity)</a:t>
            </a:r>
          </a:p>
        </p:txBody>
      </p:sp>
    </p:spTree>
    <p:extLst>
      <p:ext uri="{BB962C8B-B14F-4D97-AF65-F5344CB8AC3E}">
        <p14:creationId xmlns:p14="http://schemas.microsoft.com/office/powerpoint/2010/main" val="12035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Study Day: </a:t>
            </a:r>
            <a:r>
              <a:rPr lang="en-US" dirty="0"/>
              <a:t>August 11</a:t>
            </a:r>
            <a:r>
              <a:rPr lang="en-US" b="1" dirty="0" smtClean="0">
                <a:solidFill>
                  <a:schemeClr val="accent1"/>
                </a:solidFill>
              </a:rPr>
              <a:t>, 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621239"/>
              </p:ext>
            </p:extLst>
          </p:nvPr>
        </p:nvGraphicFramePr>
        <p:xfrm>
          <a:off x="266700" y="8382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Study Day: </a:t>
            </a:r>
            <a:r>
              <a:rPr lang="en-US" dirty="0"/>
              <a:t>August 11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137050"/>
              </p:ext>
            </p:extLst>
          </p:nvPr>
        </p:nvGraphicFramePr>
        <p:xfrm>
          <a:off x="298764" y="9144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Study Day: </a:t>
            </a:r>
            <a:r>
              <a:rPr lang="en-US" dirty="0"/>
              <a:t>August 11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771431"/>
              </p:ext>
            </p:extLst>
          </p:nvPr>
        </p:nvGraphicFramePr>
        <p:xfrm>
          <a:off x="298764" y="9144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August 11, 2015 – </a:t>
            </a:r>
            <a:r>
              <a:rPr lang="en-US" dirty="0" smtClean="0"/>
              <a:t>Cost and Revenue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" b="19535"/>
          <a:stretch/>
        </p:blipFill>
        <p:spPr>
          <a:xfrm>
            <a:off x="24384" y="1600199"/>
            <a:ext cx="4536694" cy="2590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" b="20029"/>
          <a:stretch/>
        </p:blipFill>
        <p:spPr>
          <a:xfrm>
            <a:off x="4561078" y="1596177"/>
            <a:ext cx="4558538" cy="2594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69" b="6009"/>
          <a:stretch/>
        </p:blipFill>
        <p:spPr>
          <a:xfrm>
            <a:off x="533401" y="5232904"/>
            <a:ext cx="8624444" cy="9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Overview of Recent Activity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Implement Dispatch module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Implement Pricing </a:t>
            </a:r>
            <a:r>
              <a:rPr lang="en-US" sz="2000" dirty="0" smtClean="0"/>
              <a:t>module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Developed Three part offers (TPO) based on average Verifiable Costs and unit HSL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Developed Single part offers (SPO) from TPO allocating start costs over min up time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Allowed for </a:t>
            </a:r>
            <a:r>
              <a:rPr lang="en-US" sz="2000" dirty="0" err="1" smtClean="0"/>
              <a:t>Wartsila</a:t>
            </a:r>
            <a:r>
              <a:rPr lang="en-US" sz="2000" dirty="0" smtClean="0"/>
              <a:t> units to have zero start time and zero min off time (allows fast ramping resources to meet demand in same interval)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Studied the </a:t>
            </a:r>
            <a:r>
              <a:rPr lang="en-US" sz="2000" dirty="0"/>
              <a:t>following </a:t>
            </a:r>
            <a:r>
              <a:rPr lang="en-US" sz="2000" dirty="0" smtClean="0"/>
              <a:t>dates:7/1/2015, 8/11/2015, 8/13/2015,</a:t>
            </a:r>
            <a:r>
              <a:rPr lang="en-US" sz="2000" dirty="0"/>
              <a:t> </a:t>
            </a:r>
            <a:r>
              <a:rPr lang="en-US" sz="2000" dirty="0" smtClean="0"/>
              <a:t>11/11/2015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August 11, 2015 </a:t>
            </a:r>
            <a:r>
              <a:rPr lang="en-US" dirty="0" smtClean="0"/>
              <a:t>– HDL-GTBD, SL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18750"/>
          <a:stretch/>
        </p:blipFill>
        <p:spPr>
          <a:xfrm>
            <a:off x="0" y="1600200"/>
            <a:ext cx="4654293" cy="2661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1" t="4811" r="237" b="18667"/>
          <a:stretch/>
        </p:blipFill>
        <p:spPr>
          <a:xfrm>
            <a:off x="4572000" y="1600200"/>
            <a:ext cx="4416555" cy="2578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t="81751" r="7042" b="6382"/>
          <a:stretch/>
        </p:blipFill>
        <p:spPr>
          <a:xfrm>
            <a:off x="824010" y="5115622"/>
            <a:ext cx="7543800" cy="8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dirty="0"/>
              <a:t>Study Day: August 11, 2015 – </a:t>
            </a:r>
            <a:r>
              <a:rPr lang="en-US" sz="2400" dirty="0" smtClean="0"/>
              <a:t>Commitment Summary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12821"/>
          <a:stretch/>
        </p:blipFill>
        <p:spPr>
          <a:xfrm>
            <a:off x="0" y="1671638"/>
            <a:ext cx="4541520" cy="283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b="12572"/>
          <a:stretch/>
        </p:blipFill>
        <p:spPr>
          <a:xfrm>
            <a:off x="4419600" y="1676400"/>
            <a:ext cx="4535422" cy="2834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88172" r="22449" b="6386"/>
          <a:stretch/>
        </p:blipFill>
        <p:spPr>
          <a:xfrm>
            <a:off x="1022223" y="5562600"/>
            <a:ext cx="73342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</a:t>
            </a:r>
            <a:r>
              <a:rPr lang="en-US" dirty="0" smtClean="0"/>
              <a:t>Nov 11, 2015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209800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1600" dirty="0"/>
              <a:t>11/11/2015 -  ERCOT (New STLF over forecasts load)</a:t>
            </a:r>
          </a:p>
        </p:txBody>
      </p:sp>
    </p:spTree>
    <p:extLst>
      <p:ext uri="{BB962C8B-B14F-4D97-AF65-F5344CB8AC3E}">
        <p14:creationId xmlns:p14="http://schemas.microsoft.com/office/powerpoint/2010/main" val="22964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Study Day: </a:t>
            </a:r>
            <a:r>
              <a:rPr lang="en-US" dirty="0"/>
              <a:t>Nov 11</a:t>
            </a:r>
            <a:r>
              <a:rPr lang="en-US" b="1" dirty="0" smtClean="0">
                <a:solidFill>
                  <a:schemeClr val="accent1"/>
                </a:solidFill>
              </a:rPr>
              <a:t>, 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585288"/>
              </p:ext>
            </p:extLst>
          </p:nvPr>
        </p:nvGraphicFramePr>
        <p:xfrm>
          <a:off x="266700" y="8382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Study Day: </a:t>
            </a:r>
            <a:r>
              <a:rPr lang="en-US" dirty="0"/>
              <a:t>Nov 11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579741"/>
              </p:ext>
            </p:extLst>
          </p:nvPr>
        </p:nvGraphicFramePr>
        <p:xfrm>
          <a:off x="298764" y="9144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Study Day: </a:t>
            </a:r>
            <a:r>
              <a:rPr lang="en-US" dirty="0"/>
              <a:t>Nov 11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2015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875029"/>
              </p:ext>
            </p:extLst>
          </p:nvPr>
        </p:nvGraphicFramePr>
        <p:xfrm>
          <a:off x="298764" y="9144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Nov 11, </a:t>
            </a:r>
            <a:r>
              <a:rPr lang="en-US" dirty="0" smtClean="0"/>
              <a:t>2015 – Cost and Revenue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8" b="19640"/>
          <a:stretch/>
        </p:blipFill>
        <p:spPr>
          <a:xfrm>
            <a:off x="0" y="1981200"/>
            <a:ext cx="4583723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" b="20401"/>
          <a:stretch/>
        </p:blipFill>
        <p:spPr>
          <a:xfrm>
            <a:off x="4572000" y="2006559"/>
            <a:ext cx="4581144" cy="2565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69" b="6009"/>
          <a:stretch/>
        </p:blipFill>
        <p:spPr>
          <a:xfrm>
            <a:off x="533401" y="5232904"/>
            <a:ext cx="8624444" cy="9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Nov 11, 2015</a:t>
            </a:r>
            <a:r>
              <a:rPr lang="en-US" dirty="0" smtClean="0"/>
              <a:t>– HDL-GTBD, SL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18596"/>
          <a:stretch/>
        </p:blipFill>
        <p:spPr>
          <a:xfrm>
            <a:off x="0" y="2209799"/>
            <a:ext cx="4475016" cy="2590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b="18681"/>
          <a:stretch/>
        </p:blipFill>
        <p:spPr>
          <a:xfrm>
            <a:off x="4495800" y="2166400"/>
            <a:ext cx="4572000" cy="2634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t="81751" r="7042" b="6382"/>
          <a:stretch/>
        </p:blipFill>
        <p:spPr>
          <a:xfrm>
            <a:off x="824010" y="5115622"/>
            <a:ext cx="7543800" cy="8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dirty="0"/>
              <a:t>Study Day: Nov 11, </a:t>
            </a:r>
            <a:r>
              <a:rPr lang="en-US" sz="2400" dirty="0" smtClean="0"/>
              <a:t>2015 – Commitment Summary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0" b="12437"/>
          <a:stretch/>
        </p:blipFill>
        <p:spPr>
          <a:xfrm>
            <a:off x="27432" y="1752600"/>
            <a:ext cx="4529528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13334"/>
          <a:stretch/>
        </p:blipFill>
        <p:spPr>
          <a:xfrm>
            <a:off x="4596581" y="1752600"/>
            <a:ext cx="454742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88172" r="22449" b="6386"/>
          <a:stretch/>
        </p:blipFill>
        <p:spPr>
          <a:xfrm>
            <a:off x="1022223" y="5562600"/>
            <a:ext cx="73342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Appendix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80269"/>
            <a:ext cx="8534400" cy="51395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Refresher on study inputs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For study day 8/13/2015 review and compare all of the Separate Commitment and Dispatch MIRTM runs listed on the next slide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For remaining three study days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7/1/2015 – </a:t>
            </a:r>
            <a:r>
              <a:rPr lang="en-US" sz="1600" dirty="0" err="1" smtClean="0"/>
              <a:t>Luminant</a:t>
            </a:r>
            <a:r>
              <a:rPr lang="en-US" sz="1600" dirty="0" smtClean="0"/>
              <a:t> request (Volatile </a:t>
            </a:r>
            <a:r>
              <a:rPr lang="en-US" sz="1600" dirty="0"/>
              <a:t>wind, little congestion, low system </a:t>
            </a:r>
            <a:r>
              <a:rPr lang="en-US" sz="1600" dirty="0" smtClean="0"/>
              <a:t>lambda) 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8/11/2015 - </a:t>
            </a:r>
            <a:r>
              <a:rPr lang="en-US" sz="1600" dirty="0" err="1"/>
              <a:t>Luminant</a:t>
            </a:r>
            <a:r>
              <a:rPr lang="en-US" sz="1600" dirty="0"/>
              <a:t> request (Little congestion, low </a:t>
            </a:r>
            <a:r>
              <a:rPr lang="en-US" sz="1600" dirty="0" err="1"/>
              <a:t>dispatchable</a:t>
            </a:r>
            <a:r>
              <a:rPr lang="en-US" sz="1600" dirty="0"/>
              <a:t> </a:t>
            </a:r>
            <a:r>
              <a:rPr lang="en-US" sz="1600" dirty="0" smtClean="0"/>
              <a:t>capacity)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11/11/2015 </a:t>
            </a:r>
            <a:r>
              <a:rPr lang="en-US" sz="1600" dirty="0"/>
              <a:t>-  </a:t>
            </a:r>
            <a:r>
              <a:rPr lang="en-US" sz="1600" dirty="0" smtClean="0"/>
              <a:t>ERCOT (New </a:t>
            </a:r>
            <a:r>
              <a:rPr lang="en-US" sz="1600" dirty="0"/>
              <a:t>STLF </a:t>
            </a:r>
            <a:r>
              <a:rPr lang="en-US" sz="1600" dirty="0" smtClean="0"/>
              <a:t>over forecasts load)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Compare two runs:</a:t>
            </a:r>
          </a:p>
          <a:p>
            <a:pPr lvl="2">
              <a:lnSpc>
                <a:spcPct val="150000"/>
              </a:lnSpc>
            </a:pPr>
            <a:r>
              <a:rPr lang="en-US" sz="1400" dirty="0"/>
              <a:t>Separate Commitment and Dispatch (</a:t>
            </a:r>
            <a:r>
              <a:rPr lang="en-US" sz="1400" dirty="0" smtClean="0"/>
              <a:t>3PO) (fast responding resources and load)</a:t>
            </a:r>
          </a:p>
          <a:p>
            <a:pPr lvl="2">
              <a:lnSpc>
                <a:spcPct val="150000"/>
              </a:lnSpc>
            </a:pPr>
            <a:r>
              <a:rPr lang="en-US" sz="1400" dirty="0">
                <a:solidFill>
                  <a:prstClr val="black"/>
                </a:solidFill>
              </a:rPr>
              <a:t>Separate Commitment and Dispatch (</a:t>
            </a:r>
            <a:r>
              <a:rPr lang="en-US" sz="1400" dirty="0" smtClean="0">
                <a:solidFill>
                  <a:prstClr val="black"/>
                </a:solidFill>
              </a:rPr>
              <a:t>LOAD) </a:t>
            </a:r>
            <a:r>
              <a:rPr lang="en-US" sz="1400" dirty="0" smtClean="0"/>
              <a:t>(fast responding resources modeled as production i.e. not committable by MIRTM)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Day: August 13, </a:t>
            </a:r>
            <a:r>
              <a:rPr lang="en-US" dirty="0" smtClean="0"/>
              <a:t>2015 MIRTM Load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178675" cy="5384007"/>
          </a:xfrm>
        </p:spPr>
      </p:pic>
    </p:spTree>
    <p:extLst>
      <p:ext uri="{BB962C8B-B14F-4D97-AF65-F5344CB8AC3E}">
        <p14:creationId xmlns:p14="http://schemas.microsoft.com/office/powerpoint/2010/main" val="8863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Day: August 13, </a:t>
            </a:r>
            <a:r>
              <a:rPr lang="en-US" dirty="0" smtClean="0"/>
              <a:t>2015 MIRTM Load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42950"/>
            <a:ext cx="7331075" cy="5498307"/>
          </a:xfrm>
        </p:spPr>
      </p:pic>
    </p:spTree>
    <p:extLst>
      <p:ext uri="{BB962C8B-B14F-4D97-AF65-F5344CB8AC3E}">
        <p14:creationId xmlns:p14="http://schemas.microsoft.com/office/powerpoint/2010/main" val="40144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Day: August 13, </a:t>
            </a:r>
            <a:r>
              <a:rPr lang="en-US" dirty="0" smtClean="0"/>
              <a:t>2015 MIRTM Load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842169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Day: August 13, </a:t>
            </a:r>
            <a:r>
              <a:rPr lang="en-US" dirty="0" smtClean="0"/>
              <a:t>2015 MIRTM Prod EOC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0" y="750658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Day: August 13, </a:t>
            </a:r>
            <a:r>
              <a:rPr lang="en-US" dirty="0" smtClean="0"/>
              <a:t>2015 MIRTM Prod EOC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88988"/>
            <a:ext cx="76962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Day: August 13, </a:t>
            </a:r>
            <a:r>
              <a:rPr lang="en-US" dirty="0" smtClean="0"/>
              <a:t>2015 MIRTM Prod EOC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22637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Day: August 13, </a:t>
            </a:r>
            <a:r>
              <a:rPr lang="en-US" dirty="0" smtClean="0"/>
              <a:t>2015 MIRTM 3PO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0100"/>
            <a:ext cx="7467599" cy="5600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Day: August 13, </a:t>
            </a:r>
            <a:r>
              <a:rPr lang="en-US" dirty="0" smtClean="0"/>
              <a:t>2015 MIRTM 3PO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89794"/>
            <a:ext cx="73914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Day: August 13, </a:t>
            </a:r>
            <a:r>
              <a:rPr lang="en-US" dirty="0" smtClean="0"/>
              <a:t>2015 </a:t>
            </a:r>
            <a:r>
              <a:rPr lang="en-US" dirty="0"/>
              <a:t>MIRTM 3PO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86213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Day: August 13, </a:t>
            </a:r>
            <a:r>
              <a:rPr lang="en-US" dirty="0" smtClean="0"/>
              <a:t>2015 </a:t>
            </a:r>
            <a:r>
              <a:rPr lang="en-US" dirty="0"/>
              <a:t>MIRTM </a:t>
            </a:r>
            <a:r>
              <a:rPr lang="en-US" dirty="0" smtClean="0"/>
              <a:t>SPO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9617"/>
            <a:ext cx="75438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Runs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421" y="838200"/>
            <a:ext cx="8534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For the 8/13 run we will </a:t>
            </a:r>
            <a:r>
              <a:rPr lang="en-US" sz="1800" dirty="0"/>
              <a:t>step incrementally through </a:t>
            </a:r>
            <a:r>
              <a:rPr lang="en-US" sz="1800" dirty="0" smtClean="0"/>
              <a:t>the progression of studies as follows:</a:t>
            </a:r>
          </a:p>
          <a:p>
            <a:r>
              <a:rPr lang="en-US" sz="1800" dirty="0" smtClean="0"/>
              <a:t>Production </a:t>
            </a:r>
            <a:r>
              <a:rPr lang="en-US" sz="1800" dirty="0"/>
              <a:t>SCED</a:t>
            </a:r>
          </a:p>
          <a:p>
            <a:r>
              <a:rPr lang="en-US" sz="1800" dirty="0"/>
              <a:t>Sequential SCED</a:t>
            </a:r>
          </a:p>
          <a:p>
            <a:r>
              <a:rPr lang="en-US" sz="1800" dirty="0" smtClean="0"/>
              <a:t>MIRTM </a:t>
            </a:r>
            <a:r>
              <a:rPr lang="en-US" sz="1800" dirty="0"/>
              <a:t>with Separate Commitment and </a:t>
            </a:r>
            <a:r>
              <a:rPr lang="en-US" sz="1800" dirty="0" smtClean="0"/>
              <a:t>Dispatch:</a:t>
            </a:r>
            <a:endParaRPr lang="en-US" sz="1400" dirty="0"/>
          </a:p>
          <a:p>
            <a:pPr lvl="1"/>
            <a:r>
              <a:rPr lang="en-US" sz="1800" dirty="0" smtClean="0"/>
              <a:t>Loads only with QSGR not committable to mimic production </a:t>
            </a:r>
            <a:r>
              <a:rPr lang="en-US" sz="1800" dirty="0"/>
              <a:t>(LOAD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QSGRs </a:t>
            </a:r>
            <a:r>
              <a:rPr lang="en-US" sz="1800" dirty="0"/>
              <a:t>have </a:t>
            </a:r>
            <a:r>
              <a:rPr lang="en-US" sz="1800" dirty="0" smtClean="0"/>
              <a:t>Production offers with single part offers </a:t>
            </a:r>
            <a:r>
              <a:rPr lang="en-US" sz="1800" dirty="0"/>
              <a:t>(SPO Prod. SCED EOCs)</a:t>
            </a:r>
          </a:p>
          <a:p>
            <a:pPr lvl="1"/>
            <a:r>
              <a:rPr lang="en-US" sz="1800" dirty="0" smtClean="0"/>
              <a:t>QSGRs </a:t>
            </a:r>
            <a:r>
              <a:rPr lang="en-US" sz="1800" dirty="0"/>
              <a:t>have three-part </a:t>
            </a:r>
            <a:r>
              <a:rPr lang="en-US" sz="1800" dirty="0" smtClean="0"/>
              <a:t>offer based on average Verifiable Costs (</a:t>
            </a:r>
            <a:r>
              <a:rPr lang="en-US" sz="1800" dirty="0"/>
              <a:t>3PO)</a:t>
            </a:r>
          </a:p>
          <a:p>
            <a:pPr lvl="1"/>
            <a:r>
              <a:rPr lang="en-US" sz="1800" dirty="0" smtClean="0"/>
              <a:t>QSGRs </a:t>
            </a:r>
            <a:r>
              <a:rPr lang="en-US" sz="1800" dirty="0"/>
              <a:t>have single-part </a:t>
            </a:r>
            <a:r>
              <a:rPr lang="en-US" sz="1800" dirty="0" smtClean="0"/>
              <a:t>offer based </a:t>
            </a:r>
            <a:r>
              <a:rPr lang="en-US" sz="1800" dirty="0"/>
              <a:t>on average Verifiable </a:t>
            </a:r>
            <a:r>
              <a:rPr lang="en-US" sz="1800" dirty="0" smtClean="0"/>
              <a:t>Costs (</a:t>
            </a:r>
            <a:r>
              <a:rPr lang="en-US" sz="1800" dirty="0"/>
              <a:t>SPO)</a:t>
            </a:r>
          </a:p>
          <a:p>
            <a:pPr marL="514350" lvl="1" indent="0">
              <a:buNone/>
            </a:pPr>
            <a:endParaRPr lang="en-US" sz="1800" dirty="0" smtClean="0"/>
          </a:p>
          <a:p>
            <a:pPr marL="514350" lvl="1" indent="0">
              <a:buNone/>
            </a:pPr>
            <a:r>
              <a:rPr lang="en-US" sz="1800" dirty="0" smtClean="0"/>
              <a:t>Note: we could come back at a later date with a comparison between MIRTM Combined Commitment and Dispatch and MIRTM </a:t>
            </a:r>
            <a:r>
              <a:rPr lang="en-US" sz="1800" dirty="0"/>
              <a:t>Separate Commitment and </a:t>
            </a:r>
            <a:r>
              <a:rPr lang="en-US" sz="1800" dirty="0" smtClean="0"/>
              <a:t>Dispatch. It was too much data to show in one session.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b="1" u="sng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Day: August 13, </a:t>
            </a:r>
            <a:r>
              <a:rPr lang="en-US" dirty="0" smtClean="0"/>
              <a:t>2015 </a:t>
            </a:r>
            <a:r>
              <a:rPr lang="en-US" dirty="0"/>
              <a:t>MIRTM </a:t>
            </a:r>
            <a:r>
              <a:rPr lang="en-US" dirty="0" smtClean="0"/>
              <a:t>SPO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49552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Day: August 13, </a:t>
            </a:r>
            <a:r>
              <a:rPr lang="en-US" dirty="0" smtClean="0"/>
              <a:t>2015 </a:t>
            </a:r>
            <a:r>
              <a:rPr lang="en-US" dirty="0"/>
              <a:t>MIRTM </a:t>
            </a:r>
            <a:r>
              <a:rPr lang="en-US" dirty="0" smtClean="0"/>
              <a:t>SPO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" y="743484"/>
            <a:ext cx="8026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</a:t>
            </a:r>
            <a:r>
              <a:rPr lang="en-US" dirty="0" smtClean="0"/>
              <a:t>July 1, 2015 – MIRTM Load Only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</a:t>
            </a:r>
            <a:r>
              <a:rPr lang="en-US" dirty="0" smtClean="0"/>
              <a:t>July 1, 2015 – MIRTM Load Only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295092" cy="547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</a:t>
            </a:r>
            <a:r>
              <a:rPr lang="en-US" dirty="0" smtClean="0"/>
              <a:t>July 1, 2015 – MIRTM Load Only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682"/>
            <a:ext cx="75438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</a:t>
            </a:r>
            <a:r>
              <a:rPr lang="en-US" dirty="0" smtClean="0"/>
              <a:t>July 1, 2015 – MIRTM 3PO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9319"/>
            <a:ext cx="76962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</a:t>
            </a:r>
            <a:r>
              <a:rPr lang="en-US" dirty="0" smtClean="0"/>
              <a:t>July 1, 2015 – MIRTM 3PO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8" y="892402"/>
            <a:ext cx="7705423" cy="577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</a:t>
            </a:r>
            <a:r>
              <a:rPr lang="en-US" dirty="0" smtClean="0"/>
              <a:t>July 1, 2015 – MIRTM 3PO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29103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August 11, 2015 – MIRTM Load only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774192"/>
            <a:ext cx="74295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August 11, 2015 – MIRTM Load only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762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Process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52475"/>
            <a:ext cx="8305800" cy="5570538"/>
          </a:xfrm>
        </p:spPr>
        <p:txBody>
          <a:bodyPr/>
          <a:lstStyle/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endParaRPr lang="en-US" sz="18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Determine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the study period based on the </a:t>
            </a: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day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of interest and run a sequential SCED for the entire study period using the Energy Offers from actual Real Time SCED runs. </a:t>
            </a:r>
            <a:endParaRPr lang="en-US" sz="18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endParaRPr lang="en-US" sz="18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Sequential SCED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considered the “baseline” that simulates all resources </a:t>
            </a:r>
            <a:r>
              <a:rPr lang="en-US" sz="1800" u="sng" dirty="0">
                <a:solidFill>
                  <a:srgbClr val="000000"/>
                </a:solidFill>
                <a:ea typeface="Calibri" panose="020F0502020204030204" pitchFamily="34" charset="0"/>
              </a:rPr>
              <a:t>following base points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while the GTBD mimics the production case</a:t>
            </a: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endParaRPr lang="en-US" sz="18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Run MIRTM </a:t>
            </a:r>
            <a:r>
              <a:rPr lang="en-US" sz="1800" dirty="0"/>
              <a:t>Separate Commitment and Dispatch </a:t>
            </a: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with different offer structures (</a:t>
            </a:r>
            <a:r>
              <a:rPr lang="en-US" sz="1800" dirty="0" smtClean="0"/>
              <a:t>SPO </a:t>
            </a:r>
            <a:r>
              <a:rPr lang="en-US" sz="1800" dirty="0"/>
              <a:t>Prod. SCED </a:t>
            </a:r>
            <a:r>
              <a:rPr lang="en-US" sz="1800" dirty="0" smtClean="0"/>
              <a:t>EOCs,</a:t>
            </a: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800" dirty="0" smtClean="0"/>
              <a:t>3PO, SPO) </a:t>
            </a: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as inputs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 while the GTBD mimics the production case</a:t>
            </a: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endParaRPr lang="en-US" sz="18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Use new STLF and Wind Persistence to “look ahead” 30 minutes to determine if commitments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August 11, 2015 – MIRTM Load only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838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August 11, 2015– MIRTM 3PO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46138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August 11, 2015– MIRTM 3PO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46138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August 11, 2015– MIRTM 3PO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8369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Nov 11, </a:t>
            </a:r>
            <a:r>
              <a:rPr lang="en-US" dirty="0" smtClean="0"/>
              <a:t>2015 – </a:t>
            </a:r>
            <a:r>
              <a:rPr lang="en-US" dirty="0"/>
              <a:t>MIRTM Load only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32669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Nov 11, 2015</a:t>
            </a:r>
            <a:r>
              <a:rPr lang="en-US" dirty="0" smtClean="0"/>
              <a:t>– </a:t>
            </a:r>
            <a:r>
              <a:rPr lang="en-US" dirty="0"/>
              <a:t>MIRTM Load only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-2128"/>
          <a:stretch/>
        </p:blipFill>
        <p:spPr>
          <a:xfrm>
            <a:off x="838200" y="979686"/>
            <a:ext cx="7234335" cy="55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Nov 11, </a:t>
            </a:r>
            <a:r>
              <a:rPr lang="en-US" dirty="0" smtClean="0"/>
              <a:t>2015 – </a:t>
            </a:r>
            <a:r>
              <a:rPr lang="en-US" dirty="0"/>
              <a:t>MIRTM Load only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63287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Nov 11, </a:t>
            </a:r>
            <a:r>
              <a:rPr lang="en-US" dirty="0" smtClean="0"/>
              <a:t>2015 – </a:t>
            </a:r>
            <a:r>
              <a:rPr lang="en-US" dirty="0"/>
              <a:t>MIRTM 3PO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61093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Nov 11, </a:t>
            </a:r>
            <a:r>
              <a:rPr lang="en-US" dirty="0" smtClean="0"/>
              <a:t>2015 – </a:t>
            </a:r>
            <a:r>
              <a:rPr lang="en-US" dirty="0"/>
              <a:t>MIRTM 3PO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14134"/>
            <a:ext cx="767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Nov 11, </a:t>
            </a:r>
            <a:r>
              <a:rPr lang="en-US" dirty="0" smtClean="0"/>
              <a:t>2015 – </a:t>
            </a:r>
            <a:r>
              <a:rPr lang="en-US" dirty="0"/>
              <a:t>MIRTM 3PO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Process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382000" cy="5570538"/>
          </a:xfrm>
        </p:spPr>
        <p:txBody>
          <a:bodyPr/>
          <a:lstStyle/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endParaRPr lang="en-US" sz="18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 indent="-285750"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Calculate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Production </a:t>
            </a: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Costs:  Four Components</a:t>
            </a:r>
            <a:endParaRPr lang="en-US" sz="1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1143000" lvl="1">
              <a:spcBef>
                <a:spcPts val="0"/>
              </a:spcBef>
              <a:spcAft>
                <a:spcPts val="1000"/>
              </a:spcAft>
            </a:pPr>
            <a:r>
              <a:rPr lang="en-US" sz="1600" u="sng" dirty="0">
                <a:solidFill>
                  <a:srgbClr val="000000"/>
                </a:solidFill>
                <a:ea typeface="Calibri" panose="020F0502020204030204" pitchFamily="34" charset="0"/>
              </a:rPr>
              <a:t>Generation </a:t>
            </a:r>
            <a:r>
              <a:rPr lang="en-US" sz="1600" u="sng" dirty="0" smtClean="0">
                <a:solidFill>
                  <a:srgbClr val="000000"/>
                </a:solidFill>
                <a:ea typeface="Calibri" panose="020F0502020204030204" pitchFamily="34" charset="0"/>
              </a:rPr>
              <a:t>Costs:</a:t>
            </a:r>
            <a:r>
              <a:rPr lang="en-U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600" dirty="0"/>
              <a:t>Integrate Step 2 EOC from LSL to BP + Power Balance Violation </a:t>
            </a:r>
          </a:p>
          <a:p>
            <a:pPr marL="1143000" lvl="1">
              <a:spcBef>
                <a:spcPts val="0"/>
              </a:spcBef>
              <a:spcAft>
                <a:spcPts val="1000"/>
              </a:spcAft>
            </a:pPr>
            <a:r>
              <a:rPr lang="en-US" sz="1600" u="sng" dirty="0"/>
              <a:t>Transmission Penalty </a:t>
            </a:r>
            <a:r>
              <a:rPr lang="en-US" sz="1600" u="sng" dirty="0" smtClean="0"/>
              <a:t>Cost</a:t>
            </a:r>
            <a:r>
              <a:rPr lang="en-US" sz="1600" dirty="0" smtClean="0"/>
              <a:t>: </a:t>
            </a:r>
            <a:r>
              <a:rPr lang="en-US" sz="1600" dirty="0"/>
              <a:t>Violated MW * Shadow Price </a:t>
            </a:r>
          </a:p>
          <a:p>
            <a:pPr marL="1143000" lvl="1">
              <a:spcBef>
                <a:spcPts val="0"/>
              </a:spcBef>
              <a:spcAft>
                <a:spcPts val="1000"/>
              </a:spcAft>
            </a:pPr>
            <a:r>
              <a:rPr lang="en-US" sz="1600" u="sng" dirty="0"/>
              <a:t>QSGR Startup/</a:t>
            </a:r>
            <a:r>
              <a:rPr lang="en-US" sz="1600" u="sng" dirty="0" err="1"/>
              <a:t>Mingen</a:t>
            </a:r>
            <a:r>
              <a:rPr lang="en-US" sz="1600" u="sng" dirty="0"/>
              <a:t> </a:t>
            </a:r>
            <a:r>
              <a:rPr lang="en-US" sz="1600" u="sng" dirty="0" smtClean="0"/>
              <a:t>Cost</a:t>
            </a:r>
            <a:r>
              <a:rPr lang="en-US" sz="1600" dirty="0" smtClean="0"/>
              <a:t>: Startup </a:t>
            </a:r>
            <a:r>
              <a:rPr lang="en-US" sz="1600" dirty="0"/>
              <a:t>and Minimum </a:t>
            </a:r>
            <a:r>
              <a:rPr lang="en-US" sz="1600" dirty="0" smtClean="0"/>
              <a:t>Energy </a:t>
            </a:r>
            <a:r>
              <a:rPr lang="en-US" sz="1600" dirty="0"/>
              <a:t>Costs </a:t>
            </a:r>
            <a:endParaRPr lang="en-US" sz="1600" dirty="0" smtClean="0"/>
          </a:p>
          <a:p>
            <a:pPr marL="1143000" lvl="1">
              <a:spcBef>
                <a:spcPts val="0"/>
              </a:spcBef>
              <a:spcAft>
                <a:spcPts val="1000"/>
              </a:spcAft>
            </a:pPr>
            <a:r>
              <a:rPr lang="en-US" sz="1600" u="sng" dirty="0"/>
              <a:t>Blocky Load </a:t>
            </a:r>
            <a:r>
              <a:rPr lang="en-US" sz="1600" u="sng" dirty="0" smtClean="0"/>
              <a:t>Cost</a:t>
            </a:r>
            <a:r>
              <a:rPr lang="en-US" sz="1600" dirty="0"/>
              <a:t>:</a:t>
            </a:r>
            <a:r>
              <a:rPr lang="en-US" sz="1600" dirty="0" smtClean="0"/>
              <a:t> </a:t>
            </a:r>
            <a:r>
              <a:rPr lang="en-US" sz="1600" dirty="0"/>
              <a:t>Bid Price * Commit MW </a:t>
            </a:r>
            <a:endParaRPr lang="en-US" sz="1600" dirty="0">
              <a:solidFill>
                <a:srgbClr val="000000"/>
              </a:solidFill>
            </a:endParaRPr>
          </a:p>
          <a:p>
            <a:pPr marL="742950">
              <a:spcBef>
                <a:spcPts val="0"/>
              </a:spcBef>
              <a:spcAft>
                <a:spcPts val="1000"/>
              </a:spcAft>
            </a:pPr>
            <a:endParaRPr lang="en-US" sz="1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742950"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solidFill>
                  <a:srgbClr val="000000"/>
                </a:solidFill>
                <a:ea typeface="Calibri" panose="020F0502020204030204" pitchFamily="34" charset="0"/>
              </a:rPr>
              <a:t>Calculate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Make Whole</a:t>
            </a:r>
          </a:p>
          <a:p>
            <a:pPr marL="1143000" lvl="1"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QSGR Make whole across entire study period</a:t>
            </a:r>
          </a:p>
          <a:p>
            <a:pPr marL="1543050" lvl="2"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Prod. SCED &amp; Seq. SCED: Emergency Operations QSGR payments (Per 6.6.9 (3))</a:t>
            </a:r>
          </a:p>
          <a:p>
            <a:pPr marL="1543050" lvl="2"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 MIRTM: Max(0,QSGR Revenue - QSGR Verifiable Cost) </a:t>
            </a:r>
          </a:p>
          <a:p>
            <a:pPr marL="1143000" lvl="1"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Blocky Load Make whole across entire study period</a:t>
            </a:r>
          </a:p>
          <a:p>
            <a:pPr marL="1543050" lvl="2"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/>
              <a:t>MIRTM: Max(0</a:t>
            </a:r>
            <a:r>
              <a:rPr lang="en-US" sz="1600" dirty="0"/>
              <a:t>,[Binding LMP * Commit MW] - [Bid Price * Commit MW])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Nov </a:t>
            </a:r>
            <a:r>
              <a:rPr lang="en-US" dirty="0" smtClean="0"/>
              <a:t>27, 2015 – </a:t>
            </a:r>
            <a:r>
              <a:rPr lang="en-US" dirty="0"/>
              <a:t>MIRTM Load only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61219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Nov </a:t>
            </a:r>
            <a:r>
              <a:rPr lang="en-US" dirty="0" smtClean="0"/>
              <a:t>27, </a:t>
            </a:r>
            <a:r>
              <a:rPr lang="en-US" dirty="0"/>
              <a:t>2015</a:t>
            </a:r>
            <a:r>
              <a:rPr lang="en-US" dirty="0" smtClean="0"/>
              <a:t>– </a:t>
            </a:r>
            <a:r>
              <a:rPr lang="en-US" dirty="0"/>
              <a:t>MIRTM Load only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3985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Nov </a:t>
            </a:r>
            <a:r>
              <a:rPr lang="en-US" dirty="0" smtClean="0"/>
              <a:t>27, 2015 – </a:t>
            </a:r>
            <a:r>
              <a:rPr lang="en-US" dirty="0"/>
              <a:t>MIRTM Load only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56469"/>
            <a:ext cx="7213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Nov </a:t>
            </a:r>
            <a:r>
              <a:rPr lang="en-US" dirty="0" smtClean="0"/>
              <a:t>27, 2015 – </a:t>
            </a:r>
            <a:r>
              <a:rPr lang="en-US" dirty="0"/>
              <a:t>MIRTM 3PO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76300"/>
            <a:ext cx="7366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Nov </a:t>
            </a:r>
            <a:r>
              <a:rPr lang="en-US" dirty="0" smtClean="0"/>
              <a:t>27, 2015 – </a:t>
            </a:r>
            <a:r>
              <a:rPr lang="en-US" dirty="0"/>
              <a:t>MIRTM 3PO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3914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Study Day: Nov </a:t>
            </a:r>
            <a:r>
              <a:rPr lang="en-US" dirty="0" smtClean="0"/>
              <a:t>27, 2015 – </a:t>
            </a:r>
            <a:r>
              <a:rPr lang="en-US" dirty="0"/>
              <a:t>MIRTM 3PO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94906"/>
            <a:ext cx="7518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Simulation Assumptions – Blocky Load Resources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Offers were received for 12 Blocky Loads from DSWG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A total of 366 MW split between the load zones (each zone has 12 resources)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0"/>
            <a:ext cx="8229600" cy="391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Simulation Assumptions – Fast Generation Resource Temporal Constraints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8441"/>
            <a:ext cx="8534400" cy="496755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/>
              <a:t>All Resources that are Quick Start qualified are considered “fast responding resources”. If the Resource was “OUT” or “ONTEST” during the study period they are not considered as “committable”			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Gas Turbines (36 units)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01557"/>
            <a:ext cx="7239000" cy="11121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3478" y="3486684"/>
            <a:ext cx="30332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Reciprocating 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Engines (3 units)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591" y="3782625"/>
            <a:ext cx="7321609" cy="1125614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826258"/>
              </p:ext>
            </p:extLst>
          </p:nvPr>
        </p:nvGraphicFramePr>
        <p:xfrm>
          <a:off x="1482433" y="5187724"/>
          <a:ext cx="7356769" cy="1006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967"/>
                <a:gridCol w="1050967"/>
                <a:gridCol w="1050967"/>
                <a:gridCol w="1050967"/>
                <a:gridCol w="1050967"/>
                <a:gridCol w="1050967"/>
                <a:gridCol w="1050967"/>
              </a:tblGrid>
              <a:tr h="65090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Minimum On Time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Minimum Off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Time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Hot to Intermediate Time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Intermediate to Cold Time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Cold StartUp Time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Intermediate StartUp</a:t>
                      </a:r>
                      <a:r>
                        <a:rPr lang="en-US" sz="1100" baseline="0" dirty="0" smtClean="0"/>
                        <a:t> Time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Hot StartUp</a:t>
                      </a:r>
                      <a:r>
                        <a:rPr lang="en-US" sz="1100" baseline="0" dirty="0" smtClean="0"/>
                        <a:t> Time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</a:tr>
              <a:tr h="3560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 min.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 min.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 min.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 min.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 min.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 min.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 min.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62400" y="4840691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Wartsilas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(4 units)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9AA12-8AF9-4AA6-90FE-24669859CDF3}">
  <ds:schemaRefs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34af464-7aa1-4edd-9be4-83dffc1cb926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8408</TotalTime>
  <Words>2046</Words>
  <Application>Microsoft Office PowerPoint</Application>
  <PresentationFormat>On-screen Show (4:3)</PresentationFormat>
  <Paragraphs>393</Paragraphs>
  <Slides>75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SimSun</vt:lpstr>
      <vt:lpstr>Arial</vt:lpstr>
      <vt:lpstr>Calibri</vt:lpstr>
      <vt:lpstr>Times New Roman</vt:lpstr>
      <vt:lpstr>1_Custom Design</vt:lpstr>
      <vt:lpstr>Office Theme</vt:lpstr>
      <vt:lpstr>PowerPoint Presentation</vt:lpstr>
      <vt:lpstr>Refresher on the MIRTM Process</vt:lpstr>
      <vt:lpstr>Overview of Recent Activity</vt:lpstr>
      <vt:lpstr>Today’s Agenda</vt:lpstr>
      <vt:lpstr>Study Runs</vt:lpstr>
      <vt:lpstr>Study Process</vt:lpstr>
      <vt:lpstr>Study Process</vt:lpstr>
      <vt:lpstr>Simulation Assumptions – Blocky Load Resources</vt:lpstr>
      <vt:lpstr>Simulation Assumptions – Fast Generation Resource Temporal Constraints</vt:lpstr>
      <vt:lpstr>Simulation Assumptions – Fast Responding Resources</vt:lpstr>
      <vt:lpstr>Other Assumptions – Days Analyzed</vt:lpstr>
      <vt:lpstr>Study Day: August 13, 2015 </vt:lpstr>
      <vt:lpstr>Study Day: August 13, 2015 </vt:lpstr>
      <vt:lpstr>Study Day: August 13, 2015 </vt:lpstr>
      <vt:lpstr>Study Day: August 13, 2015 Cost and Revenue</vt:lpstr>
      <vt:lpstr>Study Day: August 13, 2015 HDL-GTBD, SL</vt:lpstr>
      <vt:lpstr>Study Day: August 13, 2015 Commitment Summary</vt:lpstr>
      <vt:lpstr>Study Day: July 1, 2015</vt:lpstr>
      <vt:lpstr>Study Day: July 01, 2015 </vt:lpstr>
      <vt:lpstr>Study Day: July 01, 2015 </vt:lpstr>
      <vt:lpstr>Study Day: July 01, 2015 </vt:lpstr>
      <vt:lpstr>Study Day: July 1, 2015 – Cost and Revenue</vt:lpstr>
      <vt:lpstr>Study Day: July 1, 2015 – HDL-GTBD, SL</vt:lpstr>
      <vt:lpstr>Study Day: July 1, 2015 – Commitment Summary</vt:lpstr>
      <vt:lpstr>Study Day: August 11, 2015</vt:lpstr>
      <vt:lpstr>Study Day: August 11, 2015 </vt:lpstr>
      <vt:lpstr>Study Day: August 11, 2015 </vt:lpstr>
      <vt:lpstr>Study Day: August 11, 2015 </vt:lpstr>
      <vt:lpstr>Study Day: August 11, 2015 – Cost and Revenue</vt:lpstr>
      <vt:lpstr>Study Day: August 11, 2015 – HDL-GTBD, SL</vt:lpstr>
      <vt:lpstr>Study Day: August 11, 2015 – Commitment Summary </vt:lpstr>
      <vt:lpstr>Study Day: Nov 11, 2015</vt:lpstr>
      <vt:lpstr>Study Day: Nov 11, 2015 </vt:lpstr>
      <vt:lpstr>Study Day: Nov 11, 2015 </vt:lpstr>
      <vt:lpstr>Study Day: Nov 11, 2015 </vt:lpstr>
      <vt:lpstr>Study Day: Nov 11, 2015 – Cost and Revenue</vt:lpstr>
      <vt:lpstr>Study Day: Nov 11, 2015– HDL-GTBD, SL</vt:lpstr>
      <vt:lpstr>Study Day: Nov 11, 2015 – Commitment Summary</vt:lpstr>
      <vt:lpstr>Appendix</vt:lpstr>
      <vt:lpstr>Study Day: August 13, 2015 MIRTM Load only</vt:lpstr>
      <vt:lpstr>Study Day: August 13, 2015 MIRTM Load only</vt:lpstr>
      <vt:lpstr>Study Day: August 13, 2015 MIRTM Load only</vt:lpstr>
      <vt:lpstr>Study Day: August 13, 2015 MIRTM Prod EOC</vt:lpstr>
      <vt:lpstr>Study Day: August 13, 2015 MIRTM Prod EOC</vt:lpstr>
      <vt:lpstr>Study Day: August 13, 2015 MIRTM Prod EOC</vt:lpstr>
      <vt:lpstr>Study Day: August 13, 2015 MIRTM 3PO</vt:lpstr>
      <vt:lpstr>Study Day: August 13, 2015 MIRTM 3PO</vt:lpstr>
      <vt:lpstr>Study Day: August 13, 2015 MIRTM 3PO</vt:lpstr>
      <vt:lpstr>Study Day: August 13, 2015 MIRTM SPO</vt:lpstr>
      <vt:lpstr>Study Day: August 13, 2015 MIRTM SPO</vt:lpstr>
      <vt:lpstr>Study Day: August 13, 2015 MIRTM SPO</vt:lpstr>
      <vt:lpstr>Study Day: July 1, 2015 – MIRTM Load Only</vt:lpstr>
      <vt:lpstr>Study Day: July 1, 2015 – MIRTM Load Only</vt:lpstr>
      <vt:lpstr>Study Day: July 1, 2015 – MIRTM Load Only</vt:lpstr>
      <vt:lpstr>Study Day: July 1, 2015 – MIRTM 3PO</vt:lpstr>
      <vt:lpstr>Study Day: July 1, 2015 – MIRTM 3PO</vt:lpstr>
      <vt:lpstr>Study Day: July 1, 2015 – MIRTM 3PO</vt:lpstr>
      <vt:lpstr>Study Day: August 11, 2015 – MIRTM Load only</vt:lpstr>
      <vt:lpstr>Study Day: August 11, 2015 – MIRTM Load only</vt:lpstr>
      <vt:lpstr>Study Day: August 11, 2015 – MIRTM Load only</vt:lpstr>
      <vt:lpstr>Study Day: August 11, 2015– MIRTM 3PO</vt:lpstr>
      <vt:lpstr>Study Day: August 11, 2015– MIRTM 3PO</vt:lpstr>
      <vt:lpstr>Study Day: August 11, 2015– MIRTM 3PO</vt:lpstr>
      <vt:lpstr>Study Day: Nov 11, 2015 – MIRTM Load only</vt:lpstr>
      <vt:lpstr>Study Day: Nov 11, 2015– MIRTM Load only</vt:lpstr>
      <vt:lpstr>Study Day: Nov 11, 2015 – MIRTM Load only</vt:lpstr>
      <vt:lpstr>Study Day: Nov 11, 2015 – MIRTM 3PO</vt:lpstr>
      <vt:lpstr>Study Day: Nov 11, 2015 – MIRTM 3PO</vt:lpstr>
      <vt:lpstr>Study Day: Nov 11, 2015 – MIRTM 3PO</vt:lpstr>
      <vt:lpstr>Study Day: Nov 27, 2015 – MIRTM Load only</vt:lpstr>
      <vt:lpstr>Study Day: Nov 27, 2015– MIRTM Load only</vt:lpstr>
      <vt:lpstr>Study Day: Nov 27, 2015 – MIRTM Load only</vt:lpstr>
      <vt:lpstr>Study Day: Nov 27, 2015 – MIRTM 3PO</vt:lpstr>
      <vt:lpstr>Study Day: Nov 27, 2015 – MIRTM 3PO</vt:lpstr>
      <vt:lpstr>Study Day: Nov 27, 2015 – MIRTM 3PO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Shaw, Pamela</cp:lastModifiedBy>
  <cp:revision>140</cp:revision>
  <cp:lastPrinted>2016-01-21T20:53:15Z</cp:lastPrinted>
  <dcterms:created xsi:type="dcterms:W3CDTF">2016-01-21T15:20:31Z</dcterms:created>
  <dcterms:modified xsi:type="dcterms:W3CDTF">2016-08-10T21:11:45Z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