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1" r:id="rId7"/>
    <p:sldId id="264" r:id="rId8"/>
    <p:sldId id="257" r:id="rId9"/>
    <p:sldId id="267" r:id="rId10"/>
    <p:sldId id="263" r:id="rId11"/>
    <p:sldId id="265" r:id="rId12"/>
    <p:sldId id="2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3" d="100"/>
          <a:sy n="73" d="100"/>
        </p:scale>
        <p:origin x="-1076" y="3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2143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99920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42637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70156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492990"/>
          </a:xfrm>
          <a:prstGeom prst="rect">
            <a:avLst/>
          </a:prstGeom>
          <a:noFill/>
        </p:spPr>
        <p:txBody>
          <a:bodyPr wrap="square" rtlCol="0">
            <a:spAutoFit/>
          </a:bodyPr>
          <a:lstStyle/>
          <a:p>
            <a:r>
              <a:rPr lang="en-US" sz="2400" b="1" dirty="0" smtClean="0"/>
              <a:t>Special Language Characters in EDI Transactions</a:t>
            </a:r>
            <a:endParaRPr lang="en-US" sz="2400" b="1" dirty="0"/>
          </a:p>
          <a:p>
            <a:endParaRPr lang="en-US" dirty="0" smtClean="0"/>
          </a:p>
          <a:p>
            <a:r>
              <a:rPr lang="en-US" dirty="0" smtClean="0"/>
              <a:t>Options and Considerations</a:t>
            </a:r>
          </a:p>
          <a:p>
            <a:endParaRPr lang="en-US" dirty="0"/>
          </a:p>
          <a:p>
            <a:endParaRPr lang="en-US" dirty="0" smtClean="0"/>
          </a:p>
          <a:p>
            <a:endParaRPr lang="en-US" dirty="0"/>
          </a:p>
          <a:p>
            <a:r>
              <a:rPr lang="en-US" dirty="0" smtClean="0"/>
              <a:t>July 20,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762000"/>
            <a:ext cx="8534400" cy="5257800"/>
          </a:xfrm>
        </p:spPr>
        <p:txBody>
          <a:bodyPr/>
          <a:lstStyle/>
          <a:p>
            <a:endParaRPr lang="en-US" sz="1600" dirty="0" smtClean="0"/>
          </a:p>
          <a:p>
            <a:r>
              <a:rPr lang="en-US" sz="1600" dirty="0" smtClean="0"/>
              <a:t>ERCOT currently recognizes and forwards all ANSI accepted characters including the Select Language characters.  The following protocol language excludes these:</a:t>
            </a:r>
          </a:p>
          <a:p>
            <a:pPr marL="0" indent="0">
              <a:buNone/>
            </a:pPr>
            <a:endParaRPr lang="en-US" sz="1600" dirty="0" smtClean="0"/>
          </a:p>
          <a:p>
            <a:pPr marL="0" indent="0">
              <a:buNone/>
            </a:pPr>
            <a:endParaRPr lang="en-US" sz="1600" dirty="0" smtClean="0"/>
          </a:p>
          <a:p>
            <a:pPr marL="0" indent="0">
              <a:buNone/>
            </a:pPr>
            <a:r>
              <a:rPr lang="en-US" sz="1600" dirty="0" smtClean="0"/>
              <a:t>Nodal </a:t>
            </a:r>
            <a:r>
              <a:rPr lang="en-US" sz="1600" dirty="0"/>
              <a:t>Protocol Section19.5.1 Alphanumeric Field(s) </a:t>
            </a:r>
          </a:p>
          <a:p>
            <a:pPr marL="0" indent="0">
              <a:buNone/>
            </a:pPr>
            <a:r>
              <a:rPr lang="en-US" sz="1600" dirty="0"/>
              <a:t>(1)    For use on an alphanumeric field, Texas Standard Electronic Transaction (TX SET) recognizes all characters within the basic character set.  Within the extended character set, TX SET recognizes all character sets except all select language characters found in Section (4) of American National Standards Institute Accredited Standards Committee X12 (ANSI ASC X12) standards application.  Segment/data element gray box guidelines for alphanumeric fields take priority over ANSI ASC X12 standards where the TX SET guidelines further limit acceptable values for a segment/data element.  TX SET guidelines cannot extend the acceptable values to characters that are not allowed by ANSI ASC X12 standards for a segment/data element.</a:t>
            </a:r>
          </a:p>
          <a:p>
            <a:pPr marL="0" indent="0">
              <a:lnSpc>
                <a:spcPct val="150000"/>
              </a:lnSpc>
              <a:buNone/>
            </a:pPr>
            <a:r>
              <a:rPr lang="en-US" sz="2000" dirty="0" smtClean="0"/>
              <a:t> </a:t>
            </a:r>
            <a:endParaRPr lang="en-US" sz="1600" dirty="0" smtClean="0"/>
          </a:p>
          <a:p>
            <a:pPr marL="0" lvl="1" indent="0">
              <a:lnSpc>
                <a:spcPct val="150000"/>
              </a:lnSpc>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762000"/>
            <a:ext cx="8534400" cy="5257800"/>
          </a:xfrm>
        </p:spPr>
        <p:txBody>
          <a:bodyPr/>
          <a:lstStyle/>
          <a:p>
            <a:endParaRPr lang="en-US" sz="1600" dirty="0" smtClean="0"/>
          </a:p>
          <a:p>
            <a:r>
              <a:rPr lang="en-US" sz="1600" dirty="0" smtClean="0"/>
              <a:t>The TX SET Working Group is asking ERCOT to make a system change because the TDSPs cannot accept these characters.</a:t>
            </a:r>
          </a:p>
          <a:p>
            <a:r>
              <a:rPr lang="en-US" sz="1600" dirty="0" smtClean="0"/>
              <a:t>Some TDSPs are manually updating the data in their systems to allow the transactions to process.</a:t>
            </a:r>
          </a:p>
          <a:p>
            <a:r>
              <a:rPr lang="en-US" sz="1600" dirty="0" smtClean="0"/>
              <a:t>One TDSP is rejecting the transactions with a transaction type that cannot be forwarded to the CR.  In this case, ERCOT is manually monitoring for these rejection transactions and logging MarkeTrak issues to the submitting CR.  The CRs are instructed to resubmit their transaction without the special character.</a:t>
            </a:r>
          </a:p>
          <a:p>
            <a:r>
              <a:rPr lang="en-US" sz="1600" dirty="0" smtClean="0"/>
              <a:t>From February to April of 2016 ERCOT received 54 transactions with special language characters.</a:t>
            </a:r>
          </a:p>
          <a:p>
            <a:pPr marL="0" indent="0">
              <a:buNone/>
            </a:pPr>
            <a:endParaRPr lang="en-US" sz="1600" dirty="0" smtClean="0"/>
          </a:p>
          <a:p>
            <a:pPr marL="0" indent="0">
              <a:buNone/>
            </a:pPr>
            <a:endParaRPr lang="en-US" sz="1600" dirty="0" smtClean="0"/>
          </a:p>
          <a:p>
            <a:pPr marL="0" lvl="1" indent="0">
              <a:lnSpc>
                <a:spcPct val="150000"/>
              </a:lnSpc>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31749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marL="0" indent="0">
              <a:lnSpc>
                <a:spcPct val="150000"/>
              </a:lnSpc>
              <a:buNone/>
            </a:pPr>
            <a:r>
              <a:rPr lang="en-US" sz="2000" b="1" u="sng" dirty="0" smtClean="0"/>
              <a:t>OPTION 1 :</a:t>
            </a:r>
            <a:r>
              <a:rPr lang="en-US" sz="2000" b="1" dirty="0" smtClean="0"/>
              <a:t>  </a:t>
            </a:r>
            <a:r>
              <a:rPr lang="en-US" sz="2000" dirty="0" smtClean="0"/>
              <a:t>Continue with existing manual workaround.</a:t>
            </a:r>
          </a:p>
          <a:p>
            <a:pPr marL="0" indent="0">
              <a:buNone/>
            </a:pPr>
            <a:endParaRPr lang="en-US" sz="2000" b="1" dirty="0" smtClean="0"/>
          </a:p>
          <a:p>
            <a:pPr marL="0" indent="0">
              <a:buNone/>
            </a:pPr>
            <a:r>
              <a:rPr lang="en-US" sz="2000" b="1" dirty="0" smtClean="0"/>
              <a:t>Pros:  </a:t>
            </a:r>
          </a:p>
          <a:p>
            <a:pPr marL="457200" indent="-457200">
              <a:buAutoNum type="arabicPeriod"/>
            </a:pPr>
            <a:r>
              <a:rPr lang="en-US" sz="2000" dirty="0" smtClean="0"/>
              <a:t>No systems impacts.</a:t>
            </a:r>
          </a:p>
          <a:p>
            <a:pPr marL="457200" indent="-457200">
              <a:buAutoNum type="arabicPeriod"/>
            </a:pPr>
            <a:r>
              <a:rPr lang="en-US" sz="2000" dirty="0" smtClean="0"/>
              <a:t>Volume of impacted transactions is low.</a:t>
            </a:r>
          </a:p>
          <a:p>
            <a:pPr marL="457200" indent="-457200">
              <a:buAutoNum type="arabicPeriod"/>
            </a:pPr>
            <a:endParaRPr lang="en-US" sz="2000" dirty="0" smtClean="0"/>
          </a:p>
          <a:p>
            <a:pPr marL="457200" indent="-457200">
              <a:buAutoNum type="arabicPeriod"/>
            </a:pPr>
            <a:endParaRPr lang="en-US" sz="2000" b="1" dirty="0"/>
          </a:p>
          <a:p>
            <a:pPr marL="0" indent="0">
              <a:buNone/>
            </a:pPr>
            <a:r>
              <a:rPr lang="en-US" sz="2000" b="1" dirty="0"/>
              <a:t>Cons</a:t>
            </a:r>
            <a:r>
              <a:rPr lang="en-US" sz="2000" b="1" dirty="0" smtClean="0"/>
              <a:t>:  </a:t>
            </a:r>
          </a:p>
          <a:p>
            <a:pPr marL="457200" indent="-457200">
              <a:lnSpc>
                <a:spcPct val="150000"/>
              </a:lnSpc>
              <a:buAutoNum type="arabicPeriod"/>
            </a:pPr>
            <a:r>
              <a:rPr lang="en-US" sz="2000" dirty="0" smtClean="0"/>
              <a:t>ERCOT is not in alignment with the spirit of the Protocols. </a:t>
            </a:r>
          </a:p>
          <a:p>
            <a:pPr marL="457200" indent="-457200">
              <a:lnSpc>
                <a:spcPct val="150000"/>
              </a:lnSpc>
              <a:buAutoNum type="arabicPeriod"/>
            </a:pPr>
            <a:r>
              <a:rPr lang="en-US" sz="2000" dirty="0" smtClean="0"/>
              <a:t>Manual effort for ERCOT, CRs, and TDSPs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marL="0" indent="0">
              <a:lnSpc>
                <a:spcPct val="150000"/>
              </a:lnSpc>
              <a:buNone/>
            </a:pPr>
            <a:r>
              <a:rPr lang="en-US" sz="2000" b="1" u="sng" dirty="0" smtClean="0"/>
              <a:t>OPTION 2 :</a:t>
            </a:r>
            <a:r>
              <a:rPr lang="en-US" sz="2000" b="1" dirty="0" smtClean="0"/>
              <a:t>  </a:t>
            </a:r>
            <a:r>
              <a:rPr lang="en-US" sz="2000" dirty="0" smtClean="0"/>
              <a:t>Update ERCOT’s Systems to reject any transaction containing the special language characters.</a:t>
            </a:r>
          </a:p>
          <a:p>
            <a:pPr marL="0" indent="0">
              <a:buNone/>
            </a:pPr>
            <a:endParaRPr lang="en-US" sz="2000" b="1" dirty="0" smtClean="0"/>
          </a:p>
          <a:p>
            <a:pPr marL="0" indent="0">
              <a:buNone/>
            </a:pPr>
            <a:r>
              <a:rPr lang="en-US" sz="2000" b="1" dirty="0" smtClean="0"/>
              <a:t>Pros:  </a:t>
            </a:r>
          </a:p>
          <a:p>
            <a:pPr marL="0" indent="0">
              <a:buNone/>
            </a:pPr>
            <a:r>
              <a:rPr lang="en-US" sz="2000" dirty="0"/>
              <a:t>1. </a:t>
            </a:r>
            <a:r>
              <a:rPr lang="en-US" sz="2000" dirty="0" smtClean="0"/>
              <a:t>Aligns ERCOT with spirit of protocols, as written.</a:t>
            </a:r>
            <a:endParaRPr lang="en-US" sz="2000" dirty="0"/>
          </a:p>
          <a:p>
            <a:pPr marL="0" indent="0">
              <a:buNone/>
            </a:pPr>
            <a:endParaRPr lang="en-US" sz="2000" b="1" dirty="0"/>
          </a:p>
          <a:p>
            <a:pPr marL="0" indent="0">
              <a:buNone/>
            </a:pPr>
            <a:r>
              <a:rPr lang="en-US" sz="2000" b="1" dirty="0"/>
              <a:t>Cons</a:t>
            </a:r>
            <a:r>
              <a:rPr lang="en-US" sz="2000" b="1" dirty="0" smtClean="0"/>
              <a:t>:  </a:t>
            </a:r>
          </a:p>
          <a:p>
            <a:pPr marL="457200" indent="-457200">
              <a:lnSpc>
                <a:spcPct val="150000"/>
              </a:lnSpc>
              <a:buAutoNum type="arabicPeriod"/>
            </a:pPr>
            <a:r>
              <a:rPr lang="en-US" sz="2000" dirty="0" smtClean="0"/>
              <a:t>Requires TX SET release and Market testing. </a:t>
            </a:r>
          </a:p>
          <a:p>
            <a:pPr marL="457200" indent="-457200">
              <a:lnSpc>
                <a:spcPct val="150000"/>
              </a:lnSpc>
              <a:buAutoNum type="arabicPeriod"/>
            </a:pPr>
            <a:r>
              <a:rPr lang="en-US" sz="2000" dirty="0" smtClean="0"/>
              <a:t>TX SET releases take between 12 and 18 months, therefore extending the period of time that special characters are forwarded.</a:t>
            </a:r>
          </a:p>
          <a:p>
            <a:pPr marL="457200" indent="-457200">
              <a:lnSpc>
                <a:spcPct val="150000"/>
              </a:lnSpc>
              <a:buAutoNum type="arabicPeriod"/>
            </a:pPr>
            <a:r>
              <a:rPr lang="en-US" sz="2000" dirty="0" smtClean="0"/>
              <a:t>Requires CR system modifications.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31868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562600"/>
          </a:xfrm>
        </p:spPr>
        <p:txBody>
          <a:bodyPr/>
          <a:lstStyle/>
          <a:p>
            <a:pPr marL="0" indent="0">
              <a:lnSpc>
                <a:spcPct val="150000"/>
              </a:lnSpc>
              <a:buNone/>
            </a:pPr>
            <a:r>
              <a:rPr lang="en-US" sz="2000" b="1" u="sng" dirty="0"/>
              <a:t>OPTION </a:t>
            </a:r>
            <a:r>
              <a:rPr lang="en-US" sz="2000" b="1" u="sng" dirty="0" smtClean="0"/>
              <a:t>3 </a:t>
            </a:r>
            <a:r>
              <a:rPr lang="en-US" sz="2000" b="1" u="sng" dirty="0"/>
              <a:t>:</a:t>
            </a:r>
            <a:r>
              <a:rPr lang="en-US" sz="2000" b="1" dirty="0"/>
              <a:t>  </a:t>
            </a:r>
            <a:r>
              <a:rPr lang="en-US" sz="2000" dirty="0"/>
              <a:t>Update ERCOT’s Systems </a:t>
            </a:r>
            <a:r>
              <a:rPr lang="en-US" sz="2000" dirty="0" smtClean="0"/>
              <a:t>to translate special language characters into normal characters.</a:t>
            </a:r>
            <a:endParaRPr lang="en-US" sz="2000" dirty="0"/>
          </a:p>
          <a:p>
            <a:pPr marL="0" indent="0">
              <a:buNone/>
            </a:pPr>
            <a:r>
              <a:rPr lang="en-US" sz="2000" b="1" dirty="0" smtClean="0"/>
              <a:t>Pros</a:t>
            </a:r>
            <a:r>
              <a:rPr lang="en-US" sz="2000" b="1" dirty="0"/>
              <a:t>:  </a:t>
            </a:r>
          </a:p>
          <a:p>
            <a:pPr marL="457200" indent="-457200">
              <a:buAutoNum type="arabicPeriod"/>
            </a:pPr>
            <a:r>
              <a:rPr lang="en-US" sz="2000" dirty="0" smtClean="0"/>
              <a:t>Aligns ERCOT with the spirit of the protocol by preventing the forwarding of special characters to the TDSPs.</a:t>
            </a:r>
          </a:p>
          <a:p>
            <a:pPr marL="457200" indent="-457200">
              <a:lnSpc>
                <a:spcPct val="150000"/>
              </a:lnSpc>
              <a:buAutoNum type="arabicPeriod"/>
            </a:pPr>
            <a:r>
              <a:rPr lang="en-US" sz="2000" dirty="0" smtClean="0"/>
              <a:t>Removes need for CR </a:t>
            </a:r>
            <a:r>
              <a:rPr lang="en-US" sz="2000" dirty="0"/>
              <a:t>system modifications.</a:t>
            </a:r>
          </a:p>
          <a:p>
            <a:pPr marL="457200" indent="-457200">
              <a:buAutoNum type="arabicPeriod"/>
            </a:pPr>
            <a:r>
              <a:rPr lang="en-US" sz="2000" dirty="0" smtClean="0"/>
              <a:t>Can be accomplished fairly quickly, when compared to a TX SET Release.</a:t>
            </a:r>
          </a:p>
          <a:p>
            <a:pPr marL="457200" indent="-457200">
              <a:buAutoNum type="arabicPeriod"/>
            </a:pPr>
            <a:r>
              <a:rPr lang="en-US" sz="2000" dirty="0" smtClean="0"/>
              <a:t>Removes manual workaround.</a:t>
            </a:r>
            <a:endParaRPr lang="en-US" sz="2000" dirty="0"/>
          </a:p>
          <a:p>
            <a:pPr marL="0" indent="0">
              <a:buNone/>
            </a:pPr>
            <a:r>
              <a:rPr lang="en-US" sz="2000" b="1" dirty="0" smtClean="0"/>
              <a:t>Cons</a:t>
            </a:r>
            <a:r>
              <a:rPr lang="en-US" sz="2000" b="1" dirty="0"/>
              <a:t>:  </a:t>
            </a:r>
          </a:p>
          <a:p>
            <a:pPr marL="457200" indent="-457200">
              <a:buAutoNum type="arabicPeriod"/>
            </a:pPr>
            <a:r>
              <a:rPr lang="en-US" sz="2000" dirty="0" smtClean="0"/>
              <a:t>Manipulation of data sent to ERCOT by the CRs.</a:t>
            </a:r>
          </a:p>
          <a:p>
            <a:pPr marL="0" indent="0">
              <a:buNone/>
            </a:pPr>
            <a:endParaRPr lang="en-US" sz="2000" dirty="0" smtClean="0"/>
          </a:p>
          <a:p>
            <a:pPr marL="0" indent="0">
              <a:buNone/>
            </a:pPr>
            <a:r>
              <a:rPr lang="en-US" sz="2000" dirty="0" smtClean="0"/>
              <a:t>Note:  ERCOT currently translates lower case letters to upper case letters prior to forwarding to the TDSPs.</a:t>
            </a:r>
            <a:endParaRPr lang="en-US" sz="2000" dirty="0"/>
          </a:p>
          <a:p>
            <a:pPr marL="0" indent="0">
              <a:buNone/>
            </a:pPr>
            <a:endParaRPr lang="en-US" sz="20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562600"/>
          </a:xfrm>
        </p:spPr>
        <p:txBody>
          <a:bodyPr/>
          <a:lstStyle/>
          <a:p>
            <a:pPr marL="0" indent="0">
              <a:lnSpc>
                <a:spcPct val="150000"/>
              </a:lnSpc>
              <a:buNone/>
            </a:pPr>
            <a:r>
              <a:rPr lang="en-US" sz="2000" b="1" u="sng" dirty="0"/>
              <a:t>OPTION 4</a:t>
            </a:r>
            <a:r>
              <a:rPr lang="en-US" sz="2000" b="1" u="sng" dirty="0" smtClean="0"/>
              <a:t> </a:t>
            </a:r>
            <a:r>
              <a:rPr lang="en-US" sz="2000" b="1" u="sng" dirty="0"/>
              <a:t>:</a:t>
            </a:r>
            <a:r>
              <a:rPr lang="en-US" sz="2000" b="1" dirty="0"/>
              <a:t>  </a:t>
            </a:r>
            <a:r>
              <a:rPr lang="en-US" sz="2000" dirty="0" smtClean="0"/>
              <a:t>Implement Option 3 in the short term, followed by Option 2 during the next TX SET release.</a:t>
            </a:r>
            <a:endParaRPr lang="en-US" sz="2000" dirty="0"/>
          </a:p>
          <a:p>
            <a:pPr marL="0" indent="0">
              <a:lnSpc>
                <a:spcPct val="150000"/>
              </a:lnSpc>
              <a:buNone/>
            </a:pPr>
            <a:endParaRPr lang="en-US" sz="2000" dirty="0"/>
          </a:p>
          <a:p>
            <a:pPr marL="0" indent="0">
              <a:buNone/>
            </a:pPr>
            <a:r>
              <a:rPr lang="en-US" sz="2000" b="1" dirty="0"/>
              <a:t>Pros:  </a:t>
            </a:r>
          </a:p>
          <a:p>
            <a:pPr marL="457200" indent="-457200">
              <a:buAutoNum type="arabicPeriod"/>
            </a:pPr>
            <a:r>
              <a:rPr lang="en-US" sz="2000" dirty="0" smtClean="0"/>
              <a:t>Allows ERCOT to align with Protocols in the short term, while still implementing a more comprehensive long term solution.</a:t>
            </a:r>
          </a:p>
          <a:p>
            <a:pPr marL="457200" indent="-457200">
              <a:buAutoNum type="arabicPeriod"/>
            </a:pPr>
            <a:r>
              <a:rPr lang="en-US" sz="2000" dirty="0" smtClean="0"/>
              <a:t>Allows CRs time to make modifications to their systems.</a:t>
            </a:r>
            <a:endParaRPr lang="en-US" sz="2000" dirty="0"/>
          </a:p>
          <a:p>
            <a:pPr marL="0" indent="0">
              <a:buNone/>
            </a:pPr>
            <a:endParaRPr lang="en-US" sz="2000" b="1" dirty="0"/>
          </a:p>
          <a:p>
            <a:pPr marL="0" indent="0">
              <a:buNone/>
            </a:pPr>
            <a:r>
              <a:rPr lang="en-US" sz="2000" b="1" dirty="0"/>
              <a:t>Cons:  </a:t>
            </a:r>
          </a:p>
          <a:p>
            <a:pPr marL="0" indent="0">
              <a:buNone/>
            </a:pPr>
            <a:r>
              <a:rPr lang="en-US" sz="2000" dirty="0"/>
              <a:t>1. </a:t>
            </a:r>
            <a:r>
              <a:rPr lang="en-US" sz="2000" dirty="0" smtClean="0"/>
              <a:t>Involves 2 code changes.</a:t>
            </a:r>
            <a:endParaRPr lang="en-US" sz="2000" dirty="0"/>
          </a:p>
          <a:p>
            <a:pPr marL="0" indent="0">
              <a:buNone/>
            </a:pPr>
            <a:endParaRPr lang="en-US" sz="20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50036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Additional Consideration</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a:lnSpc>
                <a:spcPct val="150000"/>
              </a:lnSpc>
            </a:pPr>
            <a:r>
              <a:rPr lang="en-US" sz="1900" b="1" dirty="0" smtClean="0"/>
              <a:t>ERCOT is proposing removal of the specified language from the Protocols.  This language is more detailed than the rest of Protocols and is better placed in the TX SET Guides.</a:t>
            </a:r>
          </a:p>
          <a:p>
            <a:pPr>
              <a:lnSpc>
                <a:spcPct val="150000"/>
              </a:lnSpc>
            </a:pPr>
            <a:r>
              <a:rPr lang="en-US" sz="1900" b="1" dirty="0" smtClean="0"/>
              <a:t>The Protocols reference the TX SET Guides for detailed information on transaction validations. </a:t>
            </a:r>
          </a:p>
          <a:p>
            <a:pPr>
              <a:lnSpc>
                <a:spcPct val="150000"/>
              </a:lnSpc>
            </a:pPr>
            <a:r>
              <a:rPr lang="en-US" sz="1900" b="1" dirty="0" smtClean="0"/>
              <a:t>The same paragraph from the Protocols is already in each of the TX SET Guides. </a:t>
            </a:r>
          </a:p>
          <a:p>
            <a:pPr>
              <a:lnSpc>
                <a:spcPct val="150000"/>
              </a:lnSpc>
            </a:pPr>
            <a:r>
              <a:rPr lang="en-US" sz="1900" b="1" dirty="0" smtClean="0"/>
              <a:t>ERCOT is proposing modifications of the language in the TX SET Guides to clearly reflect which characters are accepted and which are rejected.</a:t>
            </a:r>
          </a:p>
          <a:p>
            <a:pPr>
              <a:lnSpc>
                <a:spcPct val="150000"/>
              </a:lnSpc>
            </a:pPr>
            <a:r>
              <a:rPr lang="en-US" sz="1900" b="1" dirty="0" smtClean="0"/>
              <a:t>CR system changes may be more extensive than initially anticipated due to solutions allowing end use customer data entry.</a:t>
            </a:r>
            <a:endParaRPr lang="en-US" sz="19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558694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14872</TotalTime>
  <Words>549</Words>
  <Application>Microsoft Office PowerPoint</Application>
  <PresentationFormat>On-screen Show (4:3)</PresentationFormat>
  <Paragraphs>83</Paragraphs>
  <Slides>8</Slides>
  <Notes>7</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1_Custom Design</vt:lpstr>
      <vt:lpstr>Office Theme</vt:lpstr>
      <vt:lpstr>PowerPoint Presentation</vt:lpstr>
      <vt:lpstr>Background</vt:lpstr>
      <vt:lpstr>Background</vt:lpstr>
      <vt:lpstr>Options Considered</vt:lpstr>
      <vt:lpstr>Options Considered</vt:lpstr>
      <vt:lpstr>Options Considered</vt:lpstr>
      <vt:lpstr>Options Considered</vt:lpstr>
      <vt:lpstr>Additional Consideration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TXSET006222016</cp:lastModifiedBy>
  <cp:revision>99</cp:revision>
  <cp:lastPrinted>2016-05-16T13:49:29Z</cp:lastPrinted>
  <dcterms:created xsi:type="dcterms:W3CDTF">2016-01-21T15:20:31Z</dcterms:created>
  <dcterms:modified xsi:type="dcterms:W3CDTF">2016-08-09T18:45:05Z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