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4"/>
  </p:sldMasterIdLst>
  <p:notesMasterIdLst>
    <p:notesMasterId r:id="rId16"/>
  </p:notesMasterIdLst>
  <p:handoutMasterIdLst>
    <p:handoutMasterId r:id="rId17"/>
  </p:handoutMasterIdLst>
  <p:sldIdLst>
    <p:sldId id="258" r:id="rId5"/>
    <p:sldId id="285" r:id="rId6"/>
    <p:sldId id="276" r:id="rId7"/>
    <p:sldId id="292" r:id="rId8"/>
    <p:sldId id="284" r:id="rId9"/>
    <p:sldId id="291" r:id="rId10"/>
    <p:sldId id="287" r:id="rId11"/>
    <p:sldId id="289" r:id="rId12"/>
    <p:sldId id="290" r:id="rId13"/>
    <p:sldId id="288" r:id="rId14"/>
    <p:sldId id="279" r:id="rId15"/>
  </p:sldIdLst>
  <p:sldSz cx="9144000" cy="6858000" type="screen4x3"/>
  <p:notesSz cx="6934200" cy="9220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C6DCC0"/>
    <a:srgbClr val="B6CEEA"/>
    <a:srgbClr val="D3DFBD"/>
    <a:srgbClr val="5469A2"/>
    <a:srgbClr val="40949A"/>
    <a:srgbClr val="FF33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 autoAdjust="0"/>
    <p:restoredTop sz="93375" autoAdjust="0"/>
  </p:normalViewPr>
  <p:slideViewPr>
    <p:cSldViewPr>
      <p:cViewPr>
        <p:scale>
          <a:sx n="90" d="100"/>
          <a:sy n="90" d="100"/>
        </p:scale>
        <p:origin x="-738" y="-342"/>
      </p:cViewPr>
      <p:guideLst>
        <p:guide orient="horz" pos="4224"/>
        <p:guide pos="1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3576" y="-96"/>
      </p:cViewPr>
      <p:guideLst>
        <p:guide orient="horz" pos="2904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753" cy="461010"/>
          </a:xfrm>
          <a:prstGeom prst="rect">
            <a:avLst/>
          </a:prstGeom>
        </p:spPr>
        <p:txBody>
          <a:bodyPr vert="horz" lIns="92294" tIns="46147" rIns="92294" bIns="46147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6895" y="0"/>
            <a:ext cx="3005753" cy="461010"/>
          </a:xfrm>
          <a:prstGeom prst="rect">
            <a:avLst/>
          </a:prstGeom>
        </p:spPr>
        <p:txBody>
          <a:bodyPr vert="horz" lIns="92294" tIns="46147" rIns="92294" bIns="46147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E40AB873-8418-4FF9-B0E9-7EEE62B7D353}" type="datetimeFigureOut">
              <a:rPr lang="en-US"/>
              <a:pPr>
                <a:defRPr/>
              </a:pPr>
              <a:t>8/8/2016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57638"/>
            <a:ext cx="3005753" cy="461010"/>
          </a:xfrm>
          <a:prstGeom prst="rect">
            <a:avLst/>
          </a:prstGeom>
        </p:spPr>
        <p:txBody>
          <a:bodyPr vert="horz" lIns="92294" tIns="46147" rIns="92294" bIns="46147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6895" y="8757638"/>
            <a:ext cx="3005753" cy="461010"/>
          </a:xfrm>
          <a:prstGeom prst="rect">
            <a:avLst/>
          </a:prstGeom>
        </p:spPr>
        <p:txBody>
          <a:bodyPr vert="horz" lIns="92294" tIns="46147" rIns="92294" bIns="46147" rtlCol="0" anchor="b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FD2BE994-B40A-42B7-A99C-1CC25E30AC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706910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753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4" tIns="46147" rIns="92294" bIns="46147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6895" y="0"/>
            <a:ext cx="3005753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4" tIns="46147" rIns="92294" bIns="46147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0463" y="690563"/>
            <a:ext cx="4613275" cy="34591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4353" y="4380371"/>
            <a:ext cx="5545496" cy="414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4" tIns="46147" rIns="92294" bIns="4614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57638"/>
            <a:ext cx="3005753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4" tIns="46147" rIns="92294" bIns="46147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6895" y="8757638"/>
            <a:ext cx="3005753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4" tIns="46147" rIns="92294" bIns="46147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EB1E30D-9A37-4BCB-AD80-742C44C0EC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963135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EB1E30D-9A37-4BCB-AD80-742C44C0ECAD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9201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 smtClean="0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8/11/2015</a:t>
            </a:r>
            <a:endParaRPr lang="en-US" dirty="0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</p:spTree>
    <p:extLst>
      <p:ext uri="{BB962C8B-B14F-4D97-AF65-F5344CB8AC3E}">
        <p14:creationId xmlns:p14="http://schemas.microsoft.com/office/powerpoint/2010/main" val="2774632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6248400" y="6457950"/>
            <a:ext cx="25146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xfrm>
            <a:off x="1143000" y="6457950"/>
            <a:ext cx="2133600" cy="3238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2890DD-8BB0-466C-ABE3-744940DF90D5}" type="datetime1">
              <a:rPr lang="en-US" smtClean="0"/>
              <a:t>8/8/2016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8961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515C95-74DC-4513-A0C6-741B56F2C5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2703522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727DEF-85A0-4C73-A6ED-9422E968175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396192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9E7FD1-B434-402C-A8B9-A4C57B57E9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4172232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38626E-994C-4043-99F8-E38CDDD67F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2208904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C67EF7-275A-4CBB-9ED3-3C812C3F6A8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136893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3BB353-2F96-4FCA-B929-B852567D6D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3473240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ACF08E-C36B-45E0-B8A3-8A51423F42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1134516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C1886128-D83E-425A-9A97-C8B7B01196A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 smtClean="0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 smtClean="0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1033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8/11/2015</a:t>
            </a:r>
            <a:endParaRPr lang="en-US" dirty="0"/>
          </a:p>
        </p:txBody>
      </p:sp>
      <p:sp>
        <p:nvSpPr>
          <p:cNvPr id="1035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36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fld id="{4BCA8036-EEAC-4AF0-BC5E-EE390FA20DE7}" type="slidenum">
              <a:rPr lang="en-US" altLang="en-US" sz="1200" smtClean="0"/>
              <a:pPr algn="ctr" eaLnBrk="1" hangingPunct="1">
                <a:defRPr/>
              </a:pPr>
              <a:t>‹#›</a:t>
            </a:fld>
            <a:endParaRPr lang="en-US" altLang="en-US" sz="120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96" r:id="rId1"/>
    <p:sldLayoutId id="2147484697" r:id="rId2"/>
    <p:sldLayoutId id="2147484665" r:id="rId3"/>
    <p:sldLayoutId id="2147484666" r:id="rId4"/>
    <p:sldLayoutId id="2147484667" r:id="rId5"/>
    <p:sldLayoutId id="2147484668" r:id="rId6"/>
    <p:sldLayoutId id="2147484669" r:id="rId7"/>
    <p:sldLayoutId id="2147484670" r:id="rId8"/>
    <p:sldLayoutId id="2147484671" r:id="rId9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August 10, </a:t>
            </a:r>
            <a:r>
              <a:rPr lang="en-US" altLang="en-US" dirty="0" smtClean="0"/>
              <a:t>2016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MDWG Update to COPS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Upcoming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R4</a:t>
            </a:r>
            <a:endParaRPr lang="en-US" dirty="0" smtClean="0"/>
          </a:p>
          <a:p>
            <a:pPr lvl="1"/>
            <a:r>
              <a:rPr lang="en-US" dirty="0" smtClean="0"/>
              <a:t>Correction for zeroes instead of null values in 60-day SCED GRD report</a:t>
            </a:r>
          </a:p>
          <a:p>
            <a:pPr lvl="1"/>
            <a:r>
              <a:rPr lang="en-US" dirty="0" smtClean="0"/>
              <a:t>Changes in several link names</a:t>
            </a:r>
          </a:p>
          <a:p>
            <a:pPr lvl="1"/>
            <a:r>
              <a:rPr lang="en-US" dirty="0" smtClean="0"/>
              <a:t>Change to disclaimer language on Indicative LMP </a:t>
            </a:r>
            <a:r>
              <a:rPr lang="en-US" dirty="0" smtClean="0"/>
              <a:t>display</a:t>
            </a:r>
          </a:p>
          <a:p>
            <a:r>
              <a:rPr lang="en-US" dirty="0" smtClean="0"/>
              <a:t>R5</a:t>
            </a:r>
          </a:p>
          <a:p>
            <a:pPr lvl="1"/>
            <a:r>
              <a:rPr lang="en-US" dirty="0" smtClean="0"/>
              <a:t>MIS Link changes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8D2890DD-8BB0-466C-ABE3-744940DF90D5}" type="datetime1">
              <a:rPr lang="en-US" smtClean="0"/>
              <a:t>8/8/2016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8703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MDWG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Tuesday, </a:t>
            </a:r>
            <a:r>
              <a:rPr lang="en-US" dirty="0" smtClean="0"/>
              <a:t>August 30, </a:t>
            </a:r>
            <a:r>
              <a:rPr lang="en-US" dirty="0" smtClean="0"/>
              <a:t>2016</a:t>
            </a:r>
          </a:p>
          <a:p>
            <a:pPr lvl="1"/>
            <a:r>
              <a:rPr lang="en-US" dirty="0" smtClean="0"/>
              <a:t>9:30 AM – noon</a:t>
            </a:r>
          </a:p>
          <a:p>
            <a:pPr lvl="1"/>
            <a:r>
              <a:rPr lang="en-US" dirty="0" smtClean="0"/>
              <a:t>WebEx </a:t>
            </a:r>
            <a:r>
              <a:rPr lang="en-US" dirty="0" smtClean="0"/>
              <a:t>Only</a:t>
            </a:r>
          </a:p>
          <a:p>
            <a:r>
              <a:rPr lang="en-US" dirty="0" smtClean="0"/>
              <a:t>September meeting moved to Monday, September 19, 2016</a:t>
            </a:r>
          </a:p>
          <a:p>
            <a:pPr lvl="1"/>
            <a:r>
              <a:rPr lang="en-US" dirty="0" smtClean="0"/>
              <a:t>1:30 PM – 4 PM</a:t>
            </a:r>
          </a:p>
          <a:p>
            <a:pPr lvl="1"/>
            <a:r>
              <a:rPr lang="en-US" dirty="0" smtClean="0"/>
              <a:t>WebEx Only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8D2890DD-8BB0-466C-ABE3-744940DF90D5}" type="datetime1">
              <a:rPr lang="en-US" smtClean="0"/>
              <a:t>8/8/2016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03994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NOGRR084 – Daily Grid Ops Report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NOGRR084 is back on track</a:t>
            </a:r>
          </a:p>
          <a:p>
            <a:r>
              <a:rPr lang="en-US" dirty="0" smtClean="0"/>
              <a:t>It will remain as a NOGRR</a:t>
            </a:r>
          </a:p>
          <a:p>
            <a:r>
              <a:rPr lang="en-US" dirty="0" smtClean="0"/>
              <a:t>Data elements will be reviewed with OWG and MDWG</a:t>
            </a:r>
          </a:p>
          <a:p>
            <a:r>
              <a:rPr lang="en-US" dirty="0" smtClean="0"/>
              <a:t>Impact Analysis is in progress</a:t>
            </a:r>
          </a:p>
          <a:p>
            <a:r>
              <a:rPr lang="en-US" dirty="0" smtClean="0"/>
              <a:t>New NOGRR: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“ERCOT </a:t>
            </a:r>
            <a:r>
              <a:rPr lang="en-US" dirty="0"/>
              <a:t>shall post to the MIS Public Area, a summary level report of each Operating Day’s operational information.  The report includes, but is not limited to, information related to Load, weather, </a:t>
            </a:r>
            <a:r>
              <a:rPr lang="en-US" dirty="0"/>
              <a:t>generation</a:t>
            </a:r>
            <a:r>
              <a:rPr lang="en-US" dirty="0"/>
              <a:t>, Renewables, Outages, unit commitments, and Ancillary Services.  An </a:t>
            </a:r>
            <a:r>
              <a:rPr lang="en-US" dirty="0">
                <a:solidFill>
                  <a:srgbClr val="0000CC"/>
                </a:solidFill>
              </a:rPr>
              <a:t>initial report</a:t>
            </a:r>
            <a:r>
              <a:rPr lang="en-US" dirty="0"/>
              <a:t> shall be posted each Operating Day for the previous Operating Day.  An </a:t>
            </a:r>
            <a:r>
              <a:rPr lang="en-US" dirty="0">
                <a:solidFill>
                  <a:srgbClr val="0000CC"/>
                </a:solidFill>
              </a:rPr>
              <a:t>updated report</a:t>
            </a:r>
            <a:r>
              <a:rPr lang="en-US" dirty="0"/>
              <a:t> may be posted within two Business Days following the Operating Day if additional information related to specific a system event is needed</a:t>
            </a:r>
            <a:r>
              <a:rPr lang="en-US" dirty="0" smtClean="0"/>
              <a:t>.” (</a:t>
            </a:r>
            <a:r>
              <a:rPr lang="en-US" i="1" dirty="0" smtClean="0"/>
              <a:t>Emphasis added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8D2890DD-8BB0-466C-ABE3-744940DF90D5}" type="datetime1">
              <a:rPr lang="en-US" smtClean="0"/>
              <a:t>8/8/2016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1466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Reports to be Automated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CEER </a:t>
            </a:r>
            <a:r>
              <a:rPr lang="en-US" dirty="0" smtClean="0"/>
              <a:t>2/3</a:t>
            </a:r>
          </a:p>
          <a:p>
            <a:pPr lvl="1"/>
            <a:r>
              <a:rPr lang="en-US" dirty="0" smtClean="0"/>
              <a:t>Currently in planning</a:t>
            </a:r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8D2890DD-8BB0-466C-ABE3-744940DF90D5}" type="datetime1">
              <a:rPr lang="en-US" smtClean="0"/>
              <a:t>8/8/2016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3040621"/>
              </p:ext>
            </p:extLst>
          </p:nvPr>
        </p:nvGraphicFramePr>
        <p:xfrm>
          <a:off x="152400" y="1905000"/>
          <a:ext cx="8863965" cy="2987040"/>
        </p:xfrm>
        <a:graphic>
          <a:graphicData uri="http://schemas.openxmlformats.org/drawingml/2006/table">
            <a:tbl>
              <a:tblPr/>
              <a:tblGrid>
                <a:gridCol w="2057400"/>
                <a:gridCol w="2438400"/>
                <a:gridCol w="457200"/>
                <a:gridCol w="481965"/>
                <a:gridCol w="3429000"/>
              </a:tblGrid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CSA Report for CRs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Information needed by CRs to audit their CSA's ownership.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CEER2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ITCM 12748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 -Automate existing market report: CSA Report for CRs 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Retail Performance Measures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Compliance tracking against ERCOT Retail Protocols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CEER2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ITCM 12749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This is executed exclusively from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DataTrak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which is not replicated in an EIS accessible way.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Customer Billing Contact Information &amp; ESIID Counts by Rep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Provides compliance with CBCI that includes ESIID counts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CEER2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ITCM 12750 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This is available exclusively to the PUC via a monthly official filing from legal.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12893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 RMS Report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Trending data on Inadvertent Gain issues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CEER2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ITCM 12744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This is a tracking report between Siebel and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MarkeTrak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MarkeTrak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isn't replicated.</a:t>
                      </a:r>
                      <a:b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 is also posted only to the site page for RMS meetings.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23465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ESIIDs Excercising Option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ESIIDs that have exercised provider option to not be affiliated with the AREP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CEER2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reasonable to automate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15643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Monthly Transaction Summary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Month-end Retail Transaction Volumes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CEER2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QSEs in ERCOT Region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List of QSEs in ERCOT Region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CEER3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ITCM 12949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Begin working with Business first week in August.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23386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Load Forecast Distribution Factor Report</a:t>
            </a:r>
          </a:p>
          <a:p>
            <a:pPr lvl="1"/>
            <a:r>
              <a:rPr lang="en-US" dirty="0" smtClean="0"/>
              <a:t>Change to event-driven schedule, rather than hourly</a:t>
            </a:r>
          </a:p>
          <a:p>
            <a:pPr lvl="1"/>
            <a:r>
              <a:rPr lang="en-US" dirty="0" smtClean="0"/>
              <a:t>NPRR754 – Approved </a:t>
            </a:r>
            <a:r>
              <a:rPr lang="en-US" dirty="0"/>
              <a:t>by Board</a:t>
            </a:r>
          </a:p>
          <a:p>
            <a:pPr lvl="1"/>
            <a:r>
              <a:rPr lang="en-US" dirty="0" smtClean="0"/>
              <a:t>ERCOT </a:t>
            </a:r>
            <a:r>
              <a:rPr lang="en-US" dirty="0"/>
              <a:t>to provide </a:t>
            </a:r>
            <a:r>
              <a:rPr lang="en-US" dirty="0" smtClean="0"/>
              <a:t>release schedule </a:t>
            </a:r>
            <a:endParaRPr lang="en-US" dirty="0"/>
          </a:p>
          <a:p>
            <a:r>
              <a:rPr lang="en-US" dirty="0" smtClean="0"/>
              <a:t>Zero/Null Data in 60-day SCED GRD Report</a:t>
            </a:r>
          </a:p>
          <a:p>
            <a:pPr lvl="1"/>
            <a:r>
              <a:rPr lang="en-US" dirty="0" smtClean="0"/>
              <a:t>Replaces zero values with nulls above top of curves</a:t>
            </a:r>
          </a:p>
          <a:p>
            <a:pPr lvl="1"/>
            <a:r>
              <a:rPr lang="en-US" dirty="0" smtClean="0"/>
              <a:t>Scheduled for Release 4 in August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8D2890DD-8BB0-466C-ABE3-744940DF90D5}" type="datetime1">
              <a:rPr lang="en-US" smtClean="0"/>
              <a:t>8/9/2016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6161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 Data Transparency SLA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334000"/>
          </a:xfrm>
        </p:spPr>
        <p:txBody>
          <a:bodyPr>
            <a:normAutofit/>
          </a:bodyPr>
          <a:lstStyle/>
          <a:p>
            <a:r>
              <a:rPr lang="en-US" dirty="0" smtClean="0"/>
              <a:t>Missed </a:t>
            </a:r>
            <a:r>
              <a:rPr lang="en-US" dirty="0" smtClean="0"/>
              <a:t>Postings list</a:t>
            </a:r>
          </a:p>
          <a:p>
            <a:pPr lvl="1"/>
            <a:r>
              <a:rPr lang="en-US" dirty="0" smtClean="0"/>
              <a:t>Report is now part of MDWG monthly </a:t>
            </a:r>
            <a:r>
              <a:rPr lang="en-US" dirty="0" smtClean="0"/>
              <a:t>postings</a:t>
            </a:r>
          </a:p>
          <a:p>
            <a:pPr lvl="2"/>
            <a:r>
              <a:rPr lang="en-US" dirty="0" smtClean="0"/>
              <a:t>Posted to Transparency page and MDWG</a:t>
            </a:r>
          </a:p>
          <a:p>
            <a:pPr lvl="2"/>
            <a:r>
              <a:rPr lang="en-US" dirty="0" smtClean="0"/>
              <a:t>Cumulative list</a:t>
            </a:r>
            <a:endParaRPr lang="en-US" dirty="0" smtClean="0"/>
          </a:p>
          <a:p>
            <a:pPr lvl="1"/>
            <a:r>
              <a:rPr lang="en-US" dirty="0" smtClean="0"/>
              <a:t>Market Reports and Extracts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8D2890DD-8BB0-466C-ABE3-744940DF90D5}" type="datetime1">
              <a:rPr lang="en-US" smtClean="0"/>
              <a:t>8/8/2016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667000"/>
            <a:ext cx="8401050" cy="3562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89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Missed Postings – Details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8D2890DD-8BB0-466C-ABE3-744940DF90D5}" type="datetime1">
              <a:rPr lang="en-US" smtClean="0"/>
              <a:t>8/8/2016</a:t>
            </a:fld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581030"/>
            <a:ext cx="8534400" cy="3695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29981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Certificates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29200"/>
          </a:xfrm>
        </p:spPr>
        <p:txBody>
          <a:bodyPr>
            <a:normAutofit fontScale="92500"/>
          </a:bodyPr>
          <a:lstStyle/>
          <a:p>
            <a:r>
              <a:rPr lang="en-US" dirty="0"/>
              <a:t>Windows 10/Active X Development</a:t>
            </a:r>
          </a:p>
          <a:p>
            <a:pPr lvl="1"/>
            <a:r>
              <a:rPr lang="en-US" dirty="0"/>
              <a:t>Active X will be retired</a:t>
            </a:r>
          </a:p>
          <a:p>
            <a:pPr lvl="1"/>
            <a:r>
              <a:rPr lang="en-US" dirty="0"/>
              <a:t>Workaround will remain in place until updated application is </a:t>
            </a:r>
            <a:r>
              <a:rPr lang="en-US" dirty="0" smtClean="0"/>
              <a:t>ready</a:t>
            </a:r>
          </a:p>
          <a:p>
            <a:pPr lvl="1"/>
            <a:r>
              <a:rPr lang="en-US" dirty="0" smtClean="0"/>
              <a:t>Development is underway</a:t>
            </a:r>
            <a:endParaRPr lang="en-US" dirty="0"/>
          </a:p>
          <a:p>
            <a:r>
              <a:rPr lang="en-US" dirty="0" smtClean="0"/>
              <a:t>SSL </a:t>
            </a:r>
            <a:r>
              <a:rPr lang="en-US" dirty="0"/>
              <a:t>Certificate </a:t>
            </a:r>
            <a:r>
              <a:rPr lang="en-US" dirty="0" smtClean="0"/>
              <a:t>Upgrade</a:t>
            </a:r>
          </a:p>
          <a:p>
            <a:pPr lvl="1"/>
            <a:r>
              <a:rPr lang="en-US" dirty="0" smtClean="0"/>
              <a:t>ERCOT Intermediate and Root certificates were changed about a year ago.   </a:t>
            </a:r>
          </a:p>
          <a:p>
            <a:pPr lvl="1"/>
            <a:r>
              <a:rPr lang="en-US" dirty="0" smtClean="0"/>
              <a:t>New standard SHA and applies to MIS API, Notifications, Production Web Services, </a:t>
            </a:r>
            <a:r>
              <a:rPr lang="en-US" dirty="0" err="1" smtClean="0"/>
              <a:t>MarkeTrak</a:t>
            </a:r>
            <a:r>
              <a:rPr lang="en-US" dirty="0" smtClean="0"/>
              <a:t> and Get Report/Get List functionality</a:t>
            </a:r>
          </a:p>
          <a:p>
            <a:pPr lvl="1"/>
            <a:r>
              <a:rPr lang="en-US" dirty="0" smtClean="0"/>
              <a:t>MOTE was </a:t>
            </a:r>
            <a:r>
              <a:rPr lang="en-US" dirty="0"/>
              <a:t>be upgraded on July </a:t>
            </a:r>
            <a:r>
              <a:rPr lang="en-US" dirty="0" smtClean="0"/>
              <a:t>6, 2016 and used for testing</a:t>
            </a:r>
          </a:p>
          <a:p>
            <a:pPr lvl="1"/>
            <a:r>
              <a:rPr lang="en-US" dirty="0" smtClean="0"/>
              <a:t>Production </a:t>
            </a:r>
            <a:r>
              <a:rPr lang="en-US" dirty="0"/>
              <a:t>will be upgraded August </a:t>
            </a:r>
            <a:r>
              <a:rPr lang="en-US" dirty="0" smtClean="0"/>
              <a:t>2</a:t>
            </a:r>
            <a:r>
              <a:rPr lang="en-US" dirty="0"/>
              <a:t>, </a:t>
            </a:r>
            <a:r>
              <a:rPr lang="en-US" dirty="0" smtClean="0"/>
              <a:t>2016</a:t>
            </a:r>
            <a:endParaRPr lang="en-US" dirty="0"/>
          </a:p>
          <a:p>
            <a:pPr lvl="1"/>
            <a:r>
              <a:rPr lang="en-US" dirty="0" smtClean="0"/>
              <a:t>Market </a:t>
            </a:r>
            <a:r>
              <a:rPr lang="en-US" dirty="0"/>
              <a:t>Call was held on July 22, 2016 describing the change and steps the Market needs to take for the </a:t>
            </a:r>
            <a:r>
              <a:rPr lang="en-US" dirty="0" smtClean="0"/>
              <a:t>upgrade</a:t>
            </a:r>
            <a:endParaRPr lang="en-US" dirty="0"/>
          </a:p>
          <a:p>
            <a:pPr lvl="1"/>
            <a:r>
              <a:rPr lang="en-US" dirty="0"/>
              <a:t>Published new SSL Root Certificates ERCOT.com</a:t>
            </a:r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8D2890DD-8BB0-466C-ABE3-744940DF90D5}" type="datetime1">
              <a:rPr lang="en-US" smtClean="0"/>
              <a:t>8/9/2016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6065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 Changes Visibility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Final </a:t>
            </a:r>
            <a:r>
              <a:rPr lang="en-US" dirty="0" smtClean="0"/>
              <a:t>review of Problem Statement</a:t>
            </a:r>
          </a:p>
          <a:p>
            <a:pPr lvl="1"/>
            <a:r>
              <a:rPr lang="en-US" dirty="0" smtClean="0"/>
              <a:t>Document will be presented to ERCOT management</a:t>
            </a:r>
          </a:p>
          <a:p>
            <a:pPr lvl="1"/>
            <a:r>
              <a:rPr lang="en-US" dirty="0" smtClean="0"/>
              <a:t>Posted </a:t>
            </a:r>
            <a:r>
              <a:rPr lang="en-US" dirty="0"/>
              <a:t>to MDWG </a:t>
            </a:r>
            <a:r>
              <a:rPr lang="en-US" dirty="0" smtClean="0"/>
              <a:t>listserv</a:t>
            </a:r>
          </a:p>
          <a:p>
            <a:pPr lvl="1"/>
            <a:r>
              <a:rPr lang="en-US" dirty="0" smtClean="0"/>
              <a:t>Available on MDWG meeting page</a:t>
            </a:r>
            <a:endParaRPr lang="en-US" dirty="0" smtClean="0"/>
          </a:p>
          <a:p>
            <a:r>
              <a:rPr lang="en-US" dirty="0" smtClean="0"/>
              <a:t>MDWG requested that ERCOT data strategy leadership join us to discuss data strategy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8D2890DD-8BB0-466C-ABE3-744940DF90D5}" type="datetime1">
              <a:rPr lang="en-US" smtClean="0"/>
              <a:t>8/9/2016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2621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EWS Modification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Brian Brandaw and Julie Thomas will socialize information with other stakeholder groups</a:t>
            </a:r>
          </a:p>
          <a:p>
            <a:pPr lvl="1"/>
            <a:r>
              <a:rPr lang="en-US" dirty="0" smtClean="0"/>
              <a:t>Presented to COPS</a:t>
            </a:r>
          </a:p>
          <a:p>
            <a:pPr lvl="1"/>
            <a:r>
              <a:rPr lang="en-US" dirty="0" smtClean="0"/>
              <a:t>Presented to CSWG</a:t>
            </a:r>
          </a:p>
          <a:p>
            <a:pPr lvl="2"/>
            <a:r>
              <a:rPr lang="en-US" dirty="0" smtClean="0"/>
              <a:t>CSWG wanted to be sure that extracts were included in scope</a:t>
            </a:r>
          </a:p>
          <a:p>
            <a:pPr lvl="1"/>
            <a:r>
              <a:rPr lang="en-US" dirty="0" smtClean="0"/>
              <a:t>Other groups will be scheduled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8D2890DD-8BB0-466C-ABE3-744940DF90D5}" type="datetime1">
              <a:rPr lang="en-US" smtClean="0"/>
              <a:t>8/8/2016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5946414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/>
  </documentManagement>
</p:properties>
</file>

<file path=customXml/itemProps1.xml><?xml version="1.0" encoding="utf-8"?>
<ds:datastoreItem xmlns:ds="http://schemas.openxmlformats.org/officeDocument/2006/customXml" ds:itemID="{0825E013-A11A-4E41-BBD9-78105CDE0F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AB91161-3323-48F3-8EC8-C98D5648DBD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6206FDB-A00F-4E50-B10F-7F91EE97870B}">
  <ds:schemaRefs>
    <ds:schemaRef ds:uri="c34af464-7aa1-4edd-9be4-83dffc1cb926"/>
    <ds:schemaRef ds:uri="http://purl.org/dc/terms/"/>
    <ds:schemaRef ds:uri="http://www.w3.org/XML/1998/namespace"/>
    <ds:schemaRef ds:uri="http://schemas.microsoft.com/office/2006/metadata/properties"/>
    <ds:schemaRef ds:uri="http://purl.org/dc/elements/1.1/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22084</TotalTime>
  <Words>651</Words>
  <Application>Microsoft Office PowerPoint</Application>
  <PresentationFormat>On-screen Show (4:3)</PresentationFormat>
  <Paragraphs>111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Custom Design</vt:lpstr>
      <vt:lpstr>MDWG Update to COPS</vt:lpstr>
      <vt:lpstr>NOGRR084 – Daily Grid Ops Report</vt:lpstr>
      <vt:lpstr>Reports to be Automated</vt:lpstr>
      <vt:lpstr>Open Issues</vt:lpstr>
      <vt:lpstr>Market Data Transparency SLA</vt:lpstr>
      <vt:lpstr>Missed Postings – Details</vt:lpstr>
      <vt:lpstr>Digital Certificates</vt:lpstr>
      <vt:lpstr>MIS Changes Visibility</vt:lpstr>
      <vt:lpstr>EWS Modification</vt:lpstr>
      <vt:lpstr>Upcoming Changes</vt:lpstr>
      <vt:lpstr>Next MDWG Meeting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Apodaca, Amy</dc:creator>
  <cp:lastModifiedBy>Thomas, Julie</cp:lastModifiedBy>
  <cp:revision>918</cp:revision>
  <cp:lastPrinted>2015-04-13T14:50:48Z</cp:lastPrinted>
  <dcterms:created xsi:type="dcterms:W3CDTF">2005-04-21T14:28:35Z</dcterms:created>
  <dcterms:modified xsi:type="dcterms:W3CDTF">2016-08-09T15:59:59Z</dcterms:modified>
</cp:coreProperties>
</file>