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6"/>
  </p:notesMasterIdLst>
  <p:handoutMasterIdLst>
    <p:handoutMasterId r:id="rId17"/>
  </p:handoutMasterIdLst>
  <p:sldIdLst>
    <p:sldId id="258" r:id="rId5"/>
    <p:sldId id="285" r:id="rId6"/>
    <p:sldId id="276" r:id="rId7"/>
    <p:sldId id="292" r:id="rId8"/>
    <p:sldId id="284" r:id="rId9"/>
    <p:sldId id="291" r:id="rId10"/>
    <p:sldId id="287" r:id="rId11"/>
    <p:sldId id="289" r:id="rId12"/>
    <p:sldId id="290" r:id="rId13"/>
    <p:sldId id="288" r:id="rId14"/>
    <p:sldId id="279" r:id="rId15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6DCC0"/>
    <a:srgbClr val="B6CEEA"/>
    <a:srgbClr val="D3DFBD"/>
    <a:srgbClr val="5469A2"/>
    <a:srgbClr val="40949A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>
        <p:scale>
          <a:sx n="90" d="100"/>
          <a:sy n="90" d="100"/>
        </p:scale>
        <p:origin x="-738" y="-342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8/8/2016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8/8/2016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August 10, </a:t>
            </a:r>
            <a:r>
              <a:rPr lang="en-US" altLang="en-US" dirty="0" smtClean="0"/>
              <a:t>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MDWG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R4</a:t>
            </a:r>
            <a:endParaRPr lang="en-US" dirty="0" smtClean="0"/>
          </a:p>
          <a:p>
            <a:pPr lvl="1"/>
            <a:r>
              <a:rPr lang="en-US" dirty="0" smtClean="0"/>
              <a:t>Correction for zeroes instead of null values in 60-day SCED GRD report</a:t>
            </a:r>
          </a:p>
          <a:p>
            <a:pPr lvl="1"/>
            <a:r>
              <a:rPr lang="en-US" dirty="0" smtClean="0"/>
              <a:t>Changes in several link names</a:t>
            </a:r>
          </a:p>
          <a:p>
            <a:pPr lvl="1"/>
            <a:r>
              <a:rPr lang="en-US" dirty="0" smtClean="0"/>
              <a:t>Change to disclaimer language on Indicative LMP </a:t>
            </a:r>
            <a:r>
              <a:rPr lang="en-US" dirty="0" smtClean="0"/>
              <a:t>display</a:t>
            </a:r>
          </a:p>
          <a:p>
            <a:r>
              <a:rPr lang="en-US" dirty="0" smtClean="0"/>
              <a:t>R5</a:t>
            </a:r>
          </a:p>
          <a:p>
            <a:pPr lvl="1"/>
            <a:r>
              <a:rPr lang="en-US" dirty="0" smtClean="0"/>
              <a:t>MIS Link changes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70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MDWG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Tuesday, </a:t>
            </a:r>
            <a:r>
              <a:rPr lang="en-US" dirty="0" smtClean="0"/>
              <a:t>August 30, </a:t>
            </a:r>
            <a:r>
              <a:rPr lang="en-US" dirty="0" smtClean="0"/>
              <a:t>2016</a:t>
            </a:r>
          </a:p>
          <a:p>
            <a:pPr lvl="1"/>
            <a:r>
              <a:rPr lang="en-US" dirty="0" smtClean="0"/>
              <a:t>9:30 AM – noon</a:t>
            </a:r>
          </a:p>
          <a:p>
            <a:pPr lvl="1"/>
            <a:r>
              <a:rPr lang="en-US" dirty="0" smtClean="0"/>
              <a:t>WebEx </a:t>
            </a:r>
            <a:r>
              <a:rPr lang="en-US" dirty="0" smtClean="0"/>
              <a:t>Only</a:t>
            </a:r>
          </a:p>
          <a:p>
            <a:r>
              <a:rPr lang="en-US" dirty="0" smtClean="0"/>
              <a:t>September meeting moved to Monday, September 19, 2016</a:t>
            </a:r>
          </a:p>
          <a:p>
            <a:pPr lvl="1"/>
            <a:r>
              <a:rPr lang="en-US" dirty="0" smtClean="0"/>
              <a:t>1:30 PM – 4 PM</a:t>
            </a:r>
          </a:p>
          <a:p>
            <a:pPr lvl="1"/>
            <a:r>
              <a:rPr lang="en-US" dirty="0" smtClean="0"/>
              <a:t>WebEx Only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99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NOGRR084 – Daily Grid Ops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NOGRR084 is back on track</a:t>
            </a:r>
          </a:p>
          <a:p>
            <a:r>
              <a:rPr lang="en-US" dirty="0" smtClean="0"/>
              <a:t>It will remain as a NOGRR</a:t>
            </a:r>
          </a:p>
          <a:p>
            <a:r>
              <a:rPr lang="en-US" dirty="0" smtClean="0"/>
              <a:t>Data elements will be reviewed with OWG and MDWG</a:t>
            </a:r>
          </a:p>
          <a:p>
            <a:r>
              <a:rPr lang="en-US" dirty="0" smtClean="0"/>
              <a:t>Impact Analysis is in progress</a:t>
            </a:r>
          </a:p>
          <a:p>
            <a:r>
              <a:rPr lang="en-US" dirty="0" smtClean="0"/>
              <a:t>New NOGRR: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“ERCOT </a:t>
            </a:r>
            <a:r>
              <a:rPr lang="en-US" dirty="0"/>
              <a:t>shall post to the MIS Public Area, a summary level report of each Operating Day’s operational information.  The report includes, but is not limited to, information related to Load, weather, </a:t>
            </a:r>
            <a:r>
              <a:rPr lang="en-US" dirty="0"/>
              <a:t>generation</a:t>
            </a:r>
            <a:r>
              <a:rPr lang="en-US" dirty="0"/>
              <a:t>, Renewables, Outages, unit commitments, and Ancillary Services.  An </a:t>
            </a:r>
            <a:r>
              <a:rPr lang="en-US" dirty="0">
                <a:solidFill>
                  <a:srgbClr val="0000CC"/>
                </a:solidFill>
              </a:rPr>
              <a:t>initial report</a:t>
            </a:r>
            <a:r>
              <a:rPr lang="en-US" dirty="0"/>
              <a:t> shall be posted each Operating Day for the previous Operating Day.  An </a:t>
            </a:r>
            <a:r>
              <a:rPr lang="en-US" dirty="0">
                <a:solidFill>
                  <a:srgbClr val="0000CC"/>
                </a:solidFill>
              </a:rPr>
              <a:t>updated report</a:t>
            </a:r>
            <a:r>
              <a:rPr lang="en-US" dirty="0"/>
              <a:t> may be posted within two Business Days following the Operating Day if additional information related to specific a system event is needed</a:t>
            </a:r>
            <a:r>
              <a:rPr lang="en-US" dirty="0" smtClean="0"/>
              <a:t>.” (</a:t>
            </a:r>
            <a:r>
              <a:rPr lang="en-US" i="1" dirty="0" smtClean="0"/>
              <a:t>Emphasis added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4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to be Automated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CEER </a:t>
            </a:r>
            <a:r>
              <a:rPr lang="en-US" dirty="0" smtClean="0"/>
              <a:t>2/3</a:t>
            </a:r>
          </a:p>
          <a:p>
            <a:pPr lvl="1"/>
            <a:r>
              <a:rPr lang="en-US" dirty="0" smtClean="0"/>
              <a:t>Currently in planning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8/8/2016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040621"/>
              </p:ext>
            </p:extLst>
          </p:nvPr>
        </p:nvGraphicFramePr>
        <p:xfrm>
          <a:off x="152400" y="1905000"/>
          <a:ext cx="8863965" cy="298704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  <a:gridCol w="457200"/>
                <a:gridCol w="481965"/>
                <a:gridCol w="3429000"/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CSA Report for CRs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needed by CRs to audit their CSA's ownership.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CEER2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ITCM 12748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 -Automate existing market report: CSA Report for CRs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Retail Performance Measures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Compliance tracking against ERCOT Retail Protocols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CEER2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ITCM 12749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This is executed exclusively from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DataTrak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which is not replicated in an EIS accessible way.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Billing Contact Information &amp; ESIID Counts by Rep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Provides compliance with CBCI that includes ESIID counts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CEER2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ITCM 12750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This is available exclusively to the PUC via a monthly official filing from legal.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289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 RMS Report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Trending data on Inadvertent Gain issues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CEER2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ITCM 12744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This is a tracking report between Siebel and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isn't replicated.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also posted only to the site page for RMS meetings.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ESIIDs Excercising Option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ESIIDs that have exercised provider option to not be affiliated with the AREP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CEER2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reasonable to automate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564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 Transaction Summary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Month-end Retail Transaction Volumes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CEER2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QSEs in ERCOT Region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 of QSEs in ERCOT Region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CEER3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ITCM 12949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Begin working with Business first week in August.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33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Load Forecast Distribution Factor Report</a:t>
            </a:r>
          </a:p>
          <a:p>
            <a:pPr lvl="1"/>
            <a:r>
              <a:rPr lang="en-US" dirty="0" smtClean="0"/>
              <a:t>Change to event-driven schedule, rather than hourly</a:t>
            </a:r>
          </a:p>
          <a:p>
            <a:pPr lvl="1"/>
            <a:r>
              <a:rPr lang="en-US" dirty="0" smtClean="0"/>
              <a:t>NPRR754 – Approved </a:t>
            </a:r>
            <a:r>
              <a:rPr lang="en-US" dirty="0"/>
              <a:t>by Board</a:t>
            </a:r>
          </a:p>
          <a:p>
            <a:pPr lvl="1"/>
            <a:r>
              <a:rPr lang="en-US" dirty="0" smtClean="0"/>
              <a:t>ERCOT </a:t>
            </a:r>
            <a:r>
              <a:rPr lang="en-US" dirty="0"/>
              <a:t>to provide </a:t>
            </a:r>
            <a:r>
              <a:rPr lang="en-US" dirty="0" smtClean="0"/>
              <a:t>release schedule </a:t>
            </a:r>
            <a:endParaRPr lang="en-US" dirty="0"/>
          </a:p>
          <a:p>
            <a:r>
              <a:rPr lang="en-US" dirty="0" smtClean="0"/>
              <a:t>Zero/Null Data in 60-day SCED GRD Report</a:t>
            </a:r>
          </a:p>
          <a:p>
            <a:pPr lvl="1"/>
            <a:r>
              <a:rPr lang="en-US" dirty="0" smtClean="0"/>
              <a:t>Replaces zero values with nulls above top of curves</a:t>
            </a:r>
          </a:p>
          <a:p>
            <a:pPr lvl="1"/>
            <a:r>
              <a:rPr lang="en-US" dirty="0" smtClean="0"/>
              <a:t>Scheduled for Release 4 in August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6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Data Transparency 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Missed </a:t>
            </a:r>
            <a:r>
              <a:rPr lang="en-US" dirty="0" smtClean="0"/>
              <a:t>Postings list</a:t>
            </a:r>
          </a:p>
          <a:p>
            <a:pPr lvl="1"/>
            <a:r>
              <a:rPr lang="en-US" dirty="0" smtClean="0"/>
              <a:t>Report is now part of MDWG monthly </a:t>
            </a:r>
            <a:r>
              <a:rPr lang="en-US" dirty="0" smtClean="0"/>
              <a:t>postings</a:t>
            </a:r>
          </a:p>
          <a:p>
            <a:pPr lvl="2"/>
            <a:r>
              <a:rPr lang="en-US" dirty="0" smtClean="0"/>
              <a:t>Posted to Transparency page and MDWG</a:t>
            </a:r>
          </a:p>
          <a:p>
            <a:pPr lvl="2"/>
            <a:r>
              <a:rPr lang="en-US" dirty="0" smtClean="0"/>
              <a:t>Cumulative list</a:t>
            </a:r>
            <a:endParaRPr lang="en-US" dirty="0" smtClean="0"/>
          </a:p>
          <a:p>
            <a:pPr lvl="1"/>
            <a:r>
              <a:rPr lang="en-US" dirty="0" smtClean="0"/>
              <a:t>Market Reports and Extracts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8/8/2016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667000"/>
            <a:ext cx="8401050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8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Missed Postings – Details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8/8/2016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81030"/>
            <a:ext cx="8534400" cy="369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998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/>
              <a:t>Windows 10/Active X Development</a:t>
            </a:r>
          </a:p>
          <a:p>
            <a:pPr lvl="1"/>
            <a:r>
              <a:rPr lang="en-US" dirty="0"/>
              <a:t>Active X will be retired</a:t>
            </a:r>
          </a:p>
          <a:p>
            <a:pPr lvl="1"/>
            <a:r>
              <a:rPr lang="en-US" dirty="0"/>
              <a:t>Workaround will remain in place until updated application is </a:t>
            </a:r>
            <a:r>
              <a:rPr lang="en-US" dirty="0" smtClean="0"/>
              <a:t>ready</a:t>
            </a:r>
          </a:p>
          <a:p>
            <a:pPr lvl="1"/>
            <a:r>
              <a:rPr lang="en-US" dirty="0" smtClean="0"/>
              <a:t>Development is underway</a:t>
            </a:r>
            <a:endParaRPr lang="en-US" dirty="0"/>
          </a:p>
          <a:p>
            <a:r>
              <a:rPr lang="en-US" dirty="0" smtClean="0"/>
              <a:t>SSL </a:t>
            </a:r>
            <a:r>
              <a:rPr lang="en-US" dirty="0"/>
              <a:t>Certificate </a:t>
            </a:r>
            <a:r>
              <a:rPr lang="en-US" dirty="0" smtClean="0"/>
              <a:t>Upgrade</a:t>
            </a:r>
          </a:p>
          <a:p>
            <a:pPr lvl="1"/>
            <a:r>
              <a:rPr lang="en-US" dirty="0" smtClean="0"/>
              <a:t>ERCOT Intermediate and Root certificates were changed about a year ago.   </a:t>
            </a:r>
          </a:p>
          <a:p>
            <a:pPr lvl="1"/>
            <a:r>
              <a:rPr lang="en-US" dirty="0" smtClean="0"/>
              <a:t>New standard SHA and applies to MIS API, Notifications, Production Web Services, </a:t>
            </a:r>
            <a:r>
              <a:rPr lang="en-US" dirty="0" err="1" smtClean="0"/>
              <a:t>MarkeTrak</a:t>
            </a:r>
            <a:r>
              <a:rPr lang="en-US" dirty="0" smtClean="0"/>
              <a:t> and Get Report/Get List functionality</a:t>
            </a:r>
          </a:p>
          <a:p>
            <a:pPr lvl="1"/>
            <a:r>
              <a:rPr lang="en-US" dirty="0" smtClean="0"/>
              <a:t>MOTE was </a:t>
            </a:r>
            <a:r>
              <a:rPr lang="en-US" dirty="0"/>
              <a:t>be upgraded on July </a:t>
            </a:r>
            <a:r>
              <a:rPr lang="en-US" dirty="0" smtClean="0"/>
              <a:t>6, 2016 and used for testing</a:t>
            </a:r>
          </a:p>
          <a:p>
            <a:pPr lvl="1"/>
            <a:r>
              <a:rPr lang="en-US" dirty="0" smtClean="0"/>
              <a:t>Production </a:t>
            </a:r>
            <a:r>
              <a:rPr lang="en-US" dirty="0"/>
              <a:t>will be upgraded August </a:t>
            </a:r>
            <a:r>
              <a:rPr lang="en-US" dirty="0" smtClean="0"/>
              <a:t>2</a:t>
            </a:r>
            <a:r>
              <a:rPr lang="en-US" dirty="0"/>
              <a:t>, </a:t>
            </a:r>
            <a:r>
              <a:rPr lang="en-US" dirty="0" smtClean="0"/>
              <a:t>2016</a:t>
            </a:r>
            <a:endParaRPr lang="en-US" dirty="0"/>
          </a:p>
          <a:p>
            <a:pPr lvl="1"/>
            <a:r>
              <a:rPr lang="en-US" dirty="0" smtClean="0"/>
              <a:t>Market </a:t>
            </a:r>
            <a:r>
              <a:rPr lang="en-US" dirty="0"/>
              <a:t>Call was held on July 22, 2016 describing the change and steps the Market needs to take for the </a:t>
            </a:r>
            <a:r>
              <a:rPr lang="en-US" dirty="0" smtClean="0"/>
              <a:t>upgrade</a:t>
            </a:r>
            <a:endParaRPr lang="en-US" dirty="0"/>
          </a:p>
          <a:p>
            <a:pPr lvl="1"/>
            <a:r>
              <a:rPr lang="en-US" dirty="0"/>
              <a:t>Published new SSL Root Certificates ERCOT.com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606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 Changes 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dirty="0" smtClean="0"/>
              <a:t>review of Problem Statement</a:t>
            </a:r>
          </a:p>
          <a:p>
            <a:pPr lvl="1"/>
            <a:r>
              <a:rPr lang="en-US" dirty="0" smtClean="0"/>
              <a:t>Document will be presented to ERCOT management</a:t>
            </a:r>
          </a:p>
          <a:p>
            <a:pPr lvl="1"/>
            <a:r>
              <a:rPr lang="en-US" dirty="0" smtClean="0"/>
              <a:t>Posted </a:t>
            </a:r>
            <a:r>
              <a:rPr lang="en-US" dirty="0"/>
              <a:t>to MDWG </a:t>
            </a:r>
            <a:r>
              <a:rPr lang="en-US" dirty="0" smtClean="0"/>
              <a:t>listserv</a:t>
            </a:r>
          </a:p>
          <a:p>
            <a:pPr lvl="1"/>
            <a:r>
              <a:rPr lang="en-US" dirty="0" smtClean="0"/>
              <a:t>Available on MDWG meeting page</a:t>
            </a:r>
            <a:endParaRPr lang="en-US" dirty="0" smtClean="0"/>
          </a:p>
          <a:p>
            <a:r>
              <a:rPr lang="en-US" dirty="0" smtClean="0"/>
              <a:t>MDWG requested that ERCOT data strategy leadership join us to discuss data strategy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2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EWS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Brian Brandaw and Julie Thomas will socialize information with other stakeholder groups</a:t>
            </a:r>
          </a:p>
          <a:p>
            <a:pPr lvl="1"/>
            <a:r>
              <a:rPr lang="en-US" dirty="0" smtClean="0"/>
              <a:t>Presented to COPS</a:t>
            </a:r>
          </a:p>
          <a:p>
            <a:pPr lvl="1"/>
            <a:r>
              <a:rPr lang="en-US" dirty="0" smtClean="0"/>
              <a:t>Presented to CSWG</a:t>
            </a:r>
          </a:p>
          <a:p>
            <a:pPr lvl="2"/>
            <a:r>
              <a:rPr lang="en-US" dirty="0" smtClean="0"/>
              <a:t>CSWG wanted to be sure that extracts were included in scope</a:t>
            </a:r>
          </a:p>
          <a:p>
            <a:pPr lvl="1"/>
            <a:r>
              <a:rPr lang="en-US" dirty="0" smtClean="0"/>
              <a:t>Other groups will be scheduled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464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c34af464-7aa1-4edd-9be4-83dffc1cb926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22084</TotalTime>
  <Words>651</Words>
  <Application>Microsoft Office PowerPoint</Application>
  <PresentationFormat>On-screen Show (4:3)</PresentationFormat>
  <Paragraphs>111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Custom Design</vt:lpstr>
      <vt:lpstr>MDWG Update to COPS</vt:lpstr>
      <vt:lpstr>NOGRR084 – Daily Grid Ops Report</vt:lpstr>
      <vt:lpstr>Reports to be Automated</vt:lpstr>
      <vt:lpstr>Open Issues</vt:lpstr>
      <vt:lpstr>Market Data Transparency SLA</vt:lpstr>
      <vt:lpstr>Missed Postings – Details</vt:lpstr>
      <vt:lpstr>Digital Certificates</vt:lpstr>
      <vt:lpstr>MIS Changes Visibility</vt:lpstr>
      <vt:lpstr>EWS Modification</vt:lpstr>
      <vt:lpstr>Upcoming Changes</vt:lpstr>
      <vt:lpstr>Next MDWG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918</cp:revision>
  <cp:lastPrinted>2015-04-13T14:50:48Z</cp:lastPrinted>
  <dcterms:created xsi:type="dcterms:W3CDTF">2005-04-21T14:28:35Z</dcterms:created>
  <dcterms:modified xsi:type="dcterms:W3CDTF">2016-08-09T15:59:59Z</dcterms:modified>
</cp:coreProperties>
</file>