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0"/>
  </p:notesMasterIdLst>
  <p:sldIdLst>
    <p:sldId id="260" r:id="rId3"/>
    <p:sldId id="270" r:id="rId4"/>
    <p:sldId id="271" r:id="rId5"/>
    <p:sldId id="276" r:id="rId6"/>
    <p:sldId id="275" r:id="rId7"/>
    <p:sldId id="272" r:id="rId8"/>
    <p:sldId id="273"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5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8/9/2016</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51488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318992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140044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206009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00090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ercot.com/services/md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1981201"/>
            <a:ext cx="5646034" cy="3016210"/>
          </a:xfrm>
          <a:prstGeom prst="rect">
            <a:avLst/>
          </a:prstGeom>
          <a:noFill/>
        </p:spPr>
        <p:txBody>
          <a:bodyPr wrap="square" rtlCol="0">
            <a:spAutoFit/>
          </a:bodyPr>
          <a:lstStyle/>
          <a:p>
            <a:r>
              <a:rPr lang="en-US" sz="2800" kern="0" dirty="0" smtClean="0">
                <a:solidFill>
                  <a:srgbClr val="000000"/>
                </a:solidFill>
                <a:latin typeface="Arial Black"/>
              </a:rPr>
              <a:t>Communications and Settlement Working </a:t>
            </a:r>
            <a:r>
              <a:rPr lang="en-US" sz="2800" kern="0" dirty="0" smtClean="0">
                <a:solidFill>
                  <a:srgbClr val="000000"/>
                </a:solidFill>
                <a:latin typeface="Arial Black"/>
              </a:rPr>
              <a:t>Group</a:t>
            </a:r>
          </a:p>
          <a:p>
            <a:endParaRPr lang="en-US" sz="2800" kern="0" dirty="0">
              <a:solidFill>
                <a:srgbClr val="000000"/>
              </a:solidFill>
              <a:latin typeface="Arial Black"/>
            </a:endParaRPr>
          </a:p>
          <a:p>
            <a:r>
              <a:rPr lang="en-US" sz="2800" kern="0" dirty="0" smtClean="0">
                <a:solidFill>
                  <a:srgbClr val="000000"/>
                </a:solidFill>
                <a:latin typeface="Arial Black"/>
              </a:rPr>
              <a:t>Update to COPS</a:t>
            </a:r>
            <a:endParaRPr lang="en-US" sz="2000" kern="0" dirty="0">
              <a:solidFill>
                <a:srgbClr val="000000"/>
              </a:solidFill>
              <a:latin typeface="Arial Black" pitchFamily="34" charset="0"/>
            </a:endParaRPr>
          </a:p>
          <a:p>
            <a:pPr fontAlgn="base">
              <a:spcBef>
                <a:spcPct val="20000"/>
              </a:spcBef>
              <a:spcAft>
                <a:spcPct val="0"/>
              </a:spcAft>
            </a:pPr>
            <a:endParaRPr lang="en-US" sz="2000" kern="0" dirty="0">
              <a:solidFill>
                <a:srgbClr val="000000"/>
              </a:solidFill>
              <a:latin typeface="Arial Black" pitchFamily="34" charset="0"/>
            </a:endParaRPr>
          </a:p>
          <a:p>
            <a:endParaRPr lang="en-US" dirty="0">
              <a:solidFill>
                <a:prstClr val="black"/>
              </a:solidFill>
            </a:endParaRPr>
          </a:p>
          <a:p>
            <a:endParaRPr lang="en-US" dirty="0">
              <a:solidFill>
                <a:prstClr val="black"/>
              </a:solidFill>
            </a:endParaRPr>
          </a:p>
          <a:p>
            <a:pPr defTabSz="457200"/>
            <a:r>
              <a:rPr lang="en-US" b="1" dirty="0" smtClean="0">
                <a:solidFill>
                  <a:srgbClr val="000000"/>
                </a:solidFill>
              </a:rPr>
              <a:t>August </a:t>
            </a:r>
            <a:r>
              <a:rPr lang="en-US" b="1" dirty="0">
                <a:solidFill>
                  <a:srgbClr val="000000"/>
                </a:solidFill>
              </a:rPr>
              <a:t>2016</a:t>
            </a: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
        <p:nvSpPr>
          <p:cNvPr id="4" name="Title 3"/>
          <p:cNvSpPr>
            <a:spLocks noGrp="1"/>
          </p:cNvSpPr>
          <p:nvPr>
            <p:ph type="title"/>
          </p:nvPr>
        </p:nvSpPr>
        <p:spPr/>
        <p:txBody>
          <a:bodyPr/>
          <a:lstStyle/>
          <a:p>
            <a:r>
              <a:rPr lang="en-US" dirty="0" smtClean="0"/>
              <a:t>July business from COPS</a:t>
            </a:r>
            <a:endParaRPr lang="en-US" dirty="0"/>
          </a:p>
        </p:txBody>
      </p:sp>
      <p:sp>
        <p:nvSpPr>
          <p:cNvPr id="5" name="TextBox 4"/>
          <p:cNvSpPr txBox="1"/>
          <p:nvPr/>
        </p:nvSpPr>
        <p:spPr>
          <a:xfrm>
            <a:off x="508000" y="1791730"/>
            <a:ext cx="11277600" cy="3323987"/>
          </a:xfrm>
          <a:prstGeom prst="rect">
            <a:avLst/>
          </a:prstGeom>
          <a:noFill/>
        </p:spPr>
        <p:txBody>
          <a:bodyPr wrap="square" rtlCol="0">
            <a:spAutoFit/>
          </a:bodyPr>
          <a:lstStyle/>
          <a:p>
            <a:pPr lvl="1">
              <a:buFont typeface="Wingdings" panose="05000000000000000000" pitchFamily="2" charset="2"/>
              <a:buChar char="ü"/>
            </a:pPr>
            <a:r>
              <a:rPr lang="en-US" sz="2400" dirty="0"/>
              <a:t>CSWG is in agreement with moving 10.3 DG reporting requirements to </a:t>
            </a:r>
            <a:r>
              <a:rPr lang="en-US" sz="2400" dirty="0" smtClean="0"/>
              <a:t>Protocols</a:t>
            </a:r>
          </a:p>
          <a:p>
            <a:pPr lvl="1"/>
            <a:endParaRPr lang="en-US" sz="2400" dirty="0"/>
          </a:p>
          <a:p>
            <a:pPr lvl="1">
              <a:buFont typeface="Wingdings" panose="05000000000000000000" pitchFamily="2" charset="2"/>
              <a:buChar char="ü"/>
            </a:pPr>
            <a:r>
              <a:rPr lang="en-US" sz="2400" dirty="0"/>
              <a:t>Anticipating COPMGRR and NPRR and any additions to language coming out of </a:t>
            </a:r>
            <a:r>
              <a:rPr lang="en-US" sz="2400" dirty="0" smtClean="0"/>
              <a:t>TAC/COPS</a:t>
            </a:r>
          </a:p>
          <a:p>
            <a:pPr lvl="1">
              <a:buFont typeface="Wingdings" panose="05000000000000000000" pitchFamily="2" charset="2"/>
              <a:buChar char="ü"/>
            </a:pPr>
            <a:endParaRPr lang="en-US" sz="2400" dirty="0"/>
          </a:p>
          <a:p>
            <a:pPr lvl="1">
              <a:buFont typeface="Wingdings" panose="05000000000000000000" pitchFamily="2" charset="2"/>
              <a:buChar char="ü"/>
            </a:pPr>
            <a:r>
              <a:rPr lang="en-US" sz="2400" dirty="0"/>
              <a:t>COPMGRR043  CSWG acknowledges the “Administrative only” changes for section 21 alignment</a:t>
            </a:r>
          </a:p>
          <a:p>
            <a:endParaRPr lang="en-US" dirty="0"/>
          </a:p>
        </p:txBody>
      </p:sp>
    </p:spTree>
    <p:extLst>
      <p:ext uri="{BB962C8B-B14F-4D97-AF65-F5344CB8AC3E}">
        <p14:creationId xmlns:p14="http://schemas.microsoft.com/office/powerpoint/2010/main" val="2665729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8000" y="243682"/>
            <a:ext cx="11277600" cy="856069"/>
          </a:xfrm>
        </p:spPr>
        <p:txBody>
          <a:bodyPr/>
          <a:lstStyle/>
          <a:p>
            <a:r>
              <a:rPr lang="en-US" dirty="0" smtClean="0"/>
              <a:t>Thought-provoking MDWG Presentation</a:t>
            </a:r>
            <a:endParaRPr lang="en-US" dirty="0"/>
          </a:p>
        </p:txBody>
      </p:sp>
      <p:sp>
        <p:nvSpPr>
          <p:cNvPr id="2" name="Content Placeholder 1"/>
          <p:cNvSpPr>
            <a:spLocks noGrp="1"/>
          </p:cNvSpPr>
          <p:nvPr>
            <p:ph idx="1"/>
          </p:nvPr>
        </p:nvSpPr>
        <p:spPr>
          <a:xfrm>
            <a:off x="406400" y="1318053"/>
            <a:ext cx="11379200" cy="4601979"/>
          </a:xfrm>
        </p:spPr>
        <p:txBody>
          <a:bodyPr/>
          <a:lstStyle/>
          <a:p>
            <a:r>
              <a:rPr lang="en-US" sz="2400" dirty="0" smtClean="0"/>
              <a:t>Brian </a:t>
            </a:r>
            <a:r>
              <a:rPr lang="en-US" sz="2400" dirty="0" smtClean="0"/>
              <a:t>Brandaw</a:t>
            </a:r>
            <a:r>
              <a:rPr lang="en-US" sz="2400" dirty="0" smtClean="0"/>
              <a:t> (ERCOT) and Julie Thomas (</a:t>
            </a:r>
            <a:r>
              <a:rPr lang="en-US" sz="2400" dirty="0" smtClean="0"/>
              <a:t>Luminant</a:t>
            </a:r>
            <a:r>
              <a:rPr lang="en-US" sz="2400" dirty="0" smtClean="0"/>
              <a:t>) presented the Web Services IT initiative  </a:t>
            </a:r>
          </a:p>
          <a:p>
            <a:r>
              <a:rPr lang="en-US" sz="2400" dirty="0" smtClean="0"/>
              <a:t>CSWG agrees with the prioritization of Report availability would like to extend to Extracts. </a:t>
            </a:r>
          </a:p>
          <a:p>
            <a:r>
              <a:rPr lang="en-US" sz="2400" dirty="0" smtClean="0"/>
              <a:t>Settlement analysts are most concerned with timeliness, completeness and accuracy of the data contained for the purpose of validating ERCOT Settlements</a:t>
            </a:r>
          </a:p>
          <a:p>
            <a:r>
              <a:rPr lang="en-US" sz="2400" dirty="0" smtClean="0"/>
              <a:t>Are Extracts appropriate for the Missed Posting list? All EMIL products? </a:t>
            </a:r>
          </a:p>
          <a:p>
            <a:r>
              <a:rPr lang="en-US" sz="2400" dirty="0" smtClean="0"/>
              <a:t>How </a:t>
            </a:r>
            <a:r>
              <a:rPr lang="en-US" sz="2400" dirty="0"/>
              <a:t>w</a:t>
            </a:r>
            <a:r>
              <a:rPr lang="en-US" sz="2400" dirty="0" smtClean="0"/>
              <a:t>ill notification and subscription-based services help the Settlement Analyst? Will USA be intermediary? </a:t>
            </a:r>
            <a:endParaRPr lang="en-US" sz="2400" dirty="0"/>
          </a:p>
          <a:p>
            <a:pPr marL="0" indent="0">
              <a:buNone/>
            </a:pPr>
            <a:endParaRPr lang="en-US" sz="2400" dirty="0" smtClean="0"/>
          </a:p>
          <a:p>
            <a:endParaRPr lang="en-US" sz="2400" dirty="0" smtClean="0"/>
          </a:p>
          <a:p>
            <a:pPr marL="457200" lvl="1" indent="0">
              <a:buNone/>
            </a:pPr>
            <a:endParaRPr lang="en-US" sz="2000" i="1" dirty="0" smtClean="0"/>
          </a:p>
          <a:p>
            <a:pPr marL="0" indent="0">
              <a:buNone/>
            </a:pPr>
            <a:endParaRPr lang="en-US" sz="2400" i="1" dirty="0" smtClean="0"/>
          </a:p>
          <a:p>
            <a:pPr marL="0" indent="0">
              <a:buNone/>
            </a:pPr>
            <a:endParaRPr lang="en-US" sz="2400" i="1" dirty="0" smtClean="0"/>
          </a:p>
        </p:txBody>
      </p:sp>
      <p:sp>
        <p:nvSpPr>
          <p:cNvPr id="6" name="Slide Number Placeholder 5"/>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3082926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
        <p:nvSpPr>
          <p:cNvPr id="4" name="Title 3"/>
          <p:cNvSpPr>
            <a:spLocks noGrp="1"/>
          </p:cNvSpPr>
          <p:nvPr>
            <p:ph type="title"/>
          </p:nvPr>
        </p:nvSpPr>
        <p:spPr/>
        <p:txBody>
          <a:bodyPr/>
          <a:lstStyle/>
          <a:p>
            <a:r>
              <a:rPr lang="en-US" dirty="0" smtClean="0"/>
              <a:t>Priority 1 Extracts have important manual approval routine</a:t>
            </a:r>
            <a:endParaRPr lang="en-US"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966260037"/>
              </p:ext>
            </p:extLst>
          </p:nvPr>
        </p:nvGraphicFramePr>
        <p:xfrm>
          <a:off x="1080530" y="815182"/>
          <a:ext cx="10132539" cy="5198969"/>
        </p:xfrm>
        <a:graphic>
          <a:graphicData uri="http://schemas.openxmlformats.org/drawingml/2006/table">
            <a:tbl>
              <a:tblPr firstRow="1" bandRow="1">
                <a:tableStyleId>{5C22544A-7EE6-4342-B048-85BDC9FD1C3A}</a:tableStyleId>
              </a:tblPr>
              <a:tblGrid>
                <a:gridCol w="1013254"/>
                <a:gridCol w="1923414"/>
                <a:gridCol w="630641"/>
                <a:gridCol w="983490"/>
                <a:gridCol w="3851795"/>
                <a:gridCol w="1729945"/>
              </a:tblGrid>
              <a:tr h="271023">
                <a:tc>
                  <a:txBody>
                    <a:bodyPr/>
                    <a:lstStyle/>
                    <a:p>
                      <a:pPr algn="ctr" fontAlgn="t"/>
                      <a:r>
                        <a:rPr lang="en-US" sz="1200" b="0" i="1" u="none" strike="noStrike" dirty="0">
                          <a:solidFill>
                            <a:srgbClr val="000000"/>
                          </a:solidFill>
                          <a:effectLst/>
                          <a:latin typeface="+mn-lt"/>
                        </a:rPr>
                        <a:t>EMIL ID</a:t>
                      </a:r>
                    </a:p>
                  </a:txBody>
                  <a:tcPr marL="9525" marR="9525" marT="9525" marB="0"/>
                </a:tc>
                <a:tc>
                  <a:txBody>
                    <a:bodyPr/>
                    <a:lstStyle/>
                    <a:p>
                      <a:pPr algn="ctr" fontAlgn="t"/>
                      <a:r>
                        <a:rPr lang="en-US" sz="1200" b="0" i="1" u="none" strike="noStrike" dirty="0">
                          <a:solidFill>
                            <a:srgbClr val="000000"/>
                          </a:solidFill>
                          <a:effectLst/>
                          <a:latin typeface="+mn-lt"/>
                        </a:rPr>
                        <a:t>Product Name</a:t>
                      </a:r>
                    </a:p>
                  </a:txBody>
                  <a:tcPr marL="9525" marR="9525" marT="9525" marB="0"/>
                </a:tc>
                <a:tc>
                  <a:txBody>
                    <a:bodyPr/>
                    <a:lstStyle/>
                    <a:p>
                      <a:pPr algn="ctr" fontAlgn="t"/>
                      <a:r>
                        <a:rPr lang="en-US" sz="1200" b="0" i="1" u="none" strike="noStrike" dirty="0" smtClean="0">
                          <a:solidFill>
                            <a:srgbClr val="000000"/>
                          </a:solidFill>
                          <a:effectLst/>
                          <a:latin typeface="+mn-lt"/>
                        </a:rPr>
                        <a:t>Nodal</a:t>
                      </a:r>
                      <a:endParaRPr lang="en-US" sz="1200" b="0" i="1" u="none" strike="noStrike" dirty="0">
                        <a:solidFill>
                          <a:srgbClr val="000000"/>
                        </a:solidFill>
                        <a:effectLst/>
                        <a:latin typeface="+mn-lt"/>
                      </a:endParaRPr>
                    </a:p>
                  </a:txBody>
                  <a:tcPr marL="9525" marR="9525" marT="9525" marB="0"/>
                </a:tc>
                <a:tc>
                  <a:txBody>
                    <a:bodyPr/>
                    <a:lstStyle/>
                    <a:p>
                      <a:pPr algn="ctr" fontAlgn="t"/>
                      <a:r>
                        <a:rPr lang="en-US" sz="1200" b="0" i="1" u="none" strike="noStrike" dirty="0">
                          <a:solidFill>
                            <a:srgbClr val="000000"/>
                          </a:solidFill>
                          <a:effectLst/>
                          <a:latin typeface="+mn-lt"/>
                        </a:rPr>
                        <a:t>Product Type</a:t>
                      </a:r>
                    </a:p>
                  </a:txBody>
                  <a:tcPr marL="9525" marR="9525" marT="9525" marB="0"/>
                </a:tc>
                <a:tc>
                  <a:txBody>
                    <a:bodyPr/>
                    <a:lstStyle/>
                    <a:p>
                      <a:pPr algn="ctr" fontAlgn="t"/>
                      <a:r>
                        <a:rPr lang="en-US" sz="1200" b="0" i="1" u="none" strike="noStrike" dirty="0" smtClean="0">
                          <a:solidFill>
                            <a:srgbClr val="000000"/>
                          </a:solidFill>
                          <a:effectLst/>
                          <a:latin typeface="+mn-lt"/>
                        </a:rPr>
                        <a:t>Protocol Tracebility</a:t>
                      </a:r>
                      <a:endParaRPr lang="en-US" sz="1200" b="0" i="1" u="none" strike="noStrike" dirty="0">
                        <a:solidFill>
                          <a:srgbClr val="000000"/>
                        </a:solidFill>
                        <a:effectLst/>
                        <a:latin typeface="+mn-lt"/>
                      </a:endParaRPr>
                    </a:p>
                  </a:txBody>
                  <a:tcPr marL="9525" marR="9525" marT="9525" marB="0"/>
                </a:tc>
                <a:tc>
                  <a:txBody>
                    <a:bodyPr/>
                    <a:lstStyle/>
                    <a:p>
                      <a:pPr algn="ctr" fontAlgn="t"/>
                      <a:r>
                        <a:rPr lang="en-US" sz="1200" b="0" i="1" u="none" strike="noStrike" dirty="0">
                          <a:solidFill>
                            <a:srgbClr val="000000"/>
                          </a:solidFill>
                          <a:effectLst/>
                          <a:latin typeface="+mn-lt"/>
                        </a:rPr>
                        <a:t>Generating Frequency</a:t>
                      </a:r>
                    </a:p>
                  </a:txBody>
                  <a:tcPr marL="9525" marR="9525" marT="9525" marB="0"/>
                </a:tc>
              </a:tr>
              <a:tr h="535168">
                <a:tc>
                  <a:txBody>
                    <a:bodyPr/>
                    <a:lstStyle/>
                    <a:p>
                      <a:pPr algn="l" fontAlgn="b"/>
                      <a:r>
                        <a:rPr lang="en-US" sz="1200" b="0" i="0" u="none" strike="noStrike" dirty="0">
                          <a:solidFill>
                            <a:srgbClr val="000000"/>
                          </a:solidFill>
                          <a:effectLst/>
                          <a:latin typeface="+mn-lt"/>
                        </a:rPr>
                        <a:t>COMS-800</a:t>
                      </a:r>
                    </a:p>
                  </a:txBody>
                  <a:tcPr marL="9525" marR="9525" marT="9525" marB="0" anchor="b"/>
                </a:tc>
                <a:tc>
                  <a:txBody>
                    <a:bodyPr/>
                    <a:lstStyle/>
                    <a:p>
                      <a:pPr algn="l" fontAlgn="b"/>
                      <a:r>
                        <a:rPr lang="en-US" sz="1200" b="0" i="0" u="none" strike="noStrike" dirty="0">
                          <a:solidFill>
                            <a:srgbClr val="000000"/>
                          </a:solidFill>
                          <a:effectLst/>
                          <a:latin typeface="+mn-lt"/>
                        </a:rPr>
                        <a:t>Day Ahead Market Market Operating Day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algn="l" fontAlgn="b"/>
                      <a:r>
                        <a:rPr lang="en-US" sz="1200" b="0" i="0" u="none" strike="noStrike" dirty="0" smtClean="0">
                          <a:solidFill>
                            <a:srgbClr val="000000"/>
                          </a:solidFill>
                          <a:effectLst/>
                          <a:latin typeface="+mn-lt"/>
                        </a:rPr>
                        <a:t>NP12 3 c&amp;d</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r h="667240">
                <a:tc>
                  <a:txBody>
                    <a:bodyPr/>
                    <a:lstStyle/>
                    <a:p>
                      <a:pPr algn="l" fontAlgn="b"/>
                      <a:r>
                        <a:rPr lang="en-US" sz="1200" b="0" i="0" u="none" strike="noStrike" dirty="0">
                          <a:solidFill>
                            <a:srgbClr val="000000"/>
                          </a:solidFill>
                          <a:effectLst/>
                          <a:latin typeface="+mn-lt"/>
                        </a:rPr>
                        <a:t>COMS-802</a:t>
                      </a:r>
                    </a:p>
                  </a:txBody>
                  <a:tcPr marL="9525" marR="9525" marT="9525" marB="0" anchor="b"/>
                </a:tc>
                <a:tc>
                  <a:txBody>
                    <a:bodyPr/>
                    <a:lstStyle/>
                    <a:p>
                      <a:pPr algn="l" fontAlgn="b"/>
                      <a:r>
                        <a:rPr lang="fr-FR" sz="1200" b="0" i="0" u="none" strike="noStrike" dirty="0">
                          <a:solidFill>
                            <a:srgbClr val="000000"/>
                          </a:solidFill>
                          <a:effectLst/>
                          <a:latin typeface="+mn-lt"/>
                        </a:rPr>
                        <a:t>CRR Auction Revenue Distribution (CARD)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algn="l" fontAlgn="b"/>
                      <a:r>
                        <a:rPr lang="en-US" sz="1200" b="0" i="0" u="none" strike="noStrike" dirty="0" smtClean="0">
                          <a:solidFill>
                            <a:srgbClr val="000000"/>
                          </a:solidFill>
                          <a:effectLst/>
                          <a:latin typeface="+mn-lt"/>
                        </a:rPr>
                        <a:t>NP12 3</a:t>
                      </a:r>
                      <a:r>
                        <a:rPr lang="en-US" sz="1200" b="0" i="0" u="none" strike="noStrike" baseline="0" dirty="0" smtClean="0">
                          <a:solidFill>
                            <a:srgbClr val="000000"/>
                          </a:solidFill>
                          <a:effectLst/>
                          <a:latin typeface="+mn-lt"/>
                        </a:rPr>
                        <a:t> c &amp;</a:t>
                      </a:r>
                      <a:r>
                        <a:rPr lang="en-US" sz="1200" b="0" i="0" u="none" strike="noStrike" dirty="0" smtClean="0">
                          <a:solidFill>
                            <a:srgbClr val="000000"/>
                          </a:solidFill>
                          <a:effectLst/>
                          <a:latin typeface="+mn-lt"/>
                        </a:rPr>
                        <a:t>NP9.10(5</a:t>
                      </a:r>
                      <a:r>
                        <a:rPr lang="en-US" sz="1200" b="0" i="0" u="none" strike="noStrike" dirty="0">
                          <a:solidFill>
                            <a:srgbClr val="000000"/>
                          </a:solidFill>
                          <a:effectLst/>
                          <a:latin typeface="+mn-lt"/>
                        </a:rPr>
                        <a:t>)</a:t>
                      </a: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r h="535168">
                <a:tc>
                  <a:txBody>
                    <a:bodyPr/>
                    <a:lstStyle/>
                    <a:p>
                      <a:pPr algn="l" fontAlgn="b"/>
                      <a:r>
                        <a:rPr lang="en-US" sz="1200" b="0" i="0" u="none" strike="noStrike" dirty="0">
                          <a:solidFill>
                            <a:srgbClr val="000000"/>
                          </a:solidFill>
                          <a:effectLst/>
                          <a:latin typeface="+mn-lt"/>
                        </a:rPr>
                        <a:t>COMS-807</a:t>
                      </a:r>
                    </a:p>
                  </a:txBody>
                  <a:tcPr marL="9525" marR="9525" marT="9525" marB="0" anchor="b"/>
                </a:tc>
                <a:tc>
                  <a:txBody>
                    <a:bodyPr/>
                    <a:lstStyle/>
                    <a:p>
                      <a:pPr algn="l" fontAlgn="b"/>
                      <a:r>
                        <a:rPr lang="en-US" sz="1200" b="0" i="0" u="none" strike="noStrike" dirty="0">
                          <a:solidFill>
                            <a:srgbClr val="000000"/>
                          </a:solidFill>
                          <a:effectLst/>
                          <a:latin typeface="+mn-lt"/>
                        </a:rPr>
                        <a:t>CRR Balancing Account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NP12 3 c</a:t>
                      </a:r>
                    </a:p>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r h="667240">
                <a:tc>
                  <a:txBody>
                    <a:bodyPr/>
                    <a:lstStyle/>
                    <a:p>
                      <a:pPr algn="l" fontAlgn="b"/>
                      <a:r>
                        <a:rPr lang="en-US" sz="1200" b="0" i="0" u="none" strike="noStrike" dirty="0">
                          <a:solidFill>
                            <a:srgbClr val="000000"/>
                          </a:solidFill>
                          <a:effectLst/>
                          <a:latin typeface="+mn-lt"/>
                        </a:rPr>
                        <a:t>NP12-177</a:t>
                      </a:r>
                    </a:p>
                  </a:txBody>
                  <a:tcPr marL="9525" marR="9525" marT="9525" marB="0" anchor="b"/>
                </a:tc>
                <a:tc>
                  <a:txBody>
                    <a:bodyPr/>
                    <a:lstStyle/>
                    <a:p>
                      <a:pPr algn="l" fontAlgn="b"/>
                      <a:r>
                        <a:rPr lang="en-US" sz="1200" b="0" i="0" u="none" strike="noStrike" dirty="0">
                          <a:solidFill>
                            <a:srgbClr val="000000"/>
                          </a:solidFill>
                          <a:effectLst/>
                          <a:latin typeface="+mn-lt"/>
                        </a:rPr>
                        <a:t>Day Ahead Market Consolidated Operating Day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NP4.5.1(8</a:t>
                      </a:r>
                      <a:r>
                        <a:rPr lang="en-US" sz="1200" b="0" i="0" u="none" strike="noStrike" dirty="0" smtClean="0">
                          <a:solidFill>
                            <a:srgbClr val="000000"/>
                          </a:solidFill>
                          <a:effectLst/>
                          <a:latin typeface="+mn-lt"/>
                        </a:rPr>
                        <a:t>); NP12.3c</a:t>
                      </a:r>
                    </a:p>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r h="1459673">
                <a:tc>
                  <a:txBody>
                    <a:bodyPr/>
                    <a:lstStyle/>
                    <a:p>
                      <a:pPr algn="l" fontAlgn="b"/>
                      <a:r>
                        <a:rPr lang="en-US" sz="1200" b="0" i="0" u="none" strike="noStrike" dirty="0">
                          <a:solidFill>
                            <a:srgbClr val="000000"/>
                          </a:solidFill>
                          <a:effectLst/>
                          <a:latin typeface="+mn-lt"/>
                        </a:rPr>
                        <a:t>NP12-747</a:t>
                      </a:r>
                    </a:p>
                  </a:txBody>
                  <a:tcPr marL="9525" marR="9525" marT="9525" marB="0" anchor="b"/>
                </a:tc>
                <a:tc>
                  <a:txBody>
                    <a:bodyPr/>
                    <a:lstStyle/>
                    <a:p>
                      <a:pPr algn="l" fontAlgn="b"/>
                      <a:r>
                        <a:rPr lang="en-US" sz="1200" b="0" i="0" u="none" strike="noStrike" dirty="0">
                          <a:solidFill>
                            <a:srgbClr val="000000"/>
                          </a:solidFill>
                          <a:effectLst/>
                          <a:latin typeface="+mn-lt"/>
                        </a:rPr>
                        <a:t>Real Time Market Consolidated Operating Day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algn="l" fontAlgn="b"/>
                      <a:r>
                        <a:rPr lang="pl-PL" sz="1200" b="0" i="0" u="none" strike="noStrike" dirty="0" smtClean="0">
                          <a:solidFill>
                            <a:srgbClr val="000000"/>
                          </a:solidFill>
                          <a:effectLst/>
                          <a:latin typeface="+mn-lt"/>
                        </a:rPr>
                        <a:t>NP11.5.1.1(2)</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NP11.5.2</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NP11.5.2.1(2)</a:t>
                      </a:r>
                      <a:r>
                        <a:rPr lang="en-US" sz="1200" b="0" i="0" u="none" strike="noStrike" dirty="0" smtClean="0">
                          <a:solidFill>
                            <a:srgbClr val="000000"/>
                          </a:solidFill>
                          <a:effectLst/>
                          <a:latin typeface="+mn-lt"/>
                        </a:rPr>
                        <a:t>;</a:t>
                      </a:r>
                      <a:endParaRPr lang="pl-PL" sz="1200" b="0" i="0" u="none" strike="noStrike" dirty="0" smtClean="0">
                        <a:solidFill>
                          <a:srgbClr val="000000"/>
                        </a:solidFill>
                        <a:effectLst/>
                        <a:latin typeface="+mn-lt"/>
                      </a:endParaRPr>
                    </a:p>
                    <a:p>
                      <a:pPr algn="l" fontAlgn="b"/>
                      <a:r>
                        <a:rPr lang="pl-PL" sz="1200" b="0" i="0" u="none" strike="noStrike" dirty="0" smtClean="0">
                          <a:solidFill>
                            <a:srgbClr val="000000"/>
                          </a:solidFill>
                          <a:effectLst/>
                          <a:latin typeface="+mn-lt"/>
                        </a:rPr>
                        <a:t>NP12.3(c)</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NP12.3(d)</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a:t>
                      </a:r>
                    </a:p>
                    <a:p>
                      <a:pPr algn="l" fontAlgn="b"/>
                      <a:r>
                        <a:rPr lang="pl-PL" sz="1200" b="0" i="0" u="none" strike="noStrike" dirty="0" smtClean="0">
                          <a:solidFill>
                            <a:srgbClr val="000000"/>
                          </a:solidFill>
                          <a:effectLst/>
                          <a:latin typeface="+mn-lt"/>
                        </a:rPr>
                        <a:t>NP8.2(l)(ii)</a:t>
                      </a:r>
                      <a:r>
                        <a:rPr lang="en-US" sz="1200" b="0" i="0" u="none" strike="noStrike" dirty="0" smtClean="0">
                          <a:solidFill>
                            <a:srgbClr val="000000"/>
                          </a:solidFill>
                          <a:effectLst/>
                          <a:latin typeface="+mn-lt"/>
                        </a:rPr>
                        <a:t>; </a:t>
                      </a:r>
                      <a:r>
                        <a:rPr lang="pl-PL" sz="1200" b="0" i="0" u="none" strike="noStrike" dirty="0" smtClean="0">
                          <a:solidFill>
                            <a:srgbClr val="000000"/>
                          </a:solidFill>
                          <a:effectLst/>
                          <a:latin typeface="+mn-lt"/>
                        </a:rPr>
                        <a:t>NP8.2(l)(iii)</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NP8.2(l)(iv)</a:t>
                      </a:r>
                      <a:r>
                        <a:rPr lang="en-US" sz="1200" b="0" i="0" u="none" strike="noStrike" dirty="0" smtClean="0">
                          <a:solidFill>
                            <a:srgbClr val="000000"/>
                          </a:solidFill>
                          <a:effectLst/>
                          <a:latin typeface="+mn-lt"/>
                        </a:rPr>
                        <a:t>;</a:t>
                      </a:r>
                      <a:endParaRPr lang="pl-PL" sz="1200" b="0" i="0" u="none" strike="noStrike" dirty="0" smtClean="0">
                        <a:solidFill>
                          <a:srgbClr val="000000"/>
                        </a:solidFill>
                        <a:effectLst/>
                        <a:latin typeface="+mn-lt"/>
                      </a:endParaRPr>
                    </a:p>
                    <a:p>
                      <a:pPr algn="l" fontAlgn="b"/>
                      <a:r>
                        <a:rPr lang="pl-PL" sz="1200" b="0" i="0" u="none" strike="noStrike" dirty="0" smtClean="0">
                          <a:solidFill>
                            <a:srgbClr val="000000"/>
                          </a:solidFill>
                          <a:effectLst/>
                          <a:latin typeface="+mn-lt"/>
                        </a:rPr>
                        <a:t>NP8.2(l)(v)</a:t>
                      </a:r>
                      <a:r>
                        <a:rPr lang="en-US" sz="1200" b="0" i="0" u="none" strike="noStrike" dirty="0" smtClean="0">
                          <a:solidFill>
                            <a:srgbClr val="000000"/>
                          </a:solidFill>
                          <a:effectLst/>
                          <a:latin typeface="+mn-lt"/>
                        </a:rPr>
                        <a:t>; </a:t>
                      </a:r>
                      <a:r>
                        <a:rPr lang="pl-PL" sz="1200" b="0" i="0" u="none" strike="noStrike" dirty="0" smtClean="0">
                          <a:solidFill>
                            <a:srgbClr val="000000"/>
                          </a:solidFill>
                          <a:effectLst/>
                          <a:latin typeface="+mn-lt"/>
                        </a:rPr>
                        <a:t>NP8.2(l)(vii)NP8.2(l)(vi)</a:t>
                      </a:r>
                      <a:r>
                        <a:rPr lang="en-US" sz="1200" b="0" i="0" u="none" strike="noStrike" dirty="0" smtClean="0">
                          <a:solidFill>
                            <a:srgbClr val="000000"/>
                          </a:solidFill>
                          <a:effectLst/>
                          <a:latin typeface="+mn-lt"/>
                        </a:rPr>
                        <a:t>;</a:t>
                      </a:r>
                    </a:p>
                    <a:p>
                      <a:pPr algn="l" fontAlgn="b"/>
                      <a:r>
                        <a:rPr lang="pl-PL" sz="1200" b="0" i="0" u="none" strike="noStrike" dirty="0" smtClean="0">
                          <a:solidFill>
                            <a:srgbClr val="000000"/>
                          </a:solidFill>
                          <a:effectLst/>
                          <a:latin typeface="+mn-lt"/>
                        </a:rPr>
                        <a:t>NP11.1.11(1)(c)</a:t>
                      </a:r>
                      <a:r>
                        <a:rPr lang="en-US" sz="1200" b="0" i="0" u="none" strike="noStrike" dirty="0" smtClean="0">
                          <a:solidFill>
                            <a:srgbClr val="000000"/>
                          </a:solidFill>
                          <a:effectLst/>
                          <a:latin typeface="+mn-lt"/>
                        </a:rPr>
                        <a:t>; </a:t>
                      </a:r>
                      <a:r>
                        <a:rPr lang="pl-PL" sz="1200" b="0" i="0" u="none" strike="noStrike" dirty="0" smtClean="0">
                          <a:solidFill>
                            <a:srgbClr val="000000"/>
                          </a:solidFill>
                          <a:effectLst/>
                          <a:latin typeface="+mn-lt"/>
                        </a:rPr>
                        <a:t>NP10.3.2.1.5</a:t>
                      </a:r>
                      <a:r>
                        <a:rPr lang="en-US" sz="1200" b="0" i="0" u="none" strike="noStrike" dirty="0" smtClean="0">
                          <a:solidFill>
                            <a:srgbClr val="000000"/>
                          </a:solidFill>
                          <a:effectLst/>
                          <a:latin typeface="+mn-lt"/>
                        </a:rPr>
                        <a:t>; </a:t>
                      </a:r>
                      <a:r>
                        <a:rPr lang="pl-PL" sz="1200" b="0" i="0" u="none" strike="noStrike" dirty="0" smtClean="0">
                          <a:solidFill>
                            <a:srgbClr val="000000"/>
                          </a:solidFill>
                          <a:effectLst/>
                          <a:latin typeface="+mn-lt"/>
                        </a:rPr>
                        <a:t>NP11.5.2.2(2)</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NP11.5.2.1(1)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r h="1063457">
                <a:tc>
                  <a:txBody>
                    <a:bodyPr/>
                    <a:lstStyle/>
                    <a:p>
                      <a:pPr algn="l" fontAlgn="b"/>
                      <a:r>
                        <a:rPr lang="en-US" sz="1200" b="0" i="0" u="none" strike="noStrike" dirty="0">
                          <a:solidFill>
                            <a:srgbClr val="000000"/>
                          </a:solidFill>
                          <a:effectLst/>
                          <a:latin typeface="+mn-lt"/>
                        </a:rPr>
                        <a:t>NP12-749</a:t>
                      </a:r>
                    </a:p>
                  </a:txBody>
                  <a:tcPr marL="9525" marR="9525" marT="9525" marB="0" anchor="b"/>
                </a:tc>
                <a:tc>
                  <a:txBody>
                    <a:bodyPr/>
                    <a:lstStyle/>
                    <a:p>
                      <a:pPr algn="l" fontAlgn="b"/>
                      <a:r>
                        <a:rPr lang="en-US" sz="1200" b="0" i="0" u="none" strike="noStrike" dirty="0">
                          <a:solidFill>
                            <a:srgbClr val="000000"/>
                          </a:solidFill>
                          <a:effectLst/>
                          <a:latin typeface="+mn-lt"/>
                        </a:rPr>
                        <a:t>Real Time Market Market Operating Day Extract</a:t>
                      </a:r>
                    </a:p>
                  </a:txBody>
                  <a:tcPr marL="9525" marR="9525" marT="9525" marB="0" anchor="b"/>
                </a:tc>
                <a:tc>
                  <a:txBody>
                    <a:bodyPr/>
                    <a:lstStyle/>
                    <a:p>
                      <a:pPr algn="l" fontAlgn="b"/>
                      <a:r>
                        <a:rPr lang="en-US" sz="1200" b="0" i="0" u="none" strike="noStrike" dirty="0">
                          <a:solidFill>
                            <a:srgbClr val="000000"/>
                          </a:solidFill>
                          <a:effectLst/>
                          <a:latin typeface="+mn-lt"/>
                        </a:rPr>
                        <a:t>Nodal</a:t>
                      </a:r>
                    </a:p>
                  </a:txBody>
                  <a:tcPr marL="9525" marR="9525" marT="9525" marB="0" anchor="b"/>
                </a:tc>
                <a:tc>
                  <a:txBody>
                    <a:bodyPr/>
                    <a:lstStyle/>
                    <a:p>
                      <a:pPr algn="l" fontAlgn="b"/>
                      <a:r>
                        <a:rPr lang="en-US" sz="1200" b="0" i="0" u="none" strike="noStrike" dirty="0">
                          <a:solidFill>
                            <a:srgbClr val="000000"/>
                          </a:solidFill>
                          <a:effectLst/>
                          <a:latin typeface="+mn-lt"/>
                        </a:rPr>
                        <a:t>Extract</a:t>
                      </a:r>
                    </a:p>
                  </a:txBody>
                  <a:tcPr marL="9525" marR="9525" marT="9525" marB="0" anchor="b"/>
                </a:tc>
                <a:tc>
                  <a:txBody>
                    <a:bodyPr/>
                    <a:lstStyle/>
                    <a:p>
                      <a:pPr algn="l" fontAlgn="b"/>
                      <a:r>
                        <a:rPr lang="pl-PL" sz="1200" b="0" i="0" u="none" strike="noStrike" dirty="0" smtClean="0">
                          <a:solidFill>
                            <a:srgbClr val="000000"/>
                          </a:solidFill>
                          <a:effectLst/>
                          <a:latin typeface="+mn-lt"/>
                        </a:rPr>
                        <a:t>NP12.3(d)</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NP8.2(l)(ii)</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NP8.2(l)(iii)</a:t>
                      </a:r>
                    </a:p>
                    <a:p>
                      <a:pPr algn="l" fontAlgn="b"/>
                      <a:r>
                        <a:rPr lang="pl-PL" sz="1200" b="0" i="0" u="none" strike="noStrike" dirty="0" smtClean="0">
                          <a:solidFill>
                            <a:srgbClr val="000000"/>
                          </a:solidFill>
                          <a:effectLst/>
                          <a:latin typeface="+mn-lt"/>
                        </a:rPr>
                        <a:t>NP8.2(l)(v)</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NP8.2(l)(vi)</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NP11.6.2.4</a:t>
                      </a:r>
                    </a:p>
                    <a:p>
                      <a:pPr algn="l" fontAlgn="b"/>
                      <a:r>
                        <a:rPr lang="pl-PL" sz="1200" b="0" i="0" u="none" strike="noStrike" dirty="0" smtClean="0">
                          <a:solidFill>
                            <a:srgbClr val="000000"/>
                          </a:solidFill>
                          <a:effectLst/>
                          <a:latin typeface="+mn-lt"/>
                        </a:rPr>
                        <a:t>NP11.5.1.1(1)</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NP8.2(l)(iv)</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NP12.3(c)</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NP8.2(l)(vii)</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NP11.5.1.2</a:t>
                      </a:r>
                      <a:r>
                        <a:rPr lang="en-US" sz="1200" b="0" i="0" u="none" strike="noStrike" dirty="0" smtClean="0">
                          <a:solidFill>
                            <a:srgbClr val="000000"/>
                          </a:solidFill>
                          <a:effectLst/>
                          <a:latin typeface="+mn-lt"/>
                        </a:rPr>
                        <a:t>;</a:t>
                      </a:r>
                      <a:r>
                        <a:rPr lang="en-US" sz="1200" b="0" i="0" u="none" strike="noStrike" baseline="0" dirty="0" smtClean="0">
                          <a:solidFill>
                            <a:srgbClr val="000000"/>
                          </a:solidFill>
                          <a:effectLst/>
                          <a:latin typeface="+mn-lt"/>
                        </a:rPr>
                        <a:t> </a:t>
                      </a:r>
                      <a:r>
                        <a:rPr lang="pl-PL" sz="1200" b="0" i="0" u="none" strike="noStrike" dirty="0" smtClean="0">
                          <a:solidFill>
                            <a:srgbClr val="000000"/>
                          </a:solidFill>
                          <a:effectLst/>
                          <a:latin typeface="+mn-lt"/>
                        </a:rPr>
                        <a:t>NP11.5.2.2(1)</a:t>
                      </a:r>
                    </a:p>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Event - Per Settlement Approval Plus 48 Hours</a:t>
                      </a:r>
                    </a:p>
                  </a:txBody>
                  <a:tcPr marL="9525" marR="9525" marT="9525" marB="0" anchor="b"/>
                </a:tc>
              </a:tr>
            </a:tbl>
          </a:graphicData>
        </a:graphic>
      </p:graphicFrame>
    </p:spTree>
    <p:extLst>
      <p:ext uri="{BB962C8B-B14F-4D97-AF65-F5344CB8AC3E}">
        <p14:creationId xmlns:p14="http://schemas.microsoft.com/office/powerpoint/2010/main" val="509563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Should Settlement have its own SLA?</a:t>
            </a:r>
            <a:br>
              <a:rPr lang="en-US" dirty="0"/>
            </a:br>
            <a:endParaRPr lang="en-US" dirty="0"/>
          </a:p>
        </p:txBody>
      </p:sp>
      <p:sp>
        <p:nvSpPr>
          <p:cNvPr id="3" name="Content Placeholder 2"/>
          <p:cNvSpPr>
            <a:spLocks noGrp="1"/>
          </p:cNvSpPr>
          <p:nvPr>
            <p:ph idx="1"/>
          </p:nvPr>
        </p:nvSpPr>
        <p:spPr>
          <a:xfrm>
            <a:off x="406400" y="1248032"/>
            <a:ext cx="11379200" cy="4672001"/>
          </a:xfrm>
        </p:spPr>
        <p:txBody>
          <a:bodyPr/>
          <a:lstStyle/>
          <a:p>
            <a:pPr marL="0" indent="0">
              <a:buNone/>
            </a:pPr>
            <a:r>
              <a:rPr lang="en-US" sz="1800" b="1" i="1" dirty="0" smtClean="0"/>
              <a:t>NP12.3</a:t>
            </a:r>
            <a:r>
              <a:rPr lang="en-US" sz="1800" b="1" i="1" dirty="0"/>
              <a:t>	MIS Administrative and Design Requirements </a:t>
            </a:r>
          </a:p>
          <a:p>
            <a:pPr marL="0" indent="0">
              <a:buNone/>
            </a:pPr>
            <a:r>
              <a:rPr lang="en-US" sz="1800" i="1" dirty="0" smtClean="0"/>
              <a:t>12.3 </a:t>
            </a:r>
            <a:r>
              <a:rPr lang="en-US" sz="1800" i="1" dirty="0"/>
              <a:t>(c)  The MIS must include any available information that may be used by a Qualified 	Scheduling Entity (QSE) to estimate or verify bills for all ERCOT-provided settlements.  </a:t>
            </a:r>
            <a:endParaRPr lang="en-US" sz="1800" i="1" dirty="0" smtClean="0"/>
          </a:p>
          <a:p>
            <a:pPr marL="0" indent="0">
              <a:buNone/>
            </a:pPr>
            <a:endParaRPr lang="en-US" sz="1800" i="1" dirty="0" smtClean="0"/>
          </a:p>
          <a:p>
            <a:pPr marL="0" indent="0">
              <a:buNone/>
            </a:pPr>
            <a:r>
              <a:rPr lang="en-US" sz="1800" b="1" cap="all" dirty="0"/>
              <a:t>COMG 10 EXTRACTS AND REPORTS</a:t>
            </a:r>
          </a:p>
          <a:p>
            <a:pPr marL="0" indent="0">
              <a:buNone/>
            </a:pPr>
            <a:r>
              <a:rPr lang="en-US" sz="1800" dirty="0"/>
              <a:t>	(1)	ERCOT provides reports and extracts to assist Market Participants in understanding data pertaining to, but not limited to, energy and Ancillary Services, market prices, retail and wholesale activity, Load Profiling, Metering, Data Aggregation and Settlements.  Extracts and reports provide supplemental data to allow Market Participants a view into ERCOT’s operational and commercial systems.  Extract data is provided in raw form to facilitate the loading of data into a database.  Reports are in a formatted presentation which facilitates stand-alone reading.  </a:t>
            </a:r>
          </a:p>
          <a:p>
            <a:pPr marL="0" indent="0">
              <a:buNone/>
            </a:pPr>
            <a:r>
              <a:rPr lang="en-US" sz="1800" dirty="0"/>
              <a:t>	(2)	ERCOT publishes information regarding extracts and reports at </a:t>
            </a:r>
            <a:r>
              <a:rPr lang="en-US" sz="1800" u="sng" dirty="0">
                <a:hlinkClick r:id="rId2"/>
              </a:rPr>
              <a:t>http://www.ercot.com/services/mdt/</a:t>
            </a:r>
            <a:r>
              <a:rPr lang="en-US" sz="1800" dirty="0"/>
              <a:t>.  This information includes, but is not limited to, the ERCOT Market Information List (EMIL), Data Definition Language (DDL), XML Schema Definition (XSD), user guides and market aid documentation.</a:t>
            </a:r>
            <a:endParaRPr lang="en-US" sz="1800" i="1" dirty="0"/>
          </a:p>
          <a:p>
            <a:pPr marL="0" indent="0">
              <a:buNone/>
            </a:pPr>
            <a:endParaRPr lang="en-US" sz="2400" i="1"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4165202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0287000" y="6561139"/>
            <a:ext cx="228600" cy="212725"/>
          </a:xfrm>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
        <p:nvSpPr>
          <p:cNvPr id="4" name="Title 3"/>
          <p:cNvSpPr>
            <a:spLocks noGrp="1"/>
          </p:cNvSpPr>
          <p:nvPr>
            <p:ph type="title"/>
          </p:nvPr>
        </p:nvSpPr>
        <p:spPr/>
        <p:txBody>
          <a:bodyPr/>
          <a:lstStyle/>
          <a:p>
            <a:r>
              <a:rPr lang="en-US" dirty="0" smtClean="0"/>
              <a:t>Nodal Settlement Handbook:   Like It or Spike It?</a:t>
            </a:r>
            <a:endParaRPr lang="en-US" dirty="0"/>
          </a:p>
        </p:txBody>
      </p:sp>
      <p:sp>
        <p:nvSpPr>
          <p:cNvPr id="2" name="TextBox 1"/>
          <p:cNvSpPr txBox="1"/>
          <p:nvPr/>
        </p:nvSpPr>
        <p:spPr>
          <a:xfrm>
            <a:off x="508000" y="814196"/>
            <a:ext cx="10724292" cy="5386090"/>
          </a:xfrm>
          <a:prstGeom prst="rect">
            <a:avLst/>
          </a:prstGeom>
          <a:noFill/>
        </p:spPr>
        <p:txBody>
          <a:bodyPr wrap="square" rtlCol="0">
            <a:spAutoFit/>
          </a:bodyPr>
          <a:lstStyle/>
          <a:p>
            <a:endParaRPr lang="en-US" sz="3200" dirty="0" smtClean="0"/>
          </a:p>
          <a:p>
            <a:pPr marL="457200" indent="-457200">
              <a:buFont typeface="Arial" panose="020B0604020202020204" pitchFamily="34" charset="0"/>
              <a:buChar char="•"/>
            </a:pPr>
            <a:r>
              <a:rPr lang="en-US" sz="2800" dirty="0" smtClean="0"/>
              <a:t>We </a:t>
            </a:r>
            <a:r>
              <a:rPr lang="en-US" sz="2800" dirty="0"/>
              <a:t>need to Rally, even if graphics </a:t>
            </a:r>
            <a:r>
              <a:rPr lang="en-US" sz="2800" dirty="0" smtClean="0"/>
              <a:t>are not </a:t>
            </a:r>
            <a:r>
              <a:rPr lang="en-US" sz="2800" dirty="0"/>
              <a:t>perfect</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Market </a:t>
            </a:r>
            <a:r>
              <a:rPr lang="en-US" sz="2800" dirty="0"/>
              <a:t>Participants report they are using </a:t>
            </a:r>
            <a:r>
              <a:rPr lang="en-US" sz="2800" dirty="0" smtClean="0"/>
              <a:t>it</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Easy-to-follow </a:t>
            </a:r>
            <a:r>
              <a:rPr lang="en-US" sz="2800" dirty="0"/>
              <a:t>shadow “</a:t>
            </a:r>
            <a:r>
              <a:rPr lang="en-US" sz="2800" dirty="0" smtClean="0"/>
              <a:t>recipes”</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Lags </a:t>
            </a:r>
            <a:r>
              <a:rPr lang="en-US" sz="2800" dirty="0"/>
              <a:t>implementation, but “chattier” than the Matrix or </a:t>
            </a:r>
            <a:r>
              <a:rPr lang="en-US" sz="2800" dirty="0" smtClean="0"/>
              <a:t>Protocol</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Bring </a:t>
            </a:r>
            <a:r>
              <a:rPr lang="en-US" sz="2800" dirty="0"/>
              <a:t>attention to availability of this resource at Settlements 301?</a:t>
            </a:r>
          </a:p>
          <a:p>
            <a:endParaRPr lang="en-US" sz="3200"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24359" b="24359"/>
          <a:stretch/>
        </p:blipFill>
        <p:spPr>
          <a:xfrm>
            <a:off x="8915400" y="5474068"/>
            <a:ext cx="1485900" cy="762000"/>
          </a:xfrm>
          <a:prstGeom prst="rect">
            <a:avLst/>
          </a:prstGeom>
        </p:spPr>
      </p:pic>
    </p:spTree>
    <p:extLst>
      <p:ext uri="{BB962C8B-B14F-4D97-AF65-F5344CB8AC3E}">
        <p14:creationId xmlns:p14="http://schemas.microsoft.com/office/powerpoint/2010/main" val="3012966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80519" y="1056502"/>
            <a:ext cx="8534400" cy="1752600"/>
          </a:xfrm>
        </p:spPr>
        <p:txBody>
          <a:bodyPr/>
          <a:lstStyle/>
          <a:p>
            <a:r>
              <a:rPr lang="en-US" dirty="0">
                <a:solidFill>
                  <a:srgbClr val="00B050"/>
                </a:solidFill>
              </a:rPr>
              <a:t>Next</a:t>
            </a:r>
            <a:r>
              <a:rPr lang="en-US" dirty="0"/>
              <a:t> </a:t>
            </a:r>
            <a:r>
              <a:rPr lang="en-US" dirty="0">
                <a:solidFill>
                  <a:srgbClr val="00B050"/>
                </a:solidFill>
              </a:rPr>
              <a:t>CSWG Meeting </a:t>
            </a:r>
          </a:p>
          <a:p>
            <a:r>
              <a:rPr lang="en-US" dirty="0">
                <a:solidFill>
                  <a:srgbClr val="00B050"/>
                </a:solidFill>
              </a:rPr>
              <a:t> September 19, 2016 9:30am</a:t>
            </a:r>
          </a:p>
          <a:p>
            <a:r>
              <a:rPr lang="en-US" dirty="0">
                <a:solidFill>
                  <a:srgbClr val="00B050"/>
                </a:solidFill>
              </a:rPr>
              <a:t>ERCOT Met Center </a:t>
            </a:r>
          </a:p>
          <a:p>
            <a:r>
              <a:rPr lang="en-US" dirty="0">
                <a:solidFill>
                  <a:srgbClr val="00B050"/>
                </a:solidFill>
              </a:rPr>
              <a:t>Rm 210A</a:t>
            </a:r>
          </a:p>
          <a:p>
            <a:endParaRPr lang="en-US" i="1" dirty="0">
              <a:solidFill>
                <a:srgbClr val="FF0000"/>
              </a:solidFill>
            </a:endParaRPr>
          </a:p>
          <a:p>
            <a:endParaRPr lang="en-US" i="1" dirty="0">
              <a:solidFill>
                <a:srgbClr val="FF0000"/>
              </a:solidFill>
            </a:endParaRPr>
          </a:p>
          <a:p>
            <a:r>
              <a:rPr lang="en-US" sz="1800" i="1" dirty="0">
                <a:solidFill>
                  <a:srgbClr val="FF0000"/>
                </a:solidFill>
              </a:rPr>
              <a:t>Please note the August 12 meeting is cancelled</a:t>
            </a:r>
            <a:endParaRPr lang="en-US" sz="1800" dirty="0"/>
          </a:p>
          <a:p>
            <a:endParaRPr lang="en-US" dirty="0"/>
          </a:p>
        </p:txBody>
      </p:sp>
      <p:sp>
        <p:nvSpPr>
          <p:cNvPr id="6" name="Slide Number Placeholder 5"/>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3643099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2174</TotalTime>
  <Words>480</Words>
  <Application>Microsoft Office PowerPoint</Application>
  <PresentationFormat>Widescreen</PresentationFormat>
  <Paragraphs>107</Paragraphs>
  <Slides>7</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Arial Black</vt:lpstr>
      <vt:lpstr>Calibri</vt:lpstr>
      <vt:lpstr>Wingdings</vt:lpstr>
      <vt:lpstr>1_Custom Design</vt:lpstr>
      <vt:lpstr>1_Office Theme</vt:lpstr>
      <vt:lpstr>PowerPoint Presentation</vt:lpstr>
      <vt:lpstr>July business from COPS</vt:lpstr>
      <vt:lpstr>Thought-provoking MDWG Presentation</vt:lpstr>
      <vt:lpstr>Priority 1 Extracts have important manual approval routine</vt:lpstr>
      <vt:lpstr>Should Settlement have its own SLA? </vt:lpstr>
      <vt:lpstr>Nodal Settlement Handbook:   Like It or Spike It?</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58</cp:revision>
  <cp:lastPrinted>2016-07-25T13:59:58Z</cp:lastPrinted>
  <dcterms:created xsi:type="dcterms:W3CDTF">2016-07-13T16:53:36Z</dcterms:created>
  <dcterms:modified xsi:type="dcterms:W3CDTF">2016-08-09T15:15:59Z</dcterms:modified>
</cp:coreProperties>
</file>