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4">
  <p:sldMasterIdLst>
    <p:sldMasterId id="2147483653" r:id="rId4"/>
    <p:sldMasterId id="2147483648" r:id="rId5"/>
    <p:sldMasterId id="2147483651" r:id="rId6"/>
  </p:sldMasterIdLst>
  <p:notesMasterIdLst>
    <p:notesMasterId r:id="rId19"/>
  </p:notesMasterIdLst>
  <p:handoutMasterIdLst>
    <p:handoutMasterId r:id="rId20"/>
  </p:handoutMasterIdLst>
  <p:sldIdLst>
    <p:sldId id="416" r:id="rId7"/>
    <p:sldId id="274" r:id="rId8"/>
    <p:sldId id="449" r:id="rId9"/>
    <p:sldId id="419" r:id="rId10"/>
    <p:sldId id="445" r:id="rId11"/>
    <p:sldId id="440" r:id="rId12"/>
    <p:sldId id="444" r:id="rId13"/>
    <p:sldId id="441" r:id="rId14"/>
    <p:sldId id="442" r:id="rId15"/>
    <p:sldId id="446" r:id="rId16"/>
    <p:sldId id="447" r:id="rId17"/>
    <p:sldId id="448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pa, Lisa" initials="RL" lastIdx="0" clrIdx="0">
    <p:extLst>
      <p:ext uri="{19B8F6BF-5375-455C-9EA6-DF929625EA0E}">
        <p15:presenceInfo xmlns:p15="http://schemas.microsoft.com/office/powerpoint/2012/main" userId="S-1-5-21-639947351-343809578-3807592339-4442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65" autoAdjust="0"/>
  </p:normalViewPr>
  <p:slideViewPr>
    <p:cSldViewPr showGuides="1">
      <p:cViewPr varScale="1">
        <p:scale>
          <a:sx n="126" d="100"/>
          <a:sy n="126" d="100"/>
        </p:scale>
        <p:origin x="888" y="13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viewProps" Target="viewProps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0275"/>
            <a:fld id="{660BCD64-7194-4473-A9B3-4E55C688EC82}" type="slidenum">
              <a:rPr lang="en-US" altLang="en-US"/>
              <a:pPr defTabSz="930275"/>
              <a:t>2</a:t>
            </a:fld>
            <a:endParaRPr lang="en-US" altLang="en-US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0625" y="703263"/>
            <a:ext cx="4632325" cy="3473450"/>
          </a:xfrm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3450" y="4416425"/>
            <a:ext cx="5143500" cy="4181475"/>
          </a:xfrm>
          <a:noFill/>
          <a:ln/>
        </p:spPr>
        <p:txBody>
          <a:bodyPr/>
          <a:lstStyle/>
          <a:p>
            <a:pPr eaLnBrk="1" hangingPunct="1"/>
            <a:endParaRPr lang="en-US" altLang="en-US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13651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42361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2549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196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800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7670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1794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303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6968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6464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570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343400" y="6553200"/>
            <a:ext cx="2438400" cy="228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Version 14.0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Version 14.0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2" name="Footer Placeholder 4"/>
          <p:cNvSpPr txBox="1">
            <a:spLocks/>
          </p:cNvSpPr>
          <p:nvPr userDrawn="1"/>
        </p:nvSpPr>
        <p:spPr>
          <a:xfrm>
            <a:off x="1981200" y="655320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August</a:t>
            </a:r>
            <a:r>
              <a:rPr lang="en-US" baseline="0" dirty="0" smtClean="0"/>
              <a:t> 17, 2016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rcot.com/about/governance/index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0366" y="2413338"/>
            <a:ext cx="5646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Meter Working Group Meeting</a:t>
            </a:r>
            <a:endParaRPr lang="en-US" b="1" dirty="0"/>
          </a:p>
          <a:p>
            <a:endParaRPr lang="en-US" dirty="0" smtClean="0"/>
          </a:p>
          <a:p>
            <a:r>
              <a:rPr lang="en-US" dirty="0" smtClean="0"/>
              <a:t>August 17,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78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5280" y="228600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New/Other business items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44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Meeting Summary and Closing Remarks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147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Thank you for participating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29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Topics for discussion: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3506180"/>
              </p:ext>
            </p:extLst>
          </p:nvPr>
        </p:nvGraphicFramePr>
        <p:xfrm>
          <a:off x="381000" y="914400"/>
          <a:ext cx="8458200" cy="51815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37577"/>
                <a:gridCol w="4811725"/>
                <a:gridCol w="1312730"/>
                <a:gridCol w="1896168"/>
              </a:tblGrid>
              <a:tr h="216278">
                <a:tc>
                  <a:txBody>
                    <a:bodyPr/>
                    <a:lstStyle/>
                    <a:p>
                      <a:pPr marL="9525" marR="28575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2" marR="6152" marT="0" marB="0"/>
                </a:tc>
                <a:tc>
                  <a:txBody>
                    <a:bodyPr/>
                    <a:lstStyle/>
                    <a:p>
                      <a:pPr marL="28575" marR="28575" indent="85725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>
                          <a:effectLst/>
                        </a:rPr>
                        <a:t>Topics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2" marR="6152" marT="0" marB="0"/>
                </a:tc>
                <a:tc>
                  <a:txBody>
                    <a:bodyPr/>
                    <a:lstStyle/>
                    <a:p>
                      <a:pPr marL="28575" marR="28575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>
                          <a:effectLst/>
                        </a:rPr>
                        <a:t>Speaker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2" marR="6152" marT="0" marB="0"/>
                </a:tc>
                <a:tc>
                  <a:txBody>
                    <a:bodyPr/>
                    <a:lstStyle/>
                    <a:p>
                      <a:pPr marL="28575" marR="9525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>
                          <a:effectLst/>
                        </a:rPr>
                        <a:t>Duration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2" marR="6152" marT="0" marB="0"/>
                </a:tc>
              </a:tr>
              <a:tr h="216278">
                <a:tc>
                  <a:txBody>
                    <a:bodyPr/>
                    <a:lstStyle/>
                    <a:p>
                      <a:pPr marL="9525" marR="28575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>
                          <a:effectLst/>
                        </a:rPr>
                        <a:t>1.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2" marR="6152" marT="0" marB="0"/>
                </a:tc>
                <a:tc>
                  <a:txBody>
                    <a:bodyPr/>
                    <a:lstStyle/>
                    <a:p>
                      <a:pPr marL="28575" marR="28575" indent="85725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>
                          <a:effectLst/>
                        </a:rPr>
                        <a:t>Anti-Trust Admonition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2" marR="6152" marT="0" marB="0"/>
                </a:tc>
                <a:tc>
                  <a:txBody>
                    <a:bodyPr/>
                    <a:lstStyle/>
                    <a:p>
                      <a:pPr marL="28575" marR="28575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>
                          <a:effectLst/>
                        </a:rPr>
                        <a:t>D. Sumbera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2" marR="6152" marT="0" marB="0"/>
                </a:tc>
                <a:tc>
                  <a:txBody>
                    <a:bodyPr/>
                    <a:lstStyle/>
                    <a:p>
                      <a:pPr marL="28575" marR="9525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>
                          <a:effectLst/>
                        </a:rPr>
                        <a:t>10:00 am – 10:05 am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2" marR="6152" marT="0" marB="0"/>
                </a:tc>
              </a:tr>
              <a:tr h="216278">
                <a:tc>
                  <a:txBody>
                    <a:bodyPr/>
                    <a:lstStyle/>
                    <a:p>
                      <a:pPr marL="9525" marR="28575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>
                          <a:effectLst/>
                        </a:rPr>
                        <a:t>2. 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2" marR="6152" marT="0" marB="0"/>
                </a:tc>
                <a:tc>
                  <a:txBody>
                    <a:bodyPr/>
                    <a:lstStyle/>
                    <a:p>
                      <a:pPr marL="28575" marR="28575" indent="85725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>
                          <a:effectLst/>
                        </a:rPr>
                        <a:t>Attendance roll-call and introductions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2" marR="6152" marT="0" marB="0"/>
                </a:tc>
                <a:tc>
                  <a:txBody>
                    <a:bodyPr/>
                    <a:lstStyle/>
                    <a:p>
                      <a:pPr marL="28575" marR="28575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>
                          <a:effectLst/>
                        </a:rPr>
                        <a:t>D. Sumbera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2" marR="6152" marT="0" marB="0"/>
                </a:tc>
                <a:tc>
                  <a:txBody>
                    <a:bodyPr/>
                    <a:lstStyle/>
                    <a:p>
                      <a:pPr marL="28575" marR="9525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>
                          <a:effectLst/>
                        </a:rPr>
                        <a:t>10:05 am – 10:15 am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2" marR="6152" marT="0" marB="0"/>
                </a:tc>
              </a:tr>
              <a:tr h="655414">
                <a:tc>
                  <a:txBody>
                    <a:bodyPr/>
                    <a:lstStyle/>
                    <a:p>
                      <a:pPr marL="9525" marR="28575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>
                          <a:effectLst/>
                        </a:rPr>
                        <a:t>3.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2" marR="6152" marT="0" marB="0"/>
                </a:tc>
                <a:tc>
                  <a:txBody>
                    <a:bodyPr/>
                    <a:lstStyle/>
                    <a:p>
                      <a:pPr marL="107950" marR="28575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>
                          <a:effectLst/>
                        </a:rPr>
                        <a:t>Review proposed SMOGRR: Modification to 1.3.2 and 1.4.1, instrument transformer requirements in impedance grounded distribution circuits.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2" marR="6152" marT="0" marB="0"/>
                </a:tc>
                <a:tc>
                  <a:txBody>
                    <a:bodyPr/>
                    <a:lstStyle/>
                    <a:p>
                      <a:pPr marL="28575" marR="28575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>
                          <a:effectLst/>
                        </a:rPr>
                        <a:t>B. Smith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2" marR="6152" marT="0" marB="0"/>
                </a:tc>
                <a:tc>
                  <a:txBody>
                    <a:bodyPr/>
                    <a:lstStyle/>
                    <a:p>
                      <a:pPr marL="28575" marR="9525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>
                          <a:effectLst/>
                        </a:rPr>
                        <a:t>10:15 am – 11:15 am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2" marR="6152" marT="0" marB="0"/>
                </a:tc>
              </a:tr>
              <a:tr h="579232">
                <a:tc>
                  <a:txBody>
                    <a:bodyPr/>
                    <a:lstStyle/>
                    <a:p>
                      <a:pPr marL="9525" marR="28575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>
                          <a:effectLst/>
                        </a:rPr>
                        <a:t>4.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2" marR="6152" marT="0" marB="0"/>
                </a:tc>
                <a:tc>
                  <a:txBody>
                    <a:bodyPr/>
                    <a:lstStyle/>
                    <a:p>
                      <a:pPr marL="114300" marR="28575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>
                          <a:effectLst/>
                        </a:rPr>
                        <a:t>Review proposed SMOGRR Part 1: Clarification of 1.3.7 with regards to connected burden on parallel CTs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2" marR="6152" marT="0" marB="0"/>
                </a:tc>
                <a:tc>
                  <a:txBody>
                    <a:bodyPr/>
                    <a:lstStyle/>
                    <a:p>
                      <a:pPr marL="28575" marR="28575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>
                          <a:effectLst/>
                        </a:rPr>
                        <a:t>D. Tucker</a:t>
                      </a:r>
                    </a:p>
                    <a:p>
                      <a:pPr marL="28575" marR="28575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2" marR="6152" marT="0" marB="0"/>
                </a:tc>
                <a:tc>
                  <a:txBody>
                    <a:bodyPr/>
                    <a:lstStyle/>
                    <a:p>
                      <a:pPr marL="28575" marR="9525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>
                          <a:effectLst/>
                        </a:rPr>
                        <a:t>11:15 am – 11:30 am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2" marR="6152" marT="0" marB="0"/>
                </a:tc>
              </a:tr>
              <a:tr h="432163">
                <a:tc>
                  <a:txBody>
                    <a:bodyPr/>
                    <a:lstStyle/>
                    <a:p>
                      <a:pPr marL="9525" marR="28575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>
                          <a:effectLst/>
                        </a:rPr>
                        <a:t>5.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2" marR="6152" marT="0" marB="0"/>
                </a:tc>
                <a:tc>
                  <a:txBody>
                    <a:bodyPr/>
                    <a:lstStyle/>
                    <a:p>
                      <a:pPr marL="114300" marR="28575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>
                          <a:effectLst/>
                        </a:rPr>
                        <a:t>Review proposed SMOGRR Part 2: Deleting section 1.4.7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2" marR="6152" marT="0" marB="0"/>
                </a:tc>
                <a:tc>
                  <a:txBody>
                    <a:bodyPr/>
                    <a:lstStyle/>
                    <a:p>
                      <a:pPr marL="28575" marR="28575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>
                          <a:effectLst/>
                        </a:rPr>
                        <a:t>D. Tucker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2" marR="6152" marT="0" marB="0"/>
                </a:tc>
                <a:tc>
                  <a:txBody>
                    <a:bodyPr/>
                    <a:lstStyle/>
                    <a:p>
                      <a:pPr marL="28575" marR="9525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>
                          <a:effectLst/>
                        </a:rPr>
                        <a:t>11:30 am – 11:45 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2" marR="6152" marT="0" marB="0"/>
                </a:tc>
              </a:tr>
              <a:tr h="655414">
                <a:tc>
                  <a:txBody>
                    <a:bodyPr/>
                    <a:lstStyle/>
                    <a:p>
                      <a:pPr marL="9525" marR="28575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>
                          <a:effectLst/>
                        </a:rPr>
                        <a:t>6.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2" marR="6152" marT="0" marB="0"/>
                </a:tc>
                <a:tc>
                  <a:txBody>
                    <a:bodyPr/>
                    <a:lstStyle/>
                    <a:p>
                      <a:pPr marL="114300" marR="28575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>
                          <a:effectLst/>
                        </a:rPr>
                        <a:t>Review proposed SMOGRR Part 3: Modification to 3.2.3 to require submission of nameplate photos of new/replacement instrument transformers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2" marR="6152" marT="0" marB="0"/>
                </a:tc>
                <a:tc>
                  <a:txBody>
                    <a:bodyPr/>
                    <a:lstStyle/>
                    <a:p>
                      <a:pPr marL="28575" marR="28575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>
                          <a:effectLst/>
                        </a:rPr>
                        <a:t>D. Tucker</a:t>
                      </a:r>
                    </a:p>
                    <a:p>
                      <a:pPr marL="28575" marR="28575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2" marR="6152" marT="0" marB="0"/>
                </a:tc>
                <a:tc>
                  <a:txBody>
                    <a:bodyPr/>
                    <a:lstStyle/>
                    <a:p>
                      <a:pPr marL="0" marR="9525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>
                          <a:effectLst/>
                        </a:rPr>
                        <a:t>11:45 am – 12:00 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2" marR="6152" marT="0" marB="0"/>
                </a:tc>
              </a:tr>
              <a:tr h="473734">
                <a:tc>
                  <a:txBody>
                    <a:bodyPr/>
                    <a:lstStyle/>
                    <a:p>
                      <a:pPr marL="9525" marR="28575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 dirty="0">
                          <a:effectLst/>
                        </a:rPr>
                        <a:t>7</a:t>
                      </a:r>
                      <a:r>
                        <a:rPr lang="en-US" sz="1100" dirty="0" smtClean="0">
                          <a:effectLst/>
                        </a:rPr>
                        <a:t>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2" marR="6152" marT="0" marB="0"/>
                </a:tc>
                <a:tc>
                  <a:txBody>
                    <a:bodyPr/>
                    <a:lstStyle/>
                    <a:p>
                      <a:pPr marL="0" marR="28575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>
                          <a:effectLst/>
                        </a:rPr>
                        <a:t>   Lunch Break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2" marR="6152" marT="0" marB="0"/>
                </a:tc>
                <a:tc>
                  <a:txBody>
                    <a:bodyPr/>
                    <a:lstStyle/>
                    <a:p>
                      <a:pPr marL="28575" marR="28575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2" marR="6152" marT="0" marB="0"/>
                </a:tc>
                <a:tc>
                  <a:txBody>
                    <a:bodyPr/>
                    <a:lstStyle/>
                    <a:p>
                      <a:pPr marL="28575" marR="9525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>
                          <a:effectLst/>
                        </a:rPr>
                        <a:t>12:00 pm – 1:15 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2" marR="6152" marT="0" marB="0"/>
                </a:tc>
              </a:tr>
              <a:tr h="655414">
                <a:tc>
                  <a:txBody>
                    <a:bodyPr/>
                    <a:lstStyle/>
                    <a:p>
                      <a:pPr marL="9525" marR="28575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 dirty="0">
                          <a:effectLst/>
                        </a:rPr>
                        <a:t>8</a:t>
                      </a:r>
                      <a:r>
                        <a:rPr lang="en-US" sz="1100" dirty="0" smtClean="0">
                          <a:effectLst/>
                        </a:rPr>
                        <a:t>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2" marR="6152" marT="0" marB="0"/>
                </a:tc>
                <a:tc>
                  <a:txBody>
                    <a:bodyPr/>
                    <a:lstStyle/>
                    <a:p>
                      <a:pPr marL="114300" marR="28575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>
                          <a:effectLst/>
                        </a:rPr>
                        <a:t>Review proposed SMOGRR Part 4: Modifications to 6.5.4 to specify voltage levels for logging loss of potential events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2" marR="6152" marT="0" marB="0"/>
                </a:tc>
                <a:tc>
                  <a:txBody>
                    <a:bodyPr/>
                    <a:lstStyle/>
                    <a:p>
                      <a:pPr marL="28575" marR="28575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>
                          <a:effectLst/>
                        </a:rPr>
                        <a:t>D. Tucker</a:t>
                      </a:r>
                    </a:p>
                    <a:p>
                      <a:pPr marL="28575" marR="28575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2" marR="6152" marT="0" marB="0"/>
                </a:tc>
                <a:tc>
                  <a:txBody>
                    <a:bodyPr/>
                    <a:lstStyle/>
                    <a:p>
                      <a:pPr marL="0" marR="9525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>
                          <a:effectLst/>
                        </a:rPr>
                        <a:t>1:15 pm – 2:15 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2" marR="6152" marT="0" marB="0"/>
                </a:tc>
              </a:tr>
              <a:tr h="432558">
                <a:tc>
                  <a:txBody>
                    <a:bodyPr/>
                    <a:lstStyle/>
                    <a:p>
                      <a:pPr marL="9525" marR="28575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9.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2" marR="6152" marT="0" marB="0"/>
                </a:tc>
                <a:tc>
                  <a:txBody>
                    <a:bodyPr/>
                    <a:lstStyle/>
                    <a:p>
                      <a:pPr marL="114300" marR="28575" indent="-114300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>
                          <a:effectLst/>
                        </a:rPr>
                        <a:t>   Discussion of Saturday coverage for the 2016 Thanksgiving and Christmas Holidays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2" marR="6152" marT="0" marB="0"/>
                </a:tc>
                <a:tc>
                  <a:txBody>
                    <a:bodyPr/>
                    <a:lstStyle/>
                    <a:p>
                      <a:pPr marL="28575" marR="28575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P. Vinton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2" marR="6152" marT="0" marB="0"/>
                </a:tc>
                <a:tc>
                  <a:txBody>
                    <a:bodyPr/>
                    <a:lstStyle/>
                    <a:p>
                      <a:pPr marL="28575" marR="9525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>
                          <a:effectLst/>
                        </a:rPr>
                        <a:t>2:15 pm – 2:30 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2" marR="6152" marT="0" marB="0"/>
                </a:tc>
              </a:tr>
              <a:tr h="216278">
                <a:tc>
                  <a:txBody>
                    <a:bodyPr/>
                    <a:lstStyle/>
                    <a:p>
                      <a:pPr marL="9525" marR="28575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10.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2" marR="6152" marT="0" marB="0"/>
                </a:tc>
                <a:tc>
                  <a:txBody>
                    <a:bodyPr/>
                    <a:lstStyle/>
                    <a:p>
                      <a:pPr marL="114300" marR="28575" indent="-114300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>
                          <a:effectLst/>
                        </a:rPr>
                        <a:t>   New or other business items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2" marR="6152" marT="0" marB="0"/>
                </a:tc>
                <a:tc>
                  <a:txBody>
                    <a:bodyPr/>
                    <a:lstStyle/>
                    <a:p>
                      <a:pPr marL="28575" marR="28575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>
                          <a:effectLst/>
                        </a:rPr>
                        <a:t>D. Sumbera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2" marR="6152" marT="0" marB="0"/>
                </a:tc>
                <a:tc>
                  <a:txBody>
                    <a:bodyPr/>
                    <a:lstStyle/>
                    <a:p>
                      <a:pPr marL="28575" marR="9525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>
                          <a:effectLst/>
                        </a:rPr>
                        <a:t>2:30 pm – 3:00 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2" marR="6152" marT="0" marB="0"/>
                </a:tc>
              </a:tr>
              <a:tr h="216278">
                <a:tc>
                  <a:txBody>
                    <a:bodyPr/>
                    <a:lstStyle/>
                    <a:p>
                      <a:pPr marL="9525" marR="28575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11.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2" marR="6152" marT="0" marB="0"/>
                </a:tc>
                <a:tc>
                  <a:txBody>
                    <a:bodyPr/>
                    <a:lstStyle/>
                    <a:p>
                      <a:pPr marL="0" marR="28575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>
                          <a:effectLst/>
                        </a:rPr>
                        <a:t>   Meeting Summary and Closing Remarks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2" marR="6152" marT="0" marB="0"/>
                </a:tc>
                <a:tc>
                  <a:txBody>
                    <a:bodyPr/>
                    <a:lstStyle/>
                    <a:p>
                      <a:pPr marL="28575" marR="28575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>
                          <a:effectLst/>
                        </a:rPr>
                        <a:t>D. Sumbera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2" marR="6152" marT="0" marB="0"/>
                </a:tc>
                <a:tc>
                  <a:txBody>
                    <a:bodyPr/>
                    <a:lstStyle/>
                    <a:p>
                      <a:pPr marL="28575" marR="9525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>
                          <a:effectLst/>
                        </a:rPr>
                        <a:t>3:00 pm – 3:30 pm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2" marR="6152" marT="0" marB="0"/>
                </a:tc>
              </a:tr>
              <a:tr h="216278">
                <a:tc>
                  <a:txBody>
                    <a:bodyPr/>
                    <a:lstStyle/>
                    <a:p>
                      <a:pPr marL="9525" marR="28575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12.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2" marR="6152" marT="0" marB="0"/>
                </a:tc>
                <a:tc>
                  <a:txBody>
                    <a:bodyPr/>
                    <a:lstStyle/>
                    <a:p>
                      <a:pPr marL="114300" marR="28575" indent="-114300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>
                          <a:effectLst/>
                        </a:rPr>
                        <a:t>   End of Meeting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2" marR="6152" marT="0" marB="0"/>
                </a:tc>
                <a:tc>
                  <a:txBody>
                    <a:bodyPr/>
                    <a:lstStyle/>
                    <a:p>
                      <a:pPr marL="28575" marR="28575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>
                          <a:effectLst/>
                        </a:rPr>
                        <a:t>-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2" marR="6152" marT="0" marB="0"/>
                </a:tc>
                <a:tc>
                  <a:txBody>
                    <a:bodyPr/>
                    <a:lstStyle/>
                    <a:p>
                      <a:pPr marL="28575" marR="9525" algn="ctr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500"/>
                        </a:spcAft>
                      </a:pPr>
                      <a:r>
                        <a:rPr lang="en-US" sz="1100" dirty="0">
                          <a:effectLst/>
                        </a:rPr>
                        <a:t>3:30 pm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52" marR="615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545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 smtClean="0"/>
              <a:t>Antitrust Admonition and Disclaimer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95300" y="1089660"/>
            <a:ext cx="8229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None/>
              <a:tabLst/>
              <a:defRPr/>
            </a:pPr>
            <a:r>
              <a:rPr kumimoji="0" lang="en-US" altLang="en-US" sz="22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Antitrust Admonition</a:t>
            </a:r>
            <a:endParaRPr kumimoji="0" lang="en-US" sz="22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0">
              <a:defRPr/>
            </a:pPr>
            <a:r>
              <a:rPr lang="en-US" b="0" kern="0" dirty="0" smtClean="0">
                <a:solidFill>
                  <a:srgbClr val="000000"/>
                </a:solidFill>
              </a:rPr>
              <a:t>To </a:t>
            </a:r>
            <a:r>
              <a:rPr lang="en-US" b="0" kern="0" dirty="0">
                <a:solidFill>
                  <a:srgbClr val="000000"/>
                </a:solidFill>
              </a:rPr>
              <a:t>avoid raising concerns about antitrust liability, participants in ERCOT activities should </a:t>
            </a:r>
            <a:r>
              <a:rPr lang="en-US" b="0" kern="0" dirty="0" smtClean="0">
                <a:solidFill>
                  <a:srgbClr val="000000"/>
                </a:solidFill>
              </a:rPr>
              <a:t>refrain from </a:t>
            </a:r>
            <a:r>
              <a:rPr lang="en-US" b="0" kern="0" dirty="0">
                <a:solidFill>
                  <a:srgbClr val="000000"/>
                </a:solidFill>
              </a:rPr>
              <a:t>proposing any action or measure that would exceed ERCOT’s authority under federal or </a:t>
            </a:r>
            <a:r>
              <a:rPr lang="en-US" b="0" kern="0" dirty="0" smtClean="0">
                <a:solidFill>
                  <a:srgbClr val="000000"/>
                </a:solidFill>
              </a:rPr>
              <a:t>state law</a:t>
            </a:r>
            <a:r>
              <a:rPr lang="en-US" b="0" kern="0" dirty="0">
                <a:solidFill>
                  <a:srgbClr val="000000"/>
                </a:solidFill>
              </a:rPr>
              <a:t>. For additional information, stakeholders should consult the </a:t>
            </a:r>
            <a:r>
              <a:rPr lang="en-US" b="0" i="1" kern="0" dirty="0">
                <a:solidFill>
                  <a:srgbClr val="000000"/>
                </a:solidFill>
              </a:rPr>
              <a:t>Statement of Position on </a:t>
            </a:r>
            <a:r>
              <a:rPr lang="en-US" b="0" i="1" kern="0" dirty="0" smtClean="0">
                <a:solidFill>
                  <a:srgbClr val="000000"/>
                </a:solidFill>
              </a:rPr>
              <a:t>Antitrust Issues </a:t>
            </a:r>
            <a:r>
              <a:rPr lang="en-US" b="0" i="1" kern="0" dirty="0">
                <a:solidFill>
                  <a:srgbClr val="000000"/>
                </a:solidFill>
              </a:rPr>
              <a:t>for Members of ERCOT Committees, Subcommittees, and Working Groups</a:t>
            </a:r>
            <a:r>
              <a:rPr lang="en-US" b="0" kern="0" dirty="0">
                <a:solidFill>
                  <a:srgbClr val="000000"/>
                </a:solidFill>
              </a:rPr>
              <a:t>, which is </a:t>
            </a:r>
            <a:r>
              <a:rPr lang="en-US" b="0" kern="0" dirty="0" smtClean="0">
                <a:solidFill>
                  <a:srgbClr val="000000"/>
                </a:solidFill>
              </a:rPr>
              <a:t>posted on </a:t>
            </a:r>
            <a:r>
              <a:rPr lang="en-US" b="0" kern="0" dirty="0">
                <a:solidFill>
                  <a:srgbClr val="000000"/>
                </a:solidFill>
              </a:rPr>
              <a:t>the ERCOT </a:t>
            </a:r>
            <a:r>
              <a:rPr lang="en-US" b="0" kern="0" dirty="0" smtClean="0">
                <a:solidFill>
                  <a:srgbClr val="000000"/>
                </a:solidFill>
              </a:rPr>
              <a:t>website. </a:t>
            </a:r>
            <a:r>
              <a:rPr lang="en-US" b="0" kern="0" dirty="0" smtClean="0">
                <a:solidFill>
                  <a:schemeClr val="accent1"/>
                </a:solidFill>
                <a:hlinkClick r:id="rId3"/>
              </a:rPr>
              <a:t>http</a:t>
            </a:r>
            <a:r>
              <a:rPr lang="en-US" b="0" kern="0" dirty="0">
                <a:solidFill>
                  <a:schemeClr val="accent1"/>
                </a:solidFill>
                <a:hlinkClick r:id="rId3"/>
              </a:rPr>
              <a:t>://</a:t>
            </a:r>
            <a:r>
              <a:rPr lang="en-US" b="0" kern="0" dirty="0" smtClean="0">
                <a:solidFill>
                  <a:schemeClr val="accent1"/>
                </a:solidFill>
                <a:hlinkClick r:id="rId3"/>
              </a:rPr>
              <a:t>www.ercot.com/about/governance/index.html</a:t>
            </a:r>
            <a:endParaRPr lang="en-US" b="0" kern="0" dirty="0" smtClean="0">
              <a:solidFill>
                <a:schemeClr val="accent1"/>
              </a:solidFill>
            </a:endParaRPr>
          </a:p>
          <a:p>
            <a:pPr marL="0" lvl="0" indent="0">
              <a:buNone/>
              <a:defRPr/>
            </a:pPr>
            <a:endParaRPr kumimoji="0" lang="en-US" altLang="en-US" sz="2000" b="1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lvl="0" indent="0">
              <a:buNone/>
              <a:defRPr/>
            </a:pPr>
            <a:r>
              <a:rPr kumimoji="0" lang="en-US" altLang="en-US" sz="20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Disclaimer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b="0" kern="0" dirty="0" smtClean="0">
                <a:solidFill>
                  <a:srgbClr val="000000"/>
                </a:solidFill>
              </a:rPr>
              <a:t>All </a:t>
            </a:r>
            <a:r>
              <a:rPr lang="en-US" altLang="en-US" b="0" kern="0" dirty="0">
                <a:solidFill>
                  <a:srgbClr val="000000"/>
                </a:solidFill>
              </a:rPr>
              <a:t>presentations and materials submitted by Market Participants or any other Entity to </a:t>
            </a:r>
            <a:r>
              <a:rPr lang="en-US" altLang="en-US" b="0" kern="0" dirty="0" smtClean="0">
                <a:solidFill>
                  <a:srgbClr val="000000"/>
                </a:solidFill>
              </a:rPr>
              <a:t>ERCOT staff </a:t>
            </a:r>
            <a:r>
              <a:rPr lang="en-US" altLang="en-US" b="0" kern="0" dirty="0">
                <a:solidFill>
                  <a:srgbClr val="000000"/>
                </a:solidFill>
              </a:rPr>
              <a:t>for this meeting are received and posted with the acknowledgement that the information </a:t>
            </a:r>
            <a:r>
              <a:rPr lang="en-US" altLang="en-US" b="0" kern="0" dirty="0" smtClean="0">
                <a:solidFill>
                  <a:srgbClr val="000000"/>
                </a:solidFill>
              </a:rPr>
              <a:t>will be </a:t>
            </a:r>
            <a:r>
              <a:rPr lang="en-US" altLang="en-US" b="0" kern="0" dirty="0">
                <a:solidFill>
                  <a:srgbClr val="000000"/>
                </a:solidFill>
              </a:rPr>
              <a:t>considered public in accordance with the ERCOT Websites Content Management </a:t>
            </a:r>
            <a:r>
              <a:rPr lang="en-US" altLang="en-US" b="0" kern="0" dirty="0" smtClean="0">
                <a:solidFill>
                  <a:srgbClr val="000000"/>
                </a:solidFill>
              </a:rPr>
              <a:t>Operating Procedure</a:t>
            </a:r>
            <a:r>
              <a:rPr lang="en-US" altLang="en-US" b="0" kern="0" dirty="0">
                <a:solidFill>
                  <a:srgbClr val="000000"/>
                </a:solidFill>
              </a:rPr>
              <a:t>.</a:t>
            </a:r>
            <a: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/>
            </a:r>
            <a:br>
              <a:rPr kumimoji="0" lang="en-US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endParaRPr kumimoji="0" lang="en-US" altLang="en-US" sz="24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4079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dirty="0" smtClean="0"/>
              <a:t>Attendance roll-call and introductions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772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3565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SMOGRR: Modifications to 1.3.2 and 1.4.1, instrument transformer requirements in impedance grounded distribution circuits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81000" y="3164484"/>
            <a:ext cx="8458200" cy="40759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/>
              <a:t>Please see draft SMOGRR in key documents</a:t>
            </a:r>
          </a:p>
        </p:txBody>
      </p:sp>
    </p:spTree>
    <p:extLst>
      <p:ext uri="{BB962C8B-B14F-4D97-AF65-F5344CB8AC3E}">
        <p14:creationId xmlns:p14="http://schemas.microsoft.com/office/powerpoint/2010/main" val="1348430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SMOGRR: Part 1 through 3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6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381000" y="3164484"/>
            <a:ext cx="8458200" cy="40759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 smtClean="0"/>
              <a:t>Please see draft SMOGRR in key documents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38477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Lunch Break: Reconvene at 1:15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714500" y="2743200"/>
            <a:ext cx="5791200" cy="22098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BBQ lunch plates are available for purchase in TCC-2 (Escort required)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Various location in Taylor and Hutto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31088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SMOGRR: Part 4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04800" y="1386682"/>
            <a:ext cx="8458200" cy="40759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 smtClean="0"/>
              <a:t>Please see draft SMOGRR in key documents</a:t>
            </a:r>
            <a:endParaRPr lang="en-US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112073"/>
              </p:ext>
            </p:extLst>
          </p:nvPr>
        </p:nvGraphicFramePr>
        <p:xfrm>
          <a:off x="1295399" y="2057400"/>
          <a:ext cx="6477001" cy="353972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46891"/>
                <a:gridCol w="1657060"/>
                <a:gridCol w="1867481"/>
                <a:gridCol w="1078404"/>
                <a:gridCol w="927165"/>
              </a:tblGrid>
              <a:tr h="309512"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This table is the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r</a:t>
                      </a:r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esults from</a:t>
                      </a:r>
                      <a:r>
                        <a:rPr lang="en-US" sz="11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most recent survey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Voltage in % of nominal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Time in seconds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44604">
                <a:tc vMerge="1"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Bottom of reset band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 dirty="0">
                          <a:effectLst/>
                        </a:rPr>
                        <a:t>Top of reset </a:t>
                      </a:r>
                      <a:r>
                        <a:rPr lang="en-US" sz="1000" u="none" strike="noStrike" dirty="0" smtClean="0">
                          <a:effectLst/>
                        </a:rPr>
                        <a:t>band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Bottom of reset band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u="none" strike="noStrike">
                          <a:effectLst/>
                        </a:rPr>
                        <a:t>Top of reset band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09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TDSP 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9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TDSP 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60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9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TDSP 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9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TDSP 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9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TDSP 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9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TDSP 6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9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TDSP 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9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TDSP 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75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09512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TDSP 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85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95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10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3044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Discussion of Saturday coverage for the 2016 Thanksgiving and Christmas Holidays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3164484"/>
            <a:ext cx="8458200" cy="40759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8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dirty="0" smtClean="0"/>
              <a:t>Please see </a:t>
            </a:r>
            <a:r>
              <a:rPr lang="en-US" sz="2400" dirty="0" smtClean="0"/>
              <a:t>presentation in </a:t>
            </a:r>
            <a:r>
              <a:rPr lang="en-US" sz="2400" dirty="0" smtClean="0"/>
              <a:t>key </a:t>
            </a:r>
            <a:r>
              <a:rPr lang="en-US" sz="2400" dirty="0" smtClean="0"/>
              <a:t>documents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82964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ACC8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www.w3.org/XML/1998/namespace"/>
    <ds:schemaRef ds:uri="http://schemas.microsoft.com/office/2006/documentManagement/types"/>
    <ds:schemaRef ds:uri="http://purl.org/dc/terms/"/>
    <ds:schemaRef ds:uri="http://purl.org/dc/dcmitype/"/>
    <ds:schemaRef ds:uri="c34af464-7aa1-4edd-9be4-83dffc1cb926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2933</TotalTime>
  <Words>580</Words>
  <Application>Microsoft Office PowerPoint</Application>
  <PresentationFormat>On-screen Show (4:3)</PresentationFormat>
  <Paragraphs>155</Paragraphs>
  <Slides>12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1_Custom Design</vt:lpstr>
      <vt:lpstr>Office Theme</vt:lpstr>
      <vt:lpstr>Custom Design</vt:lpstr>
      <vt:lpstr>PowerPoint Presentation</vt:lpstr>
      <vt:lpstr>Topics for discussion:</vt:lpstr>
      <vt:lpstr>Antitrust Admonition and Disclaimer</vt:lpstr>
      <vt:lpstr>Attendance roll-call and introductions</vt:lpstr>
      <vt:lpstr>SMOGRR: Modifications to 1.3.2 and 1.4.1, instrument transformer requirements in impedance grounded distribution circuits</vt:lpstr>
      <vt:lpstr>SMOGRR: Part 1 through 3</vt:lpstr>
      <vt:lpstr>Lunch Break: Reconvene at 1:15</vt:lpstr>
      <vt:lpstr>SMOGRR: Part 4</vt:lpstr>
      <vt:lpstr>Discussion of Saturday coverage for the 2016 Thanksgiving and Christmas Holidays</vt:lpstr>
      <vt:lpstr>New/Other business items</vt:lpstr>
      <vt:lpstr>Meeting Summary and Closing Remarks</vt:lpstr>
      <vt:lpstr>Thank you for participating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Lisa.Repa@ercot.com</dc:creator>
  <cp:lastModifiedBy>ERCOT</cp:lastModifiedBy>
  <cp:revision>161</cp:revision>
  <cp:lastPrinted>2016-01-21T20:53:15Z</cp:lastPrinted>
  <dcterms:created xsi:type="dcterms:W3CDTF">2016-01-21T15:20:31Z</dcterms:created>
  <dcterms:modified xsi:type="dcterms:W3CDTF">2016-08-04T16:30:57Z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