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3"/>
  </p:notesMasterIdLst>
  <p:handoutMasterIdLst>
    <p:handoutMasterId r:id="rId24"/>
  </p:handoutMasterIdLst>
  <p:sldIdLst>
    <p:sldId id="260" r:id="rId7"/>
    <p:sldId id="258" r:id="rId8"/>
    <p:sldId id="257" r:id="rId9"/>
    <p:sldId id="280" r:id="rId10"/>
    <p:sldId id="284" r:id="rId11"/>
    <p:sldId id="285" r:id="rId12"/>
    <p:sldId id="302" r:id="rId13"/>
    <p:sldId id="294" r:id="rId14"/>
    <p:sldId id="265" r:id="rId15"/>
    <p:sldId id="303" r:id="rId16"/>
    <p:sldId id="304" r:id="rId17"/>
    <p:sldId id="305" r:id="rId18"/>
    <p:sldId id="306" r:id="rId19"/>
    <p:sldId id="307" r:id="rId20"/>
    <p:sldId id="308" r:id="rId21"/>
    <p:sldId id="30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8752" autoAdjust="0"/>
  </p:normalViewPr>
  <p:slideViewPr>
    <p:cSldViewPr showGuides="1">
      <p:cViewPr varScale="1">
        <p:scale>
          <a:sx n="114" d="100"/>
          <a:sy n="114" d="100"/>
        </p:scale>
        <p:origin x="96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7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0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9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2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2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0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3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2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August 11,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7/31/2016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80" y="838200"/>
            <a:ext cx="861848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7/31/2016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95" y="838200"/>
            <a:ext cx="862373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7/31/2016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830580"/>
            <a:ext cx="8618220" cy="53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7/31/2016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0" y="838200"/>
            <a:ext cx="8614500" cy="53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7/31/2016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5" y="838200"/>
            <a:ext cx="8629650" cy="5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7/31/2016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0" y="838200"/>
            <a:ext cx="8631036" cy="53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7/31/2016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6" y="830705"/>
            <a:ext cx="8653344" cy="53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75438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3-7</a:t>
            </a:r>
          </a:p>
          <a:p>
            <a:pPr lvl="1"/>
            <a:r>
              <a:rPr lang="en-US" sz="1800" dirty="0" smtClean="0"/>
              <a:t>Recent/Upcoming Project Highlights</a:t>
            </a:r>
          </a:p>
          <a:p>
            <a:pPr lvl="1"/>
            <a:r>
              <a:rPr lang="en-US" sz="1800" dirty="0" smtClean="0"/>
              <a:t>2016 Release Targets</a:t>
            </a:r>
          </a:p>
          <a:p>
            <a:pPr lvl="1"/>
            <a:r>
              <a:rPr lang="en-US" sz="1800" dirty="0" smtClean="0"/>
              <a:t>2016 Project Spending Forecast</a:t>
            </a:r>
          </a:p>
          <a:p>
            <a:pPr lvl="1"/>
            <a:r>
              <a:rPr lang="en-US" sz="1800" dirty="0" smtClean="0"/>
              <a:t>Revision Request Funding Placeholder Status</a:t>
            </a:r>
          </a:p>
          <a:p>
            <a:pPr lvl="1"/>
            <a:r>
              <a:rPr lang="en-US" sz="1800" dirty="0" smtClean="0"/>
              <a:t>TAC Referral: Tracking Funds for Upgrade Revision Requests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Appendix</a:t>
            </a:r>
          </a:p>
          <a:p>
            <a:pPr lvl="1"/>
            <a:r>
              <a:rPr lang="en-US" sz="1800" dirty="0" smtClean="0"/>
              <a:t>Project Portfolio Gantt Chart			p. 8-15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0866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Highlights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648700" cy="5082020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2016 July Retail </a:t>
            </a:r>
            <a:r>
              <a:rPr lang="en-US" sz="2000" dirty="0"/>
              <a:t>Release – </a:t>
            </a:r>
            <a:r>
              <a:rPr lang="en-US" sz="2000" dirty="0" smtClean="0"/>
              <a:t>Weekend </a:t>
            </a:r>
            <a:r>
              <a:rPr lang="en-US" sz="2000" dirty="0"/>
              <a:t>of </a:t>
            </a:r>
            <a:r>
              <a:rPr lang="en-US" sz="2000" dirty="0" smtClean="0"/>
              <a:t>7/23/2016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RMGRR126 </a:t>
            </a:r>
            <a:r>
              <a:rPr lang="en-US" sz="1600" dirty="0"/>
              <a:t>– </a:t>
            </a:r>
            <a:r>
              <a:rPr lang="en-US" sz="1600" dirty="0" err="1" smtClean="0"/>
              <a:t>Add’l</a:t>
            </a:r>
            <a:r>
              <a:rPr lang="en-US" sz="1600" dirty="0" smtClean="0"/>
              <a:t> </a:t>
            </a:r>
            <a:r>
              <a:rPr lang="en-US" sz="1600" dirty="0"/>
              <a:t>ERCOT Validations for Customer Billing Contact Information File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RMGRR137 – Timeline and Completion Process for </a:t>
            </a:r>
            <a:r>
              <a:rPr lang="en-US" sz="1600" dirty="0" smtClean="0"/>
              <a:t>Correcting CBCI </a:t>
            </a:r>
            <a:r>
              <a:rPr lang="en-US" sz="1600" dirty="0"/>
              <a:t>Files</a:t>
            </a:r>
          </a:p>
          <a:p>
            <a:pPr>
              <a:tabLst>
                <a:tab pos="6862763" algn="l"/>
              </a:tabLst>
            </a:pPr>
            <a:endParaRPr lang="en-US" sz="1600" dirty="0" smtClean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2016 August Release </a:t>
            </a:r>
            <a:r>
              <a:rPr lang="en-US" sz="2000" dirty="0"/>
              <a:t>– </a:t>
            </a:r>
            <a:r>
              <a:rPr lang="en-US" sz="2000" dirty="0" smtClean="0"/>
              <a:t>Week </a:t>
            </a:r>
            <a:r>
              <a:rPr lang="en-US" sz="2000" dirty="0"/>
              <a:t>of </a:t>
            </a:r>
            <a:r>
              <a:rPr lang="en-US" sz="2000" dirty="0" smtClean="0"/>
              <a:t>8/30/2016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In Flight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NPRR662 </a:t>
            </a:r>
            <a:r>
              <a:rPr lang="en-US" sz="1600" dirty="0"/>
              <a:t>– Proxy Energy Offer Curves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NPRR712 – </a:t>
            </a:r>
            <a:r>
              <a:rPr lang="en-US" sz="1600" dirty="0"/>
              <a:t>Clarification of RUC Process</a:t>
            </a:r>
          </a:p>
          <a:p>
            <a:pPr lvl="1">
              <a:tabLst>
                <a:tab pos="6862763" algn="l"/>
              </a:tabLst>
            </a:pPr>
            <a:endParaRPr lang="en-US" sz="1600" dirty="0"/>
          </a:p>
          <a:p>
            <a:pPr>
              <a:tabLst>
                <a:tab pos="6862763" algn="l"/>
              </a:tabLst>
            </a:pPr>
            <a:r>
              <a:rPr lang="en-US" sz="2000" dirty="0"/>
              <a:t>2016 </a:t>
            </a:r>
            <a:r>
              <a:rPr lang="en-US" sz="2000" dirty="0" smtClean="0"/>
              <a:t>September </a:t>
            </a:r>
            <a:r>
              <a:rPr lang="en-US" sz="2000" dirty="0"/>
              <a:t>Release – Week of </a:t>
            </a:r>
            <a:r>
              <a:rPr lang="en-US" sz="2000" dirty="0" smtClean="0"/>
              <a:t>9/26/2016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NPRR219 – TSPs </a:t>
            </a:r>
            <a:r>
              <a:rPr lang="en-US" sz="1600" dirty="0"/>
              <a:t>Must Submit Outages for Resource Owned Equipment and Clarification of Changes in Status of Transmission Element Postings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SCR783 </a:t>
            </a:r>
            <a:r>
              <a:rPr lang="en-US" sz="1600" dirty="0"/>
              <a:t>– Outage Scheduler Enhancements -- Groups 2 and 3, Group Outage, Usability and Filtering Enhancements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NOGRR050 </a:t>
            </a:r>
            <a:r>
              <a:rPr lang="en-US" sz="1600" dirty="0"/>
              <a:t>– Resolution of Reporting Issues Related to NPRR219</a:t>
            </a:r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2016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300990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758190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3903384" y="5998417"/>
            <a:ext cx="1963074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NPRR686(b)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Solar portion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293197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351925"/>
              </p:ext>
            </p:extLst>
          </p:nvPr>
        </p:nvGraphicFramePr>
        <p:xfrm>
          <a:off x="160280" y="83820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4/12 – 4/14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 – 6/23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8/30 – 9/1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9/26 – 9/30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COPMGRR040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VMCRR008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NOGRR050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NMMS Upgrade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SCR788</a:t>
                      </a: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133600" y="6252709"/>
            <a:ext cx="457200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1" kern="0" dirty="0" smtClean="0">
                <a:solidFill>
                  <a:srgbClr val="000000"/>
                </a:solidFill>
              </a:rPr>
              <a:t>E</a:t>
            </a:r>
            <a:endParaRPr lang="en-US" sz="9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10600" y="1392422"/>
            <a:ext cx="370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495800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255150"/>
              </p:ext>
            </p:extLst>
          </p:nvPr>
        </p:nvGraphicFramePr>
        <p:xfrm>
          <a:off x="160279" y="4761471"/>
          <a:ext cx="8820869" cy="464820"/>
        </p:xfrm>
        <a:graphic>
          <a:graphicData uri="http://schemas.openxmlformats.org/drawingml/2006/table">
            <a:tbl>
              <a:tblPr firstRow="1" bandRow="1"/>
              <a:tblGrid>
                <a:gridCol w="1575139"/>
                <a:gridCol w="1312582"/>
                <a:gridCol w="1905000"/>
                <a:gridCol w="2057400"/>
                <a:gridCol w="1970748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February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June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August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NPRR754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NPRR758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SCR790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791200" y="1392343"/>
            <a:ext cx="38930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163000" y="3779174"/>
            <a:ext cx="4409000" cy="246221"/>
          </a:xfrm>
          <a:prstGeom prst="rect">
            <a:avLst/>
          </a:prstGeom>
          <a:solidFill>
            <a:srgbClr val="A1D8F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EMS Upgrade “Chill”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389012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494464" y="5285205"/>
            <a:ext cx="2497136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</a:t>
            </a:r>
            <a:r>
              <a:rPr kumimoji="0" lang="en-US" sz="800" b="0" i="0" u="none" strike="sng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NPRR439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, NPRR519, NPRR620, NPRR683, NPRR702, NPRR741, NPRR743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Upgrade (Planning): SCR777</a:t>
            </a: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123958" y="2838323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6/16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2861101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/10 – 12/11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2843140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/23 – 7/24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146194" y="2999601"/>
            <a:ext cx="1397819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 – 11/3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602941" y="2843139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5/1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5819" y="2313801"/>
            <a:ext cx="1397819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9/22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6734200" y="6012551"/>
            <a:ext cx="2192567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Items Originally Targeted for 2016 </a:t>
            </a:r>
            <a:r>
              <a:rPr lang="en-US" sz="800" b="0" u="sng" kern="0" dirty="0" smtClean="0"/>
              <a:t>Now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RRGRRs 003, 006, 007 (2017-R1 target)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NPRR272 (2017-R1 target)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b="0" kern="0" dirty="0" smtClean="0">
                <a:solidFill>
                  <a:srgbClr val="FF0000"/>
                </a:solidFill>
              </a:rPr>
              <a:t>NPRR714 (2017-R3 target)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2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858000" cy="518318"/>
          </a:xfrm>
        </p:spPr>
        <p:txBody>
          <a:bodyPr/>
          <a:lstStyle/>
          <a:p>
            <a:r>
              <a:rPr lang="en-US" dirty="0" smtClean="0"/>
              <a:t>2016 Project Spending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042069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14917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5" y="744513"/>
            <a:ext cx="8967643" cy="52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2016 and 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5650"/>
              </p:ext>
            </p:extLst>
          </p:nvPr>
        </p:nvGraphicFramePr>
        <p:xfrm>
          <a:off x="751648" y="2099562"/>
          <a:ext cx="75438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60"/>
                <a:gridCol w="1765570"/>
                <a:gridCol w="1765570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$1.51M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–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$2.33M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$0.57M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$0.03M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$0.37M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$1.38M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$1.27M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$1.65M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60440" y="4901206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440" y="5452362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20960" y="5674592"/>
            <a:ext cx="4038600" cy="5345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 smtClean="0"/>
              <a:t>Each year, an additional $400k is held in reserve in the event the $4M allocation is insufficient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3208" y="3080240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04286" y="2721074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6/30/2016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9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Prioritization of Upgrad</a:t>
            </a:r>
            <a:r>
              <a:rPr lang="en-US" dirty="0" smtClean="0"/>
              <a:t>e Revision Requests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648700" cy="5158220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PRS and TAC have discussed the fact that SCR789 – </a:t>
            </a:r>
            <a:r>
              <a:rPr lang="en-US" sz="2000" dirty="0"/>
              <a:t>Update NMMS Topology Processor to PSSE 34 </a:t>
            </a:r>
            <a:r>
              <a:rPr lang="en-US" sz="2000" dirty="0" smtClean="0"/>
              <a:t>Capability is an upgrade project that should have market awareness but may not be appropriate for tracking against the market’s target project budget allocation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At TAC, ERCOT suggested that ideas could be brought to PRS for further discussion</a:t>
            </a:r>
            <a:endParaRPr lang="en-US" sz="1600" dirty="0"/>
          </a:p>
          <a:p>
            <a:pPr>
              <a:tabLst>
                <a:tab pos="6862763" algn="l"/>
              </a:tabLst>
            </a:pPr>
            <a:endParaRPr lang="en-US" sz="1800" dirty="0" smtClean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Options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When ERCOT and PRS agree that a Revision Request is not an enhancement it is excluded from market spending metric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No change – these situations don’t come up very frequently</a:t>
            </a:r>
          </a:p>
          <a:p>
            <a:pPr lvl="1">
              <a:tabLst>
                <a:tab pos="6862763" algn="l"/>
              </a:tabLst>
            </a:pPr>
            <a:endParaRPr lang="en-US" sz="1800" dirty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Request PRS members consider these options and bring forward any other alternatives for a detailed discussion in September</a:t>
            </a: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72865"/>
              </p:ext>
            </p:extLst>
          </p:nvPr>
        </p:nvGraphicFramePr>
        <p:xfrm>
          <a:off x="228600" y="1018013"/>
          <a:ext cx="8686799" cy="506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86000"/>
                <a:gridCol w="762000"/>
                <a:gridCol w="685800"/>
                <a:gridCol w="37337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6329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Data Agent-Only QSE Registration  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1559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Closely</a:t>
                      </a:r>
                      <a:r>
                        <a:rPr lang="en-US" sz="1400" baseline="0" smtClean="0"/>
                        <a:t> aligns with NPRR519 – </a:t>
                      </a:r>
                      <a:r>
                        <a:rPr lang="en-US" sz="1400" baseline="0" dirty="0" smtClean="0"/>
                        <a:t>try to include in the CMM project since it is still in Planning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NPRR760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Calculation of Exposure Variables For Days With No Activity</a:t>
                      </a:r>
                    </a:p>
                    <a:p>
                      <a:pPr algn="l"/>
                      <a:r>
                        <a:rPr lang="en-US" sz="1100" dirty="0" smtClean="0"/>
                        <a:t>[</a:t>
                      </a:r>
                      <a:r>
                        <a:rPr lang="en-US" sz="1100" i="1" dirty="0" smtClean="0"/>
                        <a:t>DC</a:t>
                      </a:r>
                      <a:r>
                        <a:rPr lang="en-US" sz="1100" i="1" baseline="0" dirty="0" smtClean="0"/>
                        <a:t> Energy</a:t>
                      </a:r>
                      <a:r>
                        <a:rPr lang="en-US" sz="1100" i="1" dirty="0" smtClean="0"/>
                        <a:t>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Consistent</a:t>
                      </a:r>
                      <a:r>
                        <a:rPr lang="en-US" sz="1400" baseline="0" dirty="0" smtClean="0"/>
                        <a:t> with items in the in-flight CMM project bundle – try to include in the CMM project since it is still in Planning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85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NPRR778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Modifications to Date Change and Cancellation Evaluation Window</a:t>
                      </a:r>
                    </a:p>
                    <a:p>
                      <a:pPr algn="l"/>
                      <a:r>
                        <a:rPr lang="en-US" sz="1100" i="1" dirty="0" smtClean="0"/>
                        <a:t>[Texas SET Working Group]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Add to end of 2016 PPL</a:t>
                      </a:r>
                      <a:r>
                        <a:rPr lang="en-US" sz="1400" baseline="0" dirty="0" smtClean="0"/>
                        <a:t> – target late 2016 start</a:t>
                      </a:r>
                      <a:r>
                        <a:rPr lang="en-US" sz="1400" dirty="0" smtClean="0"/>
                        <a:t> as current in-flight Retail</a:t>
                      </a:r>
                      <a:r>
                        <a:rPr lang="en-US" sz="1400" baseline="0" dirty="0" smtClean="0"/>
                        <a:t> projects go live</a:t>
                      </a:r>
                      <a:endParaRPr lang="en-US" sz="1400" dirty="0"/>
                    </a:p>
                  </a:txBody>
                  <a:tcPr anchor="ctr"/>
                </a:tc>
              </a:tr>
              <a:tr h="6682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NPRR782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Settlement of Infeasible Ancillary Services Due to Transmission Constraints  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Settlements</a:t>
                      </a:r>
                      <a:r>
                        <a:rPr lang="en-US" sz="1400" baseline="0" dirty="0" smtClean="0"/>
                        <a:t> team hopes to get this project started before the end of 2016</a:t>
                      </a:r>
                      <a:endParaRPr lang="en-US" sz="1400" dirty="0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NPRR785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Synchronizing WGR and PVGR COPs with Short Term Wind and </a:t>
                      </a:r>
                      <a:r>
                        <a:rPr lang="en-US" sz="1100" dirty="0" err="1" smtClean="0"/>
                        <a:t>PhotoVoltaic</a:t>
                      </a:r>
                      <a:r>
                        <a:rPr lang="en-US" sz="1100" dirty="0" smtClean="0"/>
                        <a:t> Forecasts 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1740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Provide</a:t>
                      </a:r>
                      <a:r>
                        <a:rPr lang="en-US" sz="1400" baseline="0" dirty="0" smtClean="0"/>
                        <a:t>s significant benefit to Grid Operations – target 2016 start</a:t>
                      </a:r>
                      <a:endParaRPr lang="en-US" sz="1400" dirty="0"/>
                    </a:p>
                  </a:txBody>
                  <a:tcPr anchor="ctr"/>
                </a:tc>
              </a:tr>
              <a:tr h="85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RMGRR134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Allow AMS Data Submittal Process for TDSP-Read Non-Modeled Generators  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Multiple</a:t>
                      </a:r>
                      <a:r>
                        <a:rPr lang="en-US" sz="1400" baseline="0" dirty="0" smtClean="0"/>
                        <a:t> projects impacting resources needed for this RMGRR make it a 2017 project candidate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13981"/>
              </p:ext>
            </p:extLst>
          </p:nvPr>
        </p:nvGraphicFramePr>
        <p:xfrm>
          <a:off x="3631962" y="750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/>
              <a:t>7</a:t>
            </a:r>
            <a:r>
              <a:rPr lang="en-US" dirty="0" smtClean="0"/>
              <a:t>/31/2016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898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c34af464-7aa1-4edd-9be4-83dffc1cb9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16945</TotalTime>
  <Words>878</Words>
  <Application>Microsoft Office PowerPoint</Application>
  <PresentationFormat>On-screen Show (4:3)</PresentationFormat>
  <Paragraphs>308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Highlights</vt:lpstr>
      <vt:lpstr>2016 Release Targets – Board Approved NPRRs / SCRs / xGRRs </vt:lpstr>
      <vt:lpstr>2016 Project Spending Forecast</vt:lpstr>
      <vt:lpstr>Revision Request Funding Placeholder Status</vt:lpstr>
      <vt:lpstr>Prioritization of Upgrade Revision Requests</vt:lpstr>
      <vt:lpstr>Priority / Rank Options for Revision Requests with Impacts</vt:lpstr>
      <vt:lpstr>PowerPoint Presentation</vt:lpstr>
      <vt:lpstr>Project Portfolio Status – as of 7/31/2016</vt:lpstr>
      <vt:lpstr>Project Portfolio Status – as of 7/31/2016</vt:lpstr>
      <vt:lpstr>Project Portfolio Status – as of 7/31/2016</vt:lpstr>
      <vt:lpstr>Project Portfolio Status – as of 7/31/2016</vt:lpstr>
      <vt:lpstr>Project Portfolio Status – as of 7/31/2016</vt:lpstr>
      <vt:lpstr>Project Portfolio Status – as of 7/31/2016</vt:lpstr>
      <vt:lpstr>Project Portfolio Status – as of 7/31/2016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239</cp:revision>
  <cp:lastPrinted>2016-03-09T20:15:11Z</cp:lastPrinted>
  <dcterms:created xsi:type="dcterms:W3CDTF">2016-01-21T15:20:31Z</dcterms:created>
  <dcterms:modified xsi:type="dcterms:W3CDTF">2016-08-05T15:04:59Z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