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134" d="100"/>
          <a:sy n="134" d="100"/>
        </p:scale>
        <p:origin x="142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August 11,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325855"/>
              </p:ext>
            </p:extLst>
          </p:nvPr>
        </p:nvGraphicFramePr>
        <p:xfrm>
          <a:off x="76200" y="990600"/>
          <a:ext cx="8991599" cy="2896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5937"/>
                <a:gridCol w="858663"/>
                <a:gridCol w="761999"/>
                <a:gridCol w="1066801"/>
                <a:gridCol w="8381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NPRR754</a:t>
                      </a:r>
                      <a:r>
                        <a:rPr lang="en-US" sz="1200" b="1" dirty="0" smtClean="0"/>
                        <a:t>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000" dirty="0" smtClean="0"/>
                        <a:t>Revise Load Distribution Factors Report Posting Frequency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$25k-$45k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NPRR758</a:t>
                      </a:r>
                      <a:r>
                        <a:rPr lang="en-US" sz="1200" b="1" dirty="0" smtClean="0"/>
                        <a:t>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000" dirty="0" smtClean="0"/>
                        <a:t>Improved Transparency for Outages Potentially Having a High Economic Impact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111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NPRR764 </a:t>
                      </a:r>
                      <a:r>
                        <a:rPr lang="en-US" sz="1000" dirty="0" smtClean="0"/>
                        <a:t>– QSE Capacity Short </a:t>
                      </a:r>
                      <a:r>
                        <a:rPr lang="en-US" sz="1000" dirty="0" err="1" smtClean="0"/>
                        <a:t>Calcs</a:t>
                      </a:r>
                      <a:r>
                        <a:rPr lang="en-US" sz="1000" dirty="0" smtClean="0"/>
                        <a:t> Based on an 80% Probability of </a:t>
                      </a:r>
                      <a:r>
                        <a:rPr lang="en-US" sz="1000" dirty="0" err="1" smtClean="0"/>
                        <a:t>Exceedance</a:t>
                      </a:r>
                      <a:r>
                        <a:rPr lang="en-US" sz="1000" dirty="0" smtClean="0"/>
                        <a:t> (P80)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smtClean="0"/>
                        <a:t>2017-R1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$55k-$75k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SCR788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000" dirty="0" smtClean="0"/>
                        <a:t>Addition of Integral ACE Feedback to GTBD Calculation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PDCWG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S</a:t>
                      </a:r>
                      <a:r>
                        <a:rPr lang="en-US" sz="1050" b="1" baseline="0" dirty="0" smtClean="0"/>
                        <a:t>CR790</a:t>
                      </a:r>
                      <a:r>
                        <a:rPr lang="en-US" sz="1200" b="1" dirty="0" smtClean="0"/>
                        <a:t>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000" dirty="0" smtClean="0"/>
                        <a:t>Wind Resource Power Production and Forecast Transparency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dirty="0" smtClean="0"/>
                        <a:t>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NPRR649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000" dirty="0" smtClean="0"/>
                        <a:t>Addressing Issues Surrounding High Dispatch Limit (HDL) Overrides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NPRR744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000" dirty="0" smtClean="0"/>
                        <a:t>RUC Trigger for Reliability Deployment Price Adder &amp; Align with RUC Settlement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NPRR746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000" dirty="0" smtClean="0"/>
                        <a:t>Adjustments Due to Negative Load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$35k-$45k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058653" y="3638063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August 2016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58653" y="2223278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October 2016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11982</TotalTime>
  <Words>198</Words>
  <Application>Microsoft Office PowerPoint</Application>
  <PresentationFormat>On-screen Show (4:3)</PresentationFormat>
  <Paragraphs>54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Savage, Lauren</cp:lastModifiedBy>
  <cp:revision>199</cp:revision>
  <cp:lastPrinted>2016-03-09T20:15:11Z</cp:lastPrinted>
  <dcterms:created xsi:type="dcterms:W3CDTF">2016-01-21T15:20:31Z</dcterms:created>
  <dcterms:modified xsi:type="dcterms:W3CDTF">2016-08-05T13:59:45Z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