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2"/>
  </p:notesMasterIdLst>
  <p:handoutMasterIdLst>
    <p:handoutMasterId r:id="rId23"/>
  </p:handoutMasterIdLst>
  <p:sldIdLst>
    <p:sldId id="260" r:id="rId6"/>
    <p:sldId id="284" r:id="rId7"/>
    <p:sldId id="261" r:id="rId8"/>
    <p:sldId id="275" r:id="rId9"/>
    <p:sldId id="289" r:id="rId10"/>
    <p:sldId id="290" r:id="rId11"/>
    <p:sldId id="276" r:id="rId12"/>
    <p:sldId id="264" r:id="rId13"/>
    <p:sldId id="265" r:id="rId14"/>
    <p:sldId id="270" r:id="rId15"/>
    <p:sldId id="280" r:id="rId16"/>
    <p:sldId id="272" r:id="rId17"/>
    <p:sldId id="285" r:id="rId18"/>
    <p:sldId id="273" r:id="rId19"/>
    <p:sldId id="286" r:id="rId20"/>
    <p:sldId id="262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89"/>
            <p14:sldId id="290"/>
            <p14:sldId id="276"/>
          </p14:sldIdLst>
        </p14:section>
        <p14:section name="Frequency Control" id="{B8F210D6-5D03-4ACD-A13A-59DB9A6E0761}">
          <p14:sldIdLst>
            <p14:sldId id="264"/>
            <p14:sldId id="265"/>
            <p14:sldId id="270"/>
            <p14:sldId id="280"/>
            <p14:sldId id="272"/>
            <p14:sldId id="285"/>
            <p14:sldId id="273"/>
            <p14:sldId id="286"/>
          </p14:sldIdLst>
        </p14:section>
        <p14:section name="Untitled Section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595" autoAdjust="0"/>
  </p:normalViewPr>
  <p:slideViewPr>
    <p:cSldViewPr snapToGrid="0" snapToObjects="1">
      <p:cViewPr varScale="1">
        <p:scale>
          <a:sx n="101" d="100"/>
          <a:sy n="101" d="100"/>
        </p:scale>
        <p:origin x="180" y="9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8/4/2016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 smtClean="0"/>
                <a:t>Vice Chair: </a:t>
              </a:r>
              <a:r>
                <a:rPr lang="en-US" sz="2000" dirty="0" smtClean="0"/>
                <a:t>Stewart Rake, </a:t>
              </a:r>
              <a:r>
                <a:rPr lang="en-US" sz="2000" dirty="0" err="1" smtClean="0"/>
                <a:t>Luminant</a:t>
              </a:r>
              <a:endParaRPr lang="en-US" sz="2000" dirty="0" smtClean="0"/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August 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, 2016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257" y="828675"/>
            <a:ext cx="7199912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717" y="828675"/>
            <a:ext cx="6818991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31651"/>
              </p:ext>
            </p:extLst>
          </p:nvPr>
        </p:nvGraphicFramePr>
        <p:xfrm>
          <a:off x="6029325" y="2066925"/>
          <a:ext cx="2743200" cy="110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5525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Year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Low Side (&lt;60Hz)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High Side (&gt;60Hz)</a:t>
                      </a:r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173.82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178.47</a:t>
                      </a:r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174.69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181.12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97455"/>
              </p:ext>
            </p:extLst>
          </p:nvPr>
        </p:nvGraphicFramePr>
        <p:xfrm>
          <a:off x="6029325" y="4173806"/>
          <a:ext cx="2743200" cy="110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5525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Year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Mean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Standard</a:t>
                      </a:r>
                      <a:r>
                        <a:rPr lang="en-US" sz="1200" baseline="0" dirty="0" smtClean="0"/>
                        <a:t> Deviation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60.000032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0.015826</a:t>
                      </a:r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60.00004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0.015525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419" y="828675"/>
            <a:ext cx="8215588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69872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were 5 Time Error Corrections (TEC) in July.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534" y="828675"/>
            <a:ext cx="822535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FMEs &amp; IMFR</a:t>
            </a:r>
          </a:p>
          <a:p>
            <a:pPr lvl="2"/>
            <a:r>
              <a:rPr lang="en-US" sz="1600" dirty="0" smtClean="0"/>
              <a:t>4 FMEs in the month of July</a:t>
            </a:r>
          </a:p>
          <a:p>
            <a:pPr lvl="2"/>
            <a:r>
              <a:rPr lang="en-US" sz="1600" dirty="0" smtClean="0"/>
              <a:t>BAL-001-TRE-1 Unit Performance Report now includes Solar resources.</a:t>
            </a:r>
          </a:p>
          <a:p>
            <a:pPr lvl="1"/>
            <a:r>
              <a:rPr lang="en-US" sz="2000" dirty="0" smtClean="0"/>
              <a:t>Frequency Control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kern="0" dirty="0" smtClean="0"/>
              <a:t>PDCWG Meeting 7/13/16</a:t>
            </a:r>
          </a:p>
          <a:p>
            <a:pPr lvl="1"/>
            <a:r>
              <a:rPr lang="en-US" sz="1800" kern="0" dirty="0" smtClean="0"/>
              <a:t>Regulation &amp; Frequency Control Reports</a:t>
            </a:r>
          </a:p>
          <a:p>
            <a:pPr lvl="1"/>
            <a:r>
              <a:rPr lang="en-US" sz="1800" kern="0" dirty="0"/>
              <a:t>GREDP Performance </a:t>
            </a:r>
            <a:r>
              <a:rPr lang="en-US" sz="1800" kern="0" dirty="0" smtClean="0"/>
              <a:t>Analysis</a:t>
            </a:r>
          </a:p>
          <a:p>
            <a:pPr lvl="1"/>
            <a:r>
              <a:rPr lang="en-US" sz="1800" kern="0" dirty="0" smtClean="0"/>
              <a:t>MOD-026-1 &amp; MOD-027-1 Discussion</a:t>
            </a:r>
          </a:p>
          <a:p>
            <a:pPr lvl="1"/>
            <a:r>
              <a:rPr lang="en-US" sz="1800" kern="0" dirty="0" smtClean="0"/>
              <a:t>Reviewed 2 FME’s</a:t>
            </a:r>
          </a:p>
          <a:p>
            <a:pPr lvl="2"/>
            <a:r>
              <a:rPr lang="pt-BR" sz="1400" kern="0" dirty="0" smtClean="0"/>
              <a:t>06/06/2016 16:21:42</a:t>
            </a:r>
            <a:endParaRPr lang="pt-BR" sz="1400" kern="0" dirty="0"/>
          </a:p>
          <a:p>
            <a:pPr lvl="3"/>
            <a:r>
              <a:rPr lang="pt-BR" sz="1200" kern="0" dirty="0" smtClean="0"/>
              <a:t>Loss of 517 MW</a:t>
            </a:r>
          </a:p>
          <a:p>
            <a:pPr lvl="3"/>
            <a:r>
              <a:rPr lang="pt-BR" sz="1200" kern="0" dirty="0" smtClean="0"/>
              <a:t>820 </a:t>
            </a:r>
            <a:r>
              <a:rPr lang="pt-BR" sz="1200" kern="0" dirty="0"/>
              <a:t>MW/0.1HZ </a:t>
            </a:r>
            <a:r>
              <a:rPr lang="pt-BR" sz="1200" kern="0" dirty="0" smtClean="0"/>
              <a:t>Response</a:t>
            </a:r>
            <a:endParaRPr lang="en-US" sz="1400" kern="0" dirty="0" smtClean="0"/>
          </a:p>
          <a:p>
            <a:pPr lvl="2"/>
            <a:r>
              <a:rPr lang="pt-BR" sz="1400" kern="0" dirty="0" smtClean="0"/>
              <a:t>06/19/2016 18:14:33</a:t>
            </a:r>
          </a:p>
          <a:p>
            <a:pPr lvl="3"/>
            <a:r>
              <a:rPr lang="pt-BR" sz="1200" kern="0" dirty="0" smtClean="0"/>
              <a:t>Loss </a:t>
            </a:r>
            <a:r>
              <a:rPr lang="pt-BR" sz="1200" kern="0" dirty="0"/>
              <a:t>of </a:t>
            </a:r>
            <a:r>
              <a:rPr lang="pt-BR" sz="1200" kern="0" dirty="0" smtClean="0"/>
              <a:t>669 </a:t>
            </a:r>
            <a:r>
              <a:rPr lang="pt-BR" sz="1200" kern="0" dirty="0"/>
              <a:t>MW</a:t>
            </a:r>
          </a:p>
          <a:p>
            <a:pPr lvl="3"/>
            <a:r>
              <a:rPr lang="pt-BR" sz="1200" kern="0" dirty="0" smtClean="0"/>
              <a:t>857 </a:t>
            </a:r>
            <a:r>
              <a:rPr lang="pt-BR" sz="1200" kern="0" dirty="0"/>
              <a:t>MW/0.1HZ </a:t>
            </a:r>
            <a:r>
              <a:rPr lang="pt-BR" sz="1200" kern="0" dirty="0" smtClean="0"/>
              <a:t>Response</a:t>
            </a:r>
            <a:endParaRPr lang="pt-BR" sz="1400" kern="0" dirty="0" smtClean="0"/>
          </a:p>
          <a:p>
            <a:pPr lvl="3"/>
            <a:endParaRPr lang="pt-BR" sz="650" kern="0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were </a:t>
            </a:r>
            <a:r>
              <a:rPr lang="en-US" dirty="0"/>
              <a:t>4</a:t>
            </a:r>
            <a:r>
              <a:rPr lang="en-US" dirty="0" smtClean="0"/>
              <a:t> FMEs in July.</a:t>
            </a:r>
            <a:endParaRPr lang="en-US" dirty="0"/>
          </a:p>
          <a:p>
            <a:pPr lvl="1"/>
            <a:r>
              <a:rPr lang="en-US" dirty="0" smtClean="0"/>
              <a:t>7/10/2016 18:54:24</a:t>
            </a:r>
            <a:endParaRPr lang="en-US" dirty="0"/>
          </a:p>
          <a:p>
            <a:pPr lvl="2"/>
            <a:r>
              <a:rPr lang="en-US" dirty="0" smtClean="0"/>
              <a:t>Loss of 1,376 MW</a:t>
            </a:r>
          </a:p>
          <a:p>
            <a:pPr lvl="2"/>
            <a:r>
              <a:rPr lang="en-US" dirty="0" smtClean="0"/>
              <a:t>Interconnection </a:t>
            </a:r>
            <a:r>
              <a:rPr lang="en-US" dirty="0"/>
              <a:t>Frequency Response: </a:t>
            </a:r>
            <a:r>
              <a:rPr lang="en-US" dirty="0" smtClean="0"/>
              <a:t>1,678 </a:t>
            </a:r>
            <a:r>
              <a:rPr lang="en-US" dirty="0"/>
              <a:t>MW/0.1 </a:t>
            </a:r>
            <a:r>
              <a:rPr lang="en-US" dirty="0" smtClean="0"/>
              <a:t>Hz</a:t>
            </a:r>
          </a:p>
          <a:p>
            <a:pPr lvl="2"/>
            <a:r>
              <a:rPr lang="en-US" dirty="0"/>
              <a:t>6</a:t>
            </a:r>
            <a:r>
              <a:rPr lang="en-US" dirty="0" smtClean="0"/>
              <a:t> of 44 Generation </a:t>
            </a:r>
            <a:r>
              <a:rPr lang="en-US" dirty="0"/>
              <a:t>Resources had less than 75% of their expected Initial Primary Frequency Response.</a:t>
            </a:r>
          </a:p>
          <a:p>
            <a:pPr lvl="2"/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44 </a:t>
            </a:r>
            <a:r>
              <a:rPr lang="en-US" dirty="0"/>
              <a:t>Generation Resources had less than 75% of their expected Sustained Primary Frequency Response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7/13/2016 13:30:02</a:t>
            </a:r>
            <a:endParaRPr lang="en-US" dirty="0"/>
          </a:p>
          <a:p>
            <a:pPr lvl="2"/>
            <a:r>
              <a:rPr lang="en-US" dirty="0"/>
              <a:t>Loss of </a:t>
            </a:r>
            <a:r>
              <a:rPr lang="en-US" dirty="0" smtClean="0"/>
              <a:t>722 </a:t>
            </a:r>
            <a:r>
              <a:rPr lang="en-US" dirty="0"/>
              <a:t>MW</a:t>
            </a:r>
          </a:p>
          <a:p>
            <a:pPr lvl="2"/>
            <a:r>
              <a:rPr lang="en-US" dirty="0"/>
              <a:t>Interconnection Frequency Response: </a:t>
            </a:r>
            <a:r>
              <a:rPr lang="en-US" dirty="0" smtClean="0"/>
              <a:t>976 </a:t>
            </a:r>
            <a:r>
              <a:rPr lang="en-US" dirty="0"/>
              <a:t>MW/0.1 Hz</a:t>
            </a:r>
          </a:p>
          <a:p>
            <a:pPr lvl="2"/>
            <a:r>
              <a:rPr lang="en-US" dirty="0" smtClean="0"/>
              <a:t>10 </a:t>
            </a:r>
            <a:r>
              <a:rPr lang="en-US" dirty="0"/>
              <a:t>of </a:t>
            </a:r>
            <a:r>
              <a:rPr lang="en-US" dirty="0" smtClean="0"/>
              <a:t>49 </a:t>
            </a:r>
            <a:r>
              <a:rPr lang="en-US" dirty="0"/>
              <a:t>Generation Resources had less than 75% of their expected Initial Primary Frequency Response.</a:t>
            </a:r>
          </a:p>
          <a:p>
            <a:pPr lvl="2"/>
            <a:r>
              <a:rPr lang="en-US" dirty="0"/>
              <a:t>10 of 49 Generation Resources had less than 75% of their expected Sustained Primary Frequency Response</a:t>
            </a:r>
            <a:r>
              <a:rPr lang="en-US" dirty="0" smtClean="0"/>
              <a:t>.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7/14/2016 15:50:53</a:t>
            </a:r>
            <a:endParaRPr lang="en-US" dirty="0"/>
          </a:p>
          <a:p>
            <a:pPr lvl="2"/>
            <a:r>
              <a:rPr lang="en-US" dirty="0" smtClean="0"/>
              <a:t>Loss of 581 MW</a:t>
            </a:r>
          </a:p>
          <a:p>
            <a:pPr lvl="2"/>
            <a:r>
              <a:rPr lang="en-US" dirty="0" smtClean="0"/>
              <a:t>Interconnection </a:t>
            </a:r>
            <a:r>
              <a:rPr lang="en-US" dirty="0"/>
              <a:t>Frequency Response: </a:t>
            </a:r>
            <a:r>
              <a:rPr lang="en-US" dirty="0" smtClean="0"/>
              <a:t>764 </a:t>
            </a:r>
            <a:r>
              <a:rPr lang="en-US" dirty="0"/>
              <a:t>MW/0.1 </a:t>
            </a:r>
            <a:r>
              <a:rPr lang="en-US" dirty="0" smtClean="0"/>
              <a:t>Hz</a:t>
            </a:r>
          </a:p>
          <a:p>
            <a:pPr lvl="2"/>
            <a:r>
              <a:rPr lang="en-US" dirty="0"/>
              <a:t>5</a:t>
            </a:r>
            <a:r>
              <a:rPr lang="en-US" dirty="0" smtClean="0"/>
              <a:t> of 42 Generation </a:t>
            </a:r>
            <a:r>
              <a:rPr lang="en-US" dirty="0"/>
              <a:t>Resources had less than 75% of their expected Initial Primary Frequency Response.</a:t>
            </a:r>
          </a:p>
          <a:p>
            <a:pPr lvl="2"/>
            <a:r>
              <a:rPr lang="en-US" dirty="0" smtClean="0"/>
              <a:t>4 </a:t>
            </a:r>
            <a:r>
              <a:rPr lang="en-US" dirty="0"/>
              <a:t>of </a:t>
            </a:r>
            <a:r>
              <a:rPr lang="en-US" dirty="0" smtClean="0"/>
              <a:t>42 </a:t>
            </a:r>
            <a:r>
              <a:rPr lang="en-US" dirty="0"/>
              <a:t>Generation Resources had less than 75% of their expected Sustained Primary Frequency Response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7/21/2016 14:53:26</a:t>
            </a:r>
            <a:endParaRPr lang="en-US" dirty="0"/>
          </a:p>
          <a:p>
            <a:pPr lvl="2"/>
            <a:r>
              <a:rPr lang="en-US" dirty="0"/>
              <a:t>Loss of </a:t>
            </a:r>
            <a:r>
              <a:rPr lang="en-US" dirty="0" smtClean="0"/>
              <a:t>703 </a:t>
            </a:r>
            <a:r>
              <a:rPr lang="en-US" dirty="0"/>
              <a:t>MW</a:t>
            </a:r>
          </a:p>
          <a:p>
            <a:pPr lvl="2"/>
            <a:r>
              <a:rPr lang="en-US" dirty="0"/>
              <a:t>Interconnection Frequency Response</a:t>
            </a:r>
            <a:r>
              <a:rPr lang="en-US"/>
              <a:t>: </a:t>
            </a:r>
            <a:r>
              <a:rPr lang="en-US" smtClean="0"/>
              <a:t>651 </a:t>
            </a:r>
            <a:r>
              <a:rPr lang="en-US" dirty="0"/>
              <a:t>MW/0.1 Hz</a:t>
            </a:r>
          </a:p>
          <a:p>
            <a:pPr lvl="2"/>
            <a:r>
              <a:rPr lang="en-US" dirty="0" smtClean="0"/>
              <a:t>13 </a:t>
            </a:r>
            <a:r>
              <a:rPr lang="en-US" dirty="0"/>
              <a:t>of </a:t>
            </a:r>
            <a:r>
              <a:rPr lang="en-US" dirty="0" smtClean="0"/>
              <a:t>50 </a:t>
            </a:r>
            <a:r>
              <a:rPr lang="en-US" dirty="0"/>
              <a:t>Generation Resources had less than 75% of their expected Initial Primary Frequency Response.</a:t>
            </a:r>
          </a:p>
          <a:p>
            <a:pPr lvl="2"/>
            <a:r>
              <a:rPr lang="en-US" dirty="0" smtClean="0"/>
              <a:t>19 </a:t>
            </a:r>
            <a:r>
              <a:rPr lang="en-US" dirty="0"/>
              <a:t>of </a:t>
            </a:r>
            <a:r>
              <a:rPr lang="en-US" dirty="0" smtClean="0"/>
              <a:t>50 </a:t>
            </a:r>
            <a:r>
              <a:rPr lang="en-US" dirty="0"/>
              <a:t>Generation Resources had less than 75% of their expected Sustained Primary Frequency Response</a:t>
            </a:r>
            <a:r>
              <a:rPr lang="en-US" dirty="0" smtClean="0"/>
              <a:t>.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517" y="828675"/>
            <a:ext cx="7041391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2914650"/>
            <a:ext cx="203308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957.82 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0073" y="640808"/>
            <a:ext cx="363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CPS1 12 Month Rolling Average = 176.18%</a:t>
            </a: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3" y="882390"/>
            <a:ext cx="8229600" cy="500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microsoft.com/office/2006/documentManagement/types"/>
    <ds:schemaRef ds:uri="http://purl.org/dc/dcmitype/"/>
    <ds:schemaRef ds:uri="c34af464-7aa1-4edd-9be4-83dffc1cb926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4173</TotalTime>
  <Words>403</Words>
  <Application>Microsoft Office PowerPoint</Application>
  <PresentationFormat>On-screen Show (4:3)</PresentationFormat>
  <Paragraphs>84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Wind Generation Performance</vt:lpstr>
      <vt:lpstr>Wind Generation Performance</vt:lpstr>
      <vt:lpstr>Wind Generation Performance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Giarratano, Alex</cp:lastModifiedBy>
  <cp:revision>175</cp:revision>
  <cp:lastPrinted>2013-01-30T23:16:36Z</cp:lastPrinted>
  <dcterms:created xsi:type="dcterms:W3CDTF">2010-04-12T23:12:02Z</dcterms:created>
  <dcterms:modified xsi:type="dcterms:W3CDTF">2016-08-04T17:09:57Z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