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78" r:id="rId8"/>
    <p:sldId id="279" r:id="rId9"/>
    <p:sldId id="286" r:id="rId10"/>
    <p:sldId id="287" r:id="rId11"/>
    <p:sldId id="275" r:id="rId12"/>
    <p:sldId id="277" r:id="rId13"/>
    <p:sldId id="276" r:id="rId14"/>
    <p:sldId id="282" r:id="rId15"/>
    <p:sldId id="283" r:id="rId16"/>
    <p:sldId id="284" r:id="rId17"/>
    <p:sldId id="280" r:id="rId18"/>
    <p:sldId id="281" r:id="rId19"/>
    <p:sldId id="28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33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52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47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49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22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45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90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98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87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58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2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92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72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6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1071"/>
            <a:ext cx="564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TDTMS</a:t>
            </a:r>
          </a:p>
          <a:p>
            <a:r>
              <a:rPr lang="en-US" b="1" dirty="0" err="1" smtClean="0"/>
              <a:t>MarkeTrak</a:t>
            </a:r>
            <a:r>
              <a:rPr lang="en-US" b="1" dirty="0" smtClean="0"/>
              <a:t> Subtype Stats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August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300" dirty="0" smtClean="0"/>
              <a:t>Switch Hold Removal – 2015 Issues Transitioned Switch Hold Removed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371600" y="1752600"/>
          <a:ext cx="6858000" cy="316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3541"/>
                <a:gridCol w="4074459"/>
              </a:tblGrid>
              <a:tr h="650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TDSP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TOTAL NO. ISSUES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4,524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2,767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835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4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300" dirty="0" smtClean="0"/>
              <a:t>Switch Hold Removal – 2015 Issues Transitioned Switch Hold Not Removed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47800" y="1905000"/>
          <a:ext cx="6096000" cy="336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/>
                <a:gridCol w="3657600"/>
              </a:tblGrid>
              <a:tr h="480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TDSP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TOTAL NO. ISSUES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TDSP 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740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379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TDSP 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95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300" dirty="0" smtClean="0"/>
              <a:t>Switch Hold Removal – 2015 Issues Transitioned </a:t>
            </a:r>
            <a:r>
              <a:rPr lang="en-US" sz="2300" dirty="0" err="1" smtClean="0"/>
              <a:t>Unexecutable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07619"/>
              </p:ext>
            </p:extLst>
          </p:nvPr>
        </p:nvGraphicFramePr>
        <p:xfrm>
          <a:off x="1066800" y="1331542"/>
          <a:ext cx="6324600" cy="4535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1000"/>
                <a:gridCol w="2133600"/>
              </a:tblGrid>
              <a:tr h="387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TDSP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TOTAL NO. ISSUES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TDSP 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636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TDSP 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861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TDSP 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TDSP 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TDSP</a:t>
                      </a:r>
                      <a:r>
                        <a:rPr lang="en-US" sz="18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TDSP 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5332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152248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155128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err="1">
                          <a:effectLst/>
                          <a:latin typeface="+mn-lt"/>
                        </a:rPr>
                        <a:t>Unexecutable</a:t>
                      </a:r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 Reason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TOTAL NO. ISSUES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48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Documentation Invalid/Incomplete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653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82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No Switch Hold Pending on this ESIID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481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Customer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Assoc.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with Current Occupant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413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72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Issue Should not be Submitted by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7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300" dirty="0" smtClean="0"/>
              <a:t>Switch Hold Removal – 2015 Issues Transitioned </a:t>
            </a:r>
            <a:r>
              <a:rPr lang="en-US" sz="2300" dirty="0" err="1" smtClean="0"/>
              <a:t>Unexecutable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623527"/>
              </p:ext>
            </p:extLst>
          </p:nvPr>
        </p:nvGraphicFramePr>
        <p:xfrm>
          <a:off x="685800" y="1143000"/>
          <a:ext cx="7696200" cy="149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/>
                <a:gridCol w="5486400"/>
              </a:tblGrid>
              <a:tr h="387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TDSP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DOCUMENTATION</a:t>
                      </a:r>
                      <a:r>
                        <a:rPr lang="en-US" sz="1400" b="1" u="none" strike="noStrike" baseline="0" dirty="0" smtClean="0">
                          <a:effectLst/>
                          <a:latin typeface="+mn-lt"/>
                        </a:rPr>
                        <a:t> INVALID/INCOMPLETE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TDSP 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TDSP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TDSP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TDSP 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TDSP 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346867"/>
              </p:ext>
            </p:extLst>
          </p:nvPr>
        </p:nvGraphicFramePr>
        <p:xfrm>
          <a:off x="685800" y="2819400"/>
          <a:ext cx="7696200" cy="3176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1550"/>
                <a:gridCol w="1466850"/>
                <a:gridCol w="1600200"/>
                <a:gridCol w="1828800"/>
                <a:gridCol w="1828800"/>
              </a:tblGrid>
              <a:tr h="285994">
                <a:tc gridSpan="5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u="none" strike="noStrike" dirty="0">
                          <a:effectLst/>
                        </a:rPr>
                        <a:t>TOP 10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CR </a:t>
                      </a:r>
                      <a:r>
                        <a:rPr lang="en-US" sz="1400" b="1" u="none" strike="noStrike" dirty="0">
                          <a:effectLst/>
                        </a:rPr>
                        <a:t>VOLUME TRANSITIONED BY UNEXECUTABLE REASON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Documentation Invalid/Incomplete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No Switch Hold </a:t>
                      </a:r>
                      <a:r>
                        <a:rPr lang="en-US" sz="1400" u="none" strike="noStrike" dirty="0" smtClean="0">
                          <a:effectLst/>
                        </a:rPr>
                        <a:t>Pending </a:t>
                      </a:r>
                      <a:r>
                        <a:rPr lang="en-US" sz="1400" u="none" strike="noStrike" dirty="0">
                          <a:effectLst/>
                        </a:rPr>
                        <a:t>ESIID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Customer Associated with Current Occupant 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Issue Should not be Submitted by </a:t>
                      </a:r>
                      <a:r>
                        <a:rPr lang="en-US" sz="1400" u="none" strike="noStrike" dirty="0" smtClean="0">
                          <a:effectLst/>
                        </a:rPr>
                        <a:t>ROR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64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49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 smtClean="0">
                          <a:effectLst/>
                        </a:rPr>
                        <a:t>REP 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7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Switch Hold Removal – 2015 Issue Closure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914400" y="1981200"/>
          <a:ext cx="7107809" cy="1943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3400"/>
                <a:gridCol w="2764409"/>
              </a:tblGrid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TYPE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OF CLOSE TRANSITION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PERCENT OF 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Complete/Accept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97.43%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Closed By Submitter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1.39%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Withdrawn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0.61%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Auto Complete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0.57%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27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90368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300" dirty="0" smtClean="0"/>
              <a:t>TDTMS has requested the following </a:t>
            </a:r>
            <a:r>
              <a:rPr lang="en-US" sz="1300" dirty="0" err="1" smtClean="0"/>
              <a:t>MarkeTrak</a:t>
            </a:r>
            <a:r>
              <a:rPr lang="en-US" sz="1300" dirty="0" smtClean="0"/>
              <a:t> data:</a:t>
            </a:r>
          </a:p>
          <a:p>
            <a:pPr lvl="1">
              <a:spcBef>
                <a:spcPts val="600"/>
              </a:spcBef>
            </a:pPr>
            <a:r>
              <a:rPr lang="en-US" sz="1300" dirty="0" smtClean="0"/>
              <a:t>No. Issues Transitioned Complete/</a:t>
            </a:r>
            <a:r>
              <a:rPr lang="en-US" sz="1300" dirty="0" err="1" smtClean="0"/>
              <a:t>Unexecutable</a:t>
            </a:r>
            <a:endParaRPr lang="en-US" sz="1300" dirty="0" smtClean="0"/>
          </a:p>
          <a:p>
            <a:pPr lvl="1">
              <a:spcBef>
                <a:spcPts val="600"/>
              </a:spcBef>
            </a:pPr>
            <a:r>
              <a:rPr lang="en-US" sz="1300" dirty="0" smtClean="0"/>
              <a:t>Volume By TDSP</a:t>
            </a:r>
          </a:p>
          <a:p>
            <a:pPr lvl="1">
              <a:spcBef>
                <a:spcPts val="600"/>
              </a:spcBef>
            </a:pPr>
            <a:r>
              <a:rPr lang="en-US" sz="1300" dirty="0" smtClean="0"/>
              <a:t>Average Completion Time By TDSP </a:t>
            </a:r>
          </a:p>
          <a:p>
            <a:pPr lvl="1">
              <a:spcBef>
                <a:spcPts val="600"/>
              </a:spcBef>
            </a:pPr>
            <a:r>
              <a:rPr lang="en-US" sz="1300" dirty="0" smtClean="0"/>
              <a:t>Subtypes Include:</a:t>
            </a:r>
          </a:p>
          <a:p>
            <a:pPr lvl="2">
              <a:spcBef>
                <a:spcPts val="600"/>
              </a:spcBef>
            </a:pPr>
            <a:r>
              <a:rPr lang="en-US" sz="1300" dirty="0" smtClean="0"/>
              <a:t>Usage &amp; Billing – Missing </a:t>
            </a:r>
            <a:r>
              <a:rPr lang="en-US" sz="1300" i="1" dirty="0" smtClean="0"/>
              <a:t>*07/16 </a:t>
            </a:r>
            <a:r>
              <a:rPr lang="en-US" sz="1300" i="1" dirty="0" smtClean="0"/>
              <a:t>- updated to capture avg. completion time for non-auto closed issues and to include data by </a:t>
            </a:r>
            <a:r>
              <a:rPr lang="en-US" sz="1300" i="1" dirty="0" err="1" smtClean="0"/>
              <a:t>tran</a:t>
            </a:r>
            <a:r>
              <a:rPr lang="en-US" sz="1300" i="1" dirty="0" smtClean="0"/>
              <a:t> type  </a:t>
            </a:r>
            <a:r>
              <a:rPr lang="en-US" sz="1300" i="1" dirty="0" smtClean="0">
                <a:solidFill>
                  <a:srgbClr val="FF0000"/>
                </a:solidFill>
              </a:rPr>
              <a:t>*08/16- </a:t>
            </a:r>
            <a:r>
              <a:rPr lang="en-US" sz="1300" i="1" dirty="0" smtClean="0">
                <a:solidFill>
                  <a:srgbClr val="FF0000"/>
                </a:solidFill>
              </a:rPr>
              <a:t>updated to include slides with additional data by </a:t>
            </a:r>
            <a:r>
              <a:rPr lang="en-US" sz="1300" i="1" dirty="0" err="1" smtClean="0">
                <a:solidFill>
                  <a:srgbClr val="FF0000"/>
                </a:solidFill>
              </a:rPr>
              <a:t>tran</a:t>
            </a:r>
            <a:r>
              <a:rPr lang="en-US" sz="1300" i="1" dirty="0" smtClean="0">
                <a:solidFill>
                  <a:srgbClr val="FF0000"/>
                </a:solidFill>
              </a:rPr>
              <a:t> type and analysis on issues transitioned </a:t>
            </a:r>
            <a:r>
              <a:rPr lang="en-US" sz="1300" i="1" dirty="0" err="1" smtClean="0">
                <a:solidFill>
                  <a:srgbClr val="FF0000"/>
                </a:solidFill>
              </a:rPr>
              <a:t>Unexecutable</a:t>
            </a:r>
            <a:endParaRPr lang="en-US" sz="1300" i="1" dirty="0" smtClean="0">
              <a:solidFill>
                <a:srgbClr val="FF0000"/>
              </a:solidFill>
            </a:endParaRPr>
          </a:p>
          <a:p>
            <a:pPr lvl="2">
              <a:spcBef>
                <a:spcPts val="600"/>
              </a:spcBef>
            </a:pPr>
            <a:r>
              <a:rPr lang="en-US" sz="1300" dirty="0" smtClean="0"/>
              <a:t>Missing Enrollment Transaction </a:t>
            </a:r>
            <a:r>
              <a:rPr lang="en-US" sz="1300" i="1" dirty="0" smtClean="0"/>
              <a:t>*07/16 </a:t>
            </a:r>
            <a:r>
              <a:rPr lang="en-US" sz="1300" i="1" dirty="0" smtClean="0"/>
              <a:t>- updated to capture avg. completion time for non-auto closed issues</a:t>
            </a:r>
            <a:r>
              <a:rPr lang="en-US" sz="1300" i="1" dirty="0" smtClean="0">
                <a:solidFill>
                  <a:srgbClr val="FF0000"/>
                </a:solidFill>
              </a:rPr>
              <a:t>  </a:t>
            </a:r>
            <a:r>
              <a:rPr lang="en-US" sz="1300" i="1" dirty="0" smtClean="0">
                <a:solidFill>
                  <a:srgbClr val="FF0000"/>
                </a:solidFill>
              </a:rPr>
              <a:t>*08/16 </a:t>
            </a:r>
            <a:r>
              <a:rPr lang="en-US" sz="1300" i="1" dirty="0" smtClean="0">
                <a:solidFill>
                  <a:srgbClr val="FF0000"/>
                </a:solidFill>
              </a:rPr>
              <a:t>- updated to include volume of issues submitted for missing 867_04 transaction </a:t>
            </a:r>
            <a:r>
              <a:rPr lang="en-US" sz="1300" i="1" smtClean="0">
                <a:solidFill>
                  <a:srgbClr val="FF0000"/>
                </a:solidFill>
              </a:rPr>
              <a:t>by </a:t>
            </a:r>
            <a:r>
              <a:rPr lang="en-US" sz="1300" i="1" smtClean="0">
                <a:solidFill>
                  <a:srgbClr val="FF0000"/>
                </a:solidFill>
              </a:rPr>
              <a:t>CR</a:t>
            </a:r>
            <a:endParaRPr lang="en-US" sz="1300" i="1" dirty="0" smtClean="0">
              <a:solidFill>
                <a:srgbClr val="FF0000"/>
              </a:solidFill>
            </a:endParaRPr>
          </a:p>
          <a:p>
            <a:pPr lvl="2">
              <a:spcBef>
                <a:spcPts val="600"/>
              </a:spcBef>
            </a:pPr>
            <a:r>
              <a:rPr lang="en-US" sz="1300" dirty="0" smtClean="0"/>
              <a:t>Usage &amp; Billing – Dispute </a:t>
            </a:r>
            <a:r>
              <a:rPr lang="en-US" sz="1300" i="1" dirty="0" smtClean="0"/>
              <a:t>*07/16 </a:t>
            </a:r>
            <a:r>
              <a:rPr lang="en-US" sz="1300" i="1" dirty="0" smtClean="0"/>
              <a:t>- updated </a:t>
            </a:r>
            <a:r>
              <a:rPr lang="en-US" sz="1300" i="1" dirty="0"/>
              <a:t>to capture avg. completion time for non-auto closed </a:t>
            </a:r>
            <a:r>
              <a:rPr lang="en-US" sz="1300" i="1" dirty="0" smtClean="0"/>
              <a:t>issues</a:t>
            </a:r>
          </a:p>
          <a:p>
            <a:pPr lvl="2">
              <a:spcBef>
                <a:spcPts val="600"/>
              </a:spcBef>
            </a:pPr>
            <a:r>
              <a:rPr lang="en-US" sz="1300" dirty="0" smtClean="0"/>
              <a:t>AMS LSE Interval – Dispute </a:t>
            </a:r>
            <a:r>
              <a:rPr lang="en-US" sz="1300" i="1" dirty="0" smtClean="0"/>
              <a:t>*07/16 </a:t>
            </a:r>
            <a:r>
              <a:rPr lang="en-US" sz="1300" i="1" dirty="0" smtClean="0"/>
              <a:t>- updated </a:t>
            </a:r>
            <a:r>
              <a:rPr lang="en-US" sz="1300" i="1" dirty="0"/>
              <a:t>to capture avg. completion time for non-auto closed issues</a:t>
            </a:r>
          </a:p>
          <a:p>
            <a:pPr lvl="1">
              <a:spcBef>
                <a:spcPts val="600"/>
              </a:spcBef>
            </a:pPr>
            <a:r>
              <a:rPr lang="en-US" sz="1300" dirty="0"/>
              <a:t>Additional request for Switch Hold subtype only includes:</a:t>
            </a:r>
          </a:p>
          <a:p>
            <a:pPr lvl="2">
              <a:spcBef>
                <a:spcPts val="600"/>
              </a:spcBef>
            </a:pPr>
            <a:r>
              <a:rPr lang="en-US" sz="1300" smtClean="0"/>
              <a:t>CR </a:t>
            </a:r>
            <a:r>
              <a:rPr lang="en-US" sz="1300" dirty="0" smtClean="0"/>
              <a:t>breakout for all 4 </a:t>
            </a:r>
            <a:r>
              <a:rPr lang="en-US" sz="1300" dirty="0" err="1" smtClean="0"/>
              <a:t>Unexecutable</a:t>
            </a:r>
            <a:r>
              <a:rPr lang="en-US" sz="1300" dirty="0" smtClean="0"/>
              <a:t> Reasons   </a:t>
            </a:r>
            <a:r>
              <a:rPr lang="en-US" sz="1300" i="1" dirty="0" smtClean="0">
                <a:solidFill>
                  <a:srgbClr val="FF0000"/>
                </a:solidFill>
              </a:rPr>
              <a:t>*08/16 </a:t>
            </a:r>
            <a:r>
              <a:rPr lang="en-US" sz="1300" i="1" dirty="0" smtClean="0">
                <a:solidFill>
                  <a:srgbClr val="FF0000"/>
                </a:solidFill>
              </a:rPr>
              <a:t>- updated </a:t>
            </a:r>
            <a:r>
              <a:rPr lang="en-US" sz="1300" i="1" dirty="0">
                <a:solidFill>
                  <a:srgbClr val="FF0000"/>
                </a:solidFill>
              </a:rPr>
              <a:t>to align </a:t>
            </a:r>
            <a:r>
              <a:rPr lang="en-US" sz="1300" i="1">
                <a:solidFill>
                  <a:srgbClr val="FF0000"/>
                </a:solidFill>
              </a:rPr>
              <a:t>the </a:t>
            </a:r>
            <a:r>
              <a:rPr lang="en-US" sz="1300" i="1" smtClean="0">
                <a:solidFill>
                  <a:srgbClr val="FF0000"/>
                </a:solidFill>
              </a:rPr>
              <a:t>CR </a:t>
            </a:r>
            <a:r>
              <a:rPr lang="en-US" sz="1300" i="1" dirty="0">
                <a:solidFill>
                  <a:srgbClr val="FF0000"/>
                </a:solidFill>
              </a:rPr>
              <a:t>number with the REP number used in the IAG </a:t>
            </a:r>
            <a:r>
              <a:rPr lang="en-US" sz="1300" i="1" dirty="0" smtClean="0">
                <a:solidFill>
                  <a:srgbClr val="FF0000"/>
                </a:solidFill>
              </a:rPr>
              <a:t>reporting</a:t>
            </a:r>
            <a:endParaRPr lang="en-US" sz="1300" i="1" dirty="0" smtClean="0">
              <a:solidFill>
                <a:srgbClr val="FF0000"/>
              </a:solidFill>
            </a:endParaRPr>
          </a:p>
          <a:p>
            <a:pPr lvl="2">
              <a:spcBef>
                <a:spcPts val="600"/>
              </a:spcBef>
            </a:pPr>
            <a:r>
              <a:rPr lang="en-US" sz="1300" dirty="0" smtClean="0"/>
              <a:t>TDSP breakout for </a:t>
            </a:r>
            <a:r>
              <a:rPr lang="en-US" sz="1300" dirty="0" err="1" smtClean="0"/>
              <a:t>Unexecutable</a:t>
            </a:r>
            <a:r>
              <a:rPr lang="en-US" sz="1300" dirty="0"/>
              <a:t> </a:t>
            </a:r>
            <a:r>
              <a:rPr lang="en-US" sz="1300" dirty="0" smtClean="0"/>
              <a:t>Reason </a:t>
            </a:r>
            <a:r>
              <a:rPr lang="en-US" sz="1300" dirty="0" smtClean="0"/>
              <a:t>‘Documents Invalid/Incomplete’</a:t>
            </a:r>
            <a:endParaRPr lang="en-US" sz="13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2">
              <a:spcBef>
                <a:spcPts val="1200"/>
              </a:spcBef>
              <a:spcAft>
                <a:spcPts val="1200"/>
              </a:spcAft>
            </a:pP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endParaRPr lang="en-US" sz="1600" dirty="0" smtClean="0">
              <a:solidFill>
                <a:srgbClr val="FF0000"/>
              </a:solidFill>
            </a:endParaRP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3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Usage &amp; Billing - Missing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 smtClean="0"/>
              <a:t>Total Submitted 2015:  </a:t>
            </a:r>
            <a:r>
              <a:rPr lang="en-US" sz="1800" dirty="0" smtClean="0">
                <a:solidFill>
                  <a:srgbClr val="FF0000"/>
                </a:solidFill>
              </a:rPr>
              <a:t>9,496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 smtClean="0"/>
              <a:t>No. issues transitioned ‘Complete’:  </a:t>
            </a:r>
            <a:r>
              <a:rPr lang="en-US" sz="1800" dirty="0" smtClean="0">
                <a:solidFill>
                  <a:srgbClr val="FF0000"/>
                </a:solidFill>
              </a:rPr>
              <a:t>7,901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/>
              <a:t>No. issues transitioned ‘</a:t>
            </a:r>
            <a:r>
              <a:rPr lang="en-US" sz="1800" dirty="0" err="1"/>
              <a:t>Unexecutable</a:t>
            </a:r>
            <a:r>
              <a:rPr lang="en-US" sz="1800" dirty="0"/>
              <a:t>’:  </a:t>
            </a:r>
            <a:r>
              <a:rPr lang="en-US" sz="1800" dirty="0" smtClean="0">
                <a:solidFill>
                  <a:srgbClr val="FF0000"/>
                </a:solidFill>
              </a:rPr>
              <a:t>1,047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 smtClean="0"/>
              <a:t>No. issues transitioned Other:  </a:t>
            </a:r>
            <a:r>
              <a:rPr lang="en-US" sz="1800" dirty="0" smtClean="0">
                <a:solidFill>
                  <a:srgbClr val="FF0000"/>
                </a:solidFill>
              </a:rPr>
              <a:t>548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 smtClean="0"/>
              <a:t>Data by TDSP:		</a:t>
            </a:r>
            <a:r>
              <a:rPr lang="en-US" sz="1800" dirty="0"/>
              <a:t>	</a:t>
            </a:r>
            <a:r>
              <a:rPr lang="en-US" sz="1800" dirty="0" smtClean="0"/>
              <a:t>	Data by Tran Type: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			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37932"/>
              </p:ext>
            </p:extLst>
          </p:nvPr>
        </p:nvGraphicFramePr>
        <p:xfrm>
          <a:off x="685800" y="3604578"/>
          <a:ext cx="4760680" cy="2508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570"/>
                <a:gridCol w="802319"/>
                <a:gridCol w="1473711"/>
                <a:gridCol w="1865080"/>
              </a:tblGrid>
              <a:tr h="24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TDSP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TOTAL </a:t>
                      </a:r>
                      <a:r>
                        <a:rPr lang="en-US" sz="1200" b="1" u="none" strike="noStrike" dirty="0" smtClean="0">
                          <a:effectLst/>
                        </a:rPr>
                        <a:t>ISSUES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AVG. DAYS </a:t>
                      </a:r>
                      <a:r>
                        <a:rPr lang="en-US" sz="1200" b="1" u="none" strike="noStrike" dirty="0" smtClean="0">
                          <a:effectLst/>
                        </a:rPr>
                        <a:t>OPEN – ALL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ISSUES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DAYS OPEN – NON AUTO CLOSED ISSUES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TDSP 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3,143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TDSP 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2,845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1,886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430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388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217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211113"/>
              </p:ext>
            </p:extLst>
          </p:nvPr>
        </p:nvGraphicFramePr>
        <p:xfrm>
          <a:off x="5910262" y="3657600"/>
          <a:ext cx="2700338" cy="2606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4613"/>
                <a:gridCol w="1355725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TRAN TYPE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TOTAL </a:t>
                      </a:r>
                      <a:r>
                        <a:rPr lang="en-US" sz="1200" b="1" u="none" strike="noStrike" dirty="0" smtClean="0">
                          <a:effectLst/>
                        </a:rPr>
                        <a:t>ISSUES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0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867_03 Monthly 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5,175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867_03F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3,266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810_02 Monthly 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492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867_03 Monthly 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867_03 Monthly 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810_02 Monthly 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810_02 Monthly 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810_03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6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Usage &amp; Billing - Missing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31983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			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314251"/>
              </p:ext>
            </p:extLst>
          </p:nvPr>
        </p:nvGraphicFramePr>
        <p:xfrm>
          <a:off x="76200" y="1600200"/>
          <a:ext cx="8686186" cy="335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5392"/>
                <a:gridCol w="1242142"/>
                <a:gridCol w="1242142"/>
                <a:gridCol w="1242142"/>
                <a:gridCol w="1242142"/>
                <a:gridCol w="1242142"/>
                <a:gridCol w="1242142"/>
                <a:gridCol w="657942"/>
              </a:tblGrid>
              <a:tr h="33528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 Days Open by Tran Type &amp; </a:t>
                      </a:r>
                      <a:r>
                        <a:rPr lang="en-US" sz="1400" b="1" u="none" strike="noStrike" dirty="0" smtClean="0">
                          <a:effectLst/>
                        </a:rPr>
                        <a:t>TDSP -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Non Auto Closed Issues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+mj-lt"/>
                        </a:rPr>
                        <a:t>TDSP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+mj-lt"/>
                        </a:rPr>
                        <a:t>810_02 Monthly 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+mj-lt"/>
                        </a:rPr>
                        <a:t>810_02 Monthly 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+mj-lt"/>
                        </a:rPr>
                        <a:t>810_02 Monthly 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+mj-lt"/>
                        </a:rPr>
                        <a:t>867_03 Monthly 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+mj-lt"/>
                        </a:rPr>
                        <a:t>867_03 Monthly 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+mj-lt"/>
                        </a:rPr>
                        <a:t>867_03 Monthly 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+mj-lt"/>
                        </a:rPr>
                        <a:t>867_03F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296" marR="8296" marT="8296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151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0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Usage &amp; Billing - Missing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31983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			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022394"/>
              </p:ext>
            </p:extLst>
          </p:nvPr>
        </p:nvGraphicFramePr>
        <p:xfrm>
          <a:off x="381000" y="915988"/>
          <a:ext cx="6969125" cy="2513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1700"/>
                <a:gridCol w="1901825"/>
                <a:gridCol w="2895600"/>
              </a:tblGrid>
              <a:tr h="31686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Issues Transitioned </a:t>
                      </a:r>
                      <a:r>
                        <a:rPr lang="en-US" sz="1600" u="none" strike="noStrike" dirty="0" smtClean="0">
                          <a:effectLst/>
                        </a:rPr>
                        <a:t>‘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Unexecutable</a:t>
                      </a:r>
                      <a:r>
                        <a:rPr lang="en-US" sz="1600" u="none" strike="noStrike" dirty="0" smtClean="0">
                          <a:effectLst/>
                        </a:rPr>
                        <a:t>’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– Breakout by Submitting REP Volume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3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63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Submitting </a:t>
                      </a:r>
                      <a:r>
                        <a:rPr lang="en-US" sz="1400" u="none" strike="noStrike" dirty="0" smtClean="0">
                          <a:effectLst/>
                        </a:rPr>
                        <a:t>REP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No. </a:t>
                      </a:r>
                      <a:r>
                        <a:rPr lang="en-US" sz="1400" u="none" strike="noStrike" dirty="0" smtClean="0">
                          <a:effectLst/>
                        </a:rPr>
                        <a:t>Issues Unexecuted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% of 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826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79%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REP 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109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9720" y="3581400"/>
            <a:ext cx="4938788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Common TDSP Comments on the ‘</a:t>
            </a:r>
            <a:r>
              <a:rPr lang="en-US" sz="1400" dirty="0" err="1" smtClean="0"/>
              <a:t>Unexecutable</a:t>
            </a:r>
            <a:r>
              <a:rPr lang="en-US" sz="1400" dirty="0" smtClean="0"/>
              <a:t>’ transition: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Move Out Cancelled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Issue submitted prior to next scheduled cycle read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Invalid </a:t>
            </a:r>
            <a:r>
              <a:rPr lang="en-US" sz="1400" dirty="0" smtClean="0"/>
              <a:t>data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Duplicate issue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Move Out order still </a:t>
            </a:r>
            <a:r>
              <a:rPr lang="en-US" sz="1400" dirty="0" smtClean="0"/>
              <a:t>pending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331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Missing Enrollment TXNS (initiated </a:t>
            </a:r>
            <a:r>
              <a:rPr lang="en-US" smtClean="0"/>
              <a:t>by </a:t>
            </a:r>
            <a:r>
              <a:rPr lang="en-US" smtClean="0"/>
              <a:t>CR)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dirty="0" smtClean="0"/>
              <a:t>Total Submitted 2015:  </a:t>
            </a:r>
            <a:r>
              <a:rPr lang="en-US" sz="1400" dirty="0" smtClean="0">
                <a:solidFill>
                  <a:srgbClr val="FF0000"/>
                </a:solidFill>
              </a:rPr>
              <a:t>9,241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dirty="0" smtClean="0"/>
              <a:t>No. issues transitioned ‘Complete’:  </a:t>
            </a:r>
            <a:r>
              <a:rPr lang="en-US" sz="1400" dirty="0" smtClean="0">
                <a:solidFill>
                  <a:srgbClr val="FF0000"/>
                </a:solidFill>
              </a:rPr>
              <a:t>5,477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dirty="0"/>
              <a:t>No. issues transitioned ‘</a:t>
            </a:r>
            <a:r>
              <a:rPr lang="en-US" sz="1400" dirty="0" err="1"/>
              <a:t>Unexecutable</a:t>
            </a:r>
            <a:r>
              <a:rPr lang="en-US" sz="1400" dirty="0"/>
              <a:t>’:  </a:t>
            </a:r>
            <a:r>
              <a:rPr lang="en-US" sz="1400" dirty="0" smtClean="0">
                <a:solidFill>
                  <a:srgbClr val="FF0000"/>
                </a:solidFill>
              </a:rPr>
              <a:t>3,646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dirty="0" smtClean="0"/>
              <a:t>No. issues transitioned Other:  </a:t>
            </a:r>
            <a:r>
              <a:rPr lang="en-US" sz="1400" dirty="0" smtClean="0">
                <a:solidFill>
                  <a:srgbClr val="FF0000"/>
                </a:solidFill>
              </a:rPr>
              <a:t>118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dirty="0" smtClean="0"/>
              <a:t>Data by TDSP:					Data by </a:t>
            </a:r>
            <a:r>
              <a:rPr lang="en-US" sz="1400" dirty="0" smtClean="0"/>
              <a:t>REP</a:t>
            </a:r>
            <a:r>
              <a:rPr lang="en-US" sz="1400" dirty="0" smtClean="0"/>
              <a:t> </a:t>
            </a:r>
            <a:r>
              <a:rPr lang="en-US" sz="1400" dirty="0" smtClean="0"/>
              <a:t>(Missing 867_04):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405485"/>
              </p:ext>
            </p:extLst>
          </p:nvPr>
        </p:nvGraphicFramePr>
        <p:xfrm>
          <a:off x="685800" y="3209199"/>
          <a:ext cx="4305300" cy="2211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500"/>
                <a:gridCol w="685800"/>
                <a:gridCol w="1295400"/>
                <a:gridCol w="1752600"/>
              </a:tblGrid>
              <a:tr h="344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TDSP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ISSUES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 DAYS OPEN – ALL ISSUES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DAYS </a:t>
                      </a:r>
                      <a:r>
                        <a:rPr lang="en-US" sz="11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– NON AUTO CLOSED ISSUES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6,819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1,612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255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TDSP 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993558"/>
              </p:ext>
            </p:extLst>
          </p:nvPr>
        </p:nvGraphicFramePr>
        <p:xfrm>
          <a:off x="5867400" y="3209199"/>
          <a:ext cx="2462657" cy="1515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057"/>
                <a:gridCol w="965200"/>
                <a:gridCol w="914400"/>
              </a:tblGrid>
              <a:tr h="3722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No. Issues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% of 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7,649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88%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484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REP 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158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2%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5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Usage &amp; Billing - Dispute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Total Submitted 2015:  </a:t>
            </a:r>
            <a:r>
              <a:rPr lang="en-US" sz="2000" dirty="0" smtClean="0">
                <a:solidFill>
                  <a:srgbClr val="FF0000"/>
                </a:solidFill>
              </a:rPr>
              <a:t>7,294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No. issues transitioned ‘Complete’:  </a:t>
            </a:r>
            <a:r>
              <a:rPr lang="en-US" sz="2000" dirty="0" smtClean="0">
                <a:solidFill>
                  <a:srgbClr val="FF0000"/>
                </a:solidFill>
              </a:rPr>
              <a:t>6,382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/>
              <a:t>No. issues transitioned ‘</a:t>
            </a:r>
            <a:r>
              <a:rPr lang="en-US" sz="2000" dirty="0" err="1"/>
              <a:t>Unexecutable</a:t>
            </a:r>
            <a:r>
              <a:rPr lang="en-US" sz="2000" dirty="0"/>
              <a:t>’:  </a:t>
            </a:r>
            <a:r>
              <a:rPr lang="en-US" sz="2000" dirty="0" smtClean="0">
                <a:solidFill>
                  <a:srgbClr val="FF0000"/>
                </a:solidFill>
              </a:rPr>
              <a:t>773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No. issues transitioned Other:  </a:t>
            </a:r>
            <a:r>
              <a:rPr lang="en-US" sz="2000" dirty="0" smtClean="0">
                <a:solidFill>
                  <a:srgbClr val="FF0000"/>
                </a:solidFill>
              </a:rPr>
              <a:t>139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Data by TDSP: 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59"/>
              </p:ext>
            </p:extLst>
          </p:nvPr>
        </p:nvGraphicFramePr>
        <p:xfrm>
          <a:off x="2514600" y="3733800"/>
          <a:ext cx="6172200" cy="256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7487"/>
                <a:gridCol w="1043130"/>
                <a:gridCol w="1973183"/>
                <a:gridCol w="243840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TDSP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TOTAL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AVG. DAYS OPEN – ALL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AVG. DAYS </a:t>
                      </a:r>
                      <a:r>
                        <a:rPr lang="en-US" sz="1400" b="0" u="none" strike="noStrike" dirty="0" smtClean="0">
                          <a:effectLst/>
                          <a:latin typeface="+mn-lt"/>
                        </a:rPr>
                        <a:t>OPEN – NON</a:t>
                      </a:r>
                      <a:r>
                        <a:rPr lang="en-US" sz="1400" b="0" u="none" strike="noStrike" baseline="0" dirty="0" smtClean="0">
                          <a:effectLst/>
                          <a:latin typeface="+mn-lt"/>
                        </a:rPr>
                        <a:t> AUTO CLOSED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TDSP 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3,433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2,082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552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415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43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AMS LSE Interval - Dispute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Total Submitted 2015:  </a:t>
            </a:r>
            <a:r>
              <a:rPr lang="en-US" sz="2400" dirty="0" smtClean="0">
                <a:solidFill>
                  <a:srgbClr val="FF0000"/>
                </a:solidFill>
              </a:rPr>
              <a:t>4,729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‘Complete’:  </a:t>
            </a:r>
            <a:r>
              <a:rPr lang="en-US" sz="2400" dirty="0" smtClean="0">
                <a:solidFill>
                  <a:srgbClr val="FF0000"/>
                </a:solidFill>
              </a:rPr>
              <a:t>3,630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No. issues transitioned ‘</a:t>
            </a:r>
            <a:r>
              <a:rPr lang="en-US" sz="2400" dirty="0" err="1"/>
              <a:t>Unexecutable</a:t>
            </a:r>
            <a:r>
              <a:rPr lang="en-US" sz="2400" dirty="0"/>
              <a:t>’: </a:t>
            </a:r>
            <a:r>
              <a:rPr lang="en-US" sz="2400" dirty="0" smtClean="0">
                <a:solidFill>
                  <a:srgbClr val="FF0000"/>
                </a:solidFill>
              </a:rPr>
              <a:t>936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Other: </a:t>
            </a:r>
            <a:r>
              <a:rPr lang="en-US" sz="2400" dirty="0" smtClean="0">
                <a:solidFill>
                  <a:srgbClr val="FF0000"/>
                </a:solidFill>
              </a:rPr>
              <a:t>163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Data by TDSP: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87361"/>
              </p:ext>
            </p:extLst>
          </p:nvPr>
        </p:nvGraphicFramePr>
        <p:xfrm>
          <a:off x="3048000" y="4326255"/>
          <a:ext cx="5715000" cy="1769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7962"/>
                <a:gridCol w="1068897"/>
                <a:gridCol w="1575941"/>
                <a:gridCol w="236220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TDSP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TOTAL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AVG. DAYS OPEN – ALL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AVG. DAYS </a:t>
                      </a:r>
                      <a:r>
                        <a:rPr lang="en-US" sz="1400" b="0" u="none" strike="noStrike" dirty="0" smtClean="0">
                          <a:effectLst/>
                          <a:latin typeface="+mn-lt"/>
                        </a:rPr>
                        <a:t>OPEN – NON AUTO CLOSED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TDSP 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2,415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1,073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986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0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Switch Hold Removal – 2015 Market Totals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Total Submitted 2015:  </a:t>
            </a:r>
            <a:r>
              <a:rPr lang="en-US" sz="2400" dirty="0" smtClean="0">
                <a:solidFill>
                  <a:srgbClr val="FF0000"/>
                </a:solidFill>
              </a:rPr>
              <a:t>12,030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‘Switch Hold Removed’:  </a:t>
            </a:r>
            <a:r>
              <a:rPr lang="en-US" sz="2400" dirty="0" smtClean="0">
                <a:solidFill>
                  <a:srgbClr val="FF0000"/>
                </a:solidFill>
              </a:rPr>
              <a:t>8,563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‘Switch Hold Not Removed’:  </a:t>
            </a:r>
            <a:r>
              <a:rPr lang="en-US" sz="2400" dirty="0" smtClean="0">
                <a:solidFill>
                  <a:srgbClr val="FF0000"/>
                </a:solidFill>
              </a:rPr>
              <a:t>1,589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 issues transitioned ‘</a:t>
            </a:r>
            <a:r>
              <a:rPr lang="en-US" sz="2400" dirty="0" err="1" smtClean="0"/>
              <a:t>Unexecutable</a:t>
            </a:r>
            <a:r>
              <a:rPr lang="en-US" sz="2400" dirty="0" smtClean="0"/>
              <a:t>’:  </a:t>
            </a:r>
            <a:r>
              <a:rPr lang="en-US" sz="2400" dirty="0" smtClean="0">
                <a:solidFill>
                  <a:srgbClr val="FF0000"/>
                </a:solidFill>
              </a:rPr>
              <a:t>1,636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other:  </a:t>
            </a:r>
            <a:r>
              <a:rPr lang="en-US" sz="2400" dirty="0" smtClean="0">
                <a:solidFill>
                  <a:srgbClr val="FF0000"/>
                </a:solidFill>
              </a:rPr>
              <a:t>242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11444</TotalTime>
  <Words>1152</Words>
  <Application>Microsoft Office PowerPoint</Application>
  <PresentationFormat>On-screen Show (4:3)</PresentationFormat>
  <Paragraphs>487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Overview</vt:lpstr>
      <vt:lpstr>Usage &amp; Billing - Missing</vt:lpstr>
      <vt:lpstr>Usage &amp; Billing - Missing</vt:lpstr>
      <vt:lpstr>Usage &amp; Billing - Missing</vt:lpstr>
      <vt:lpstr>Missing Enrollment TXNS (initiated by CR)</vt:lpstr>
      <vt:lpstr>Usage &amp; Billing - Dispute</vt:lpstr>
      <vt:lpstr>AMS LSE Interval - Dispute</vt:lpstr>
      <vt:lpstr>Switch Hold Removal – 2015 Market Totals</vt:lpstr>
      <vt:lpstr>Switch Hold Removal – 2015 Issues Transitioned Switch Hold Removed</vt:lpstr>
      <vt:lpstr>Switch Hold Removal – 2015 Issues Transitioned Switch Hold Not Removed</vt:lpstr>
      <vt:lpstr>Switch Hold Removal – 2015 Issues Transitioned Unexecutable</vt:lpstr>
      <vt:lpstr>Switch Hold Removal – 2015 Issues Transitioned Unexecutable</vt:lpstr>
      <vt:lpstr>Switch Hold Removal – 2015 Issue Closure Data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Stewart, Tammy</cp:lastModifiedBy>
  <cp:revision>76</cp:revision>
  <cp:lastPrinted>2016-08-02T17:49:03Z</cp:lastPrinted>
  <dcterms:created xsi:type="dcterms:W3CDTF">2016-01-21T15:20:31Z</dcterms:created>
  <dcterms:modified xsi:type="dcterms:W3CDTF">2016-08-02T19:12:18Z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