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8" r:id="rId5"/>
    <p:sldId id="266" r:id="rId6"/>
    <p:sldId id="267" r:id="rId7"/>
    <p:sldId id="26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987" autoAdjust="0"/>
    <p:restoredTop sz="94660"/>
  </p:normalViewPr>
  <p:slideViewPr>
    <p:cSldViewPr snapToGrid="0">
      <p:cViewPr varScale="1">
        <p:scale>
          <a:sx n="129" d="100"/>
          <a:sy n="129" d="100"/>
        </p:scale>
        <p:origin x="576" y="12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8/2/2016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8/2/2016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8/2/2016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8/2/2016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8/2/2016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
            </a:r>
            <a:br>
              <a:rPr lang="en-US" b="1" dirty="0" smtClean="0"/>
            </a:br>
            <a:r>
              <a:rPr lang="en-US" b="1" dirty="0" smtClean="0"/>
              <a:t>TAC Rejection of NPRR 784 - Mitigated Offer Caps for </a:t>
            </a:r>
            <a:br>
              <a:rPr lang="en-US" b="1" dirty="0" smtClean="0"/>
            </a:br>
            <a:r>
              <a:rPr lang="en-US" b="1" dirty="0" smtClean="0"/>
              <a:t>RMR Units</a:t>
            </a:r>
            <a:endParaRPr lang="en-US" b="1" dirty="0"/>
          </a:p>
        </p:txBody>
      </p:sp>
      <p:sp>
        <p:nvSpPr>
          <p:cNvPr id="3" name="Subtitle 2"/>
          <p:cNvSpPr>
            <a:spLocks noGrp="1"/>
          </p:cNvSpPr>
          <p:nvPr>
            <p:ph type="subTitle" idx="1"/>
          </p:nvPr>
        </p:nvSpPr>
        <p:spPr/>
        <p:txBody>
          <a:bodyPr>
            <a:normAutofit/>
          </a:bodyPr>
          <a:lstStyle/>
          <a:p>
            <a:endParaRPr lang="en-US" dirty="0" smtClean="0"/>
          </a:p>
          <a:p>
            <a:r>
              <a:rPr lang="en-US" dirty="0" smtClean="0"/>
              <a:t>TAC Advocate Presentation</a:t>
            </a:r>
          </a:p>
          <a:p>
            <a:r>
              <a:rPr lang="en-US" dirty="0" smtClean="0"/>
              <a:t>Phillip G. Oldham for Air </a:t>
            </a:r>
            <a:r>
              <a:rPr lang="en-US" dirty="0" err="1" smtClean="0"/>
              <a:t>Liquide</a:t>
            </a:r>
            <a:endParaRPr lang="en-US" dirty="0" smtClean="0"/>
          </a:p>
        </p:txBody>
      </p:sp>
    </p:spTree>
    <p:extLst>
      <p:ext uri="{BB962C8B-B14F-4D97-AF65-F5344CB8AC3E}">
        <p14:creationId xmlns:p14="http://schemas.microsoft.com/office/powerpoint/2010/main" val="801329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NPRR 784 Overview</a:t>
            </a:r>
            <a:endParaRPr lang="en-US" b="1" u="sng" dirty="0"/>
          </a:p>
        </p:txBody>
      </p:sp>
      <p:sp>
        <p:nvSpPr>
          <p:cNvPr id="3" name="Content Placeholder 2"/>
          <p:cNvSpPr>
            <a:spLocks noGrp="1"/>
          </p:cNvSpPr>
          <p:nvPr>
            <p:ph idx="1"/>
          </p:nvPr>
        </p:nvSpPr>
        <p:spPr>
          <a:xfrm>
            <a:off x="838200" y="1465385"/>
            <a:ext cx="10515600" cy="4711578"/>
          </a:xfrm>
        </p:spPr>
        <p:txBody>
          <a:bodyPr>
            <a:noAutofit/>
          </a:bodyPr>
          <a:lstStyle/>
          <a:p>
            <a:pPr algn="just">
              <a:spcBef>
                <a:spcPts val="1200"/>
              </a:spcBef>
              <a:spcAft>
                <a:spcPts val="600"/>
              </a:spcAft>
            </a:pPr>
            <a:r>
              <a:rPr lang="en-US" sz="2000" dirty="0" smtClean="0"/>
              <a:t>Today, when there is inadequate competition in a local area due to transmission constraints, </a:t>
            </a:r>
            <a:r>
              <a:rPr lang="en-US" sz="2000" dirty="0"/>
              <a:t>all generator offers </a:t>
            </a:r>
            <a:r>
              <a:rPr lang="en-US" sz="2000" dirty="0" smtClean="0"/>
              <a:t>in that area are mitigated. </a:t>
            </a:r>
            <a:r>
              <a:rPr lang="en-US" sz="2000" dirty="0"/>
              <a:t>This is consistent with PUC Subst. R. 25.502(f)(3), which specifically states that “</a:t>
            </a:r>
            <a:r>
              <a:rPr lang="en-US" sz="2000" b="1" i="1" dirty="0"/>
              <a:t>a noncompetitive constraint will not be treated as a competitive constraint</a:t>
            </a:r>
            <a:r>
              <a:rPr lang="en-US" sz="2000" b="1" i="1" dirty="0" smtClean="0"/>
              <a:t>.</a:t>
            </a:r>
            <a:r>
              <a:rPr lang="en-US" sz="2000" dirty="0" smtClean="0"/>
              <a:t>”  This treatment applies equally to Reliability Must Run (</a:t>
            </a:r>
            <a:r>
              <a:rPr lang="en-US" sz="2000" dirty="0" err="1" smtClean="0"/>
              <a:t>RMR</a:t>
            </a:r>
            <a:r>
              <a:rPr lang="en-US" sz="2000" dirty="0" smtClean="0"/>
              <a:t>) units, and it always has.  </a:t>
            </a:r>
          </a:p>
          <a:p>
            <a:pPr algn="just">
              <a:spcBef>
                <a:spcPts val="1200"/>
              </a:spcBef>
              <a:spcAft>
                <a:spcPts val="600"/>
              </a:spcAft>
            </a:pPr>
            <a:r>
              <a:rPr lang="en-US" sz="2000" dirty="0" smtClean="0"/>
              <a:t>In competitive scenarios, where transmission is not overly constrained, </a:t>
            </a:r>
            <a:r>
              <a:rPr lang="en-US" sz="2000" dirty="0" err="1" smtClean="0"/>
              <a:t>RMR</a:t>
            </a:r>
            <a:r>
              <a:rPr lang="en-US" sz="2000" dirty="0" smtClean="0"/>
              <a:t> </a:t>
            </a:r>
            <a:r>
              <a:rPr lang="en-US" sz="2000" dirty="0"/>
              <a:t>units </a:t>
            </a:r>
            <a:r>
              <a:rPr lang="en-US" sz="2000" dirty="0" smtClean="0"/>
              <a:t>are offered </a:t>
            </a:r>
            <a:r>
              <a:rPr lang="en-US" sz="2000" dirty="0"/>
              <a:t>at $9,000/MWh under </a:t>
            </a:r>
            <a:r>
              <a:rPr lang="en-US" sz="2000" b="1" i="1" dirty="0"/>
              <a:t>either</a:t>
            </a:r>
            <a:r>
              <a:rPr lang="en-US" sz="2000" dirty="0"/>
              <a:t> the status quo or NPRR 784.  </a:t>
            </a:r>
          </a:p>
          <a:p>
            <a:pPr algn="just">
              <a:spcBef>
                <a:spcPts val="1200"/>
              </a:spcBef>
              <a:spcAft>
                <a:spcPts val="600"/>
              </a:spcAft>
            </a:pPr>
            <a:r>
              <a:rPr lang="en-US" sz="2000" dirty="0" smtClean="0"/>
              <a:t>Under current mitigation practices, Greens Bayou 5 (</a:t>
            </a:r>
            <a:r>
              <a:rPr lang="en-US" sz="2000" dirty="0" err="1" smtClean="0"/>
              <a:t>GBY5</a:t>
            </a:r>
            <a:r>
              <a:rPr lang="en-US" sz="2000" dirty="0" smtClean="0"/>
              <a:t>) would be offered at around $50-$60/</a:t>
            </a:r>
            <a:r>
              <a:rPr lang="en-US" sz="2000" dirty="0" err="1" smtClean="0"/>
              <a:t>MWh</a:t>
            </a:r>
            <a:r>
              <a:rPr lang="en-US" sz="2000" dirty="0" smtClean="0"/>
              <a:t>.  When it is offered at that price, </a:t>
            </a:r>
            <a:r>
              <a:rPr lang="en-US" sz="2000" b="1" i="1" dirty="0" smtClean="0"/>
              <a:t>it will be </a:t>
            </a:r>
            <a:r>
              <a:rPr lang="en-US" sz="2000" b="1" i="1" dirty="0"/>
              <a:t>used solely to </a:t>
            </a:r>
            <a:r>
              <a:rPr lang="en-US" sz="2000" b="1" i="1" dirty="0" smtClean="0"/>
              <a:t>resolve congestion caused by a temporary lack of transmission into Houston</a:t>
            </a:r>
            <a:r>
              <a:rPr lang="en-US" sz="2000" dirty="0" smtClean="0"/>
              <a:t>—not for overall system capacity. </a:t>
            </a:r>
          </a:p>
          <a:p>
            <a:pPr algn="just">
              <a:spcBef>
                <a:spcPts val="1200"/>
              </a:spcBef>
              <a:spcAft>
                <a:spcPts val="600"/>
              </a:spcAft>
            </a:pPr>
            <a:r>
              <a:rPr lang="en-US" sz="2000" dirty="0" smtClean="0"/>
              <a:t>NPRR 784 would instead require all </a:t>
            </a:r>
            <a:r>
              <a:rPr lang="en-US" sz="2000" dirty="0" err="1" smtClean="0"/>
              <a:t>RMR</a:t>
            </a:r>
            <a:r>
              <a:rPr lang="en-US" sz="2000" dirty="0" smtClean="0"/>
              <a:t> units, including </a:t>
            </a:r>
            <a:r>
              <a:rPr lang="en-US" sz="2000" dirty="0" err="1" smtClean="0"/>
              <a:t>GBY5</a:t>
            </a:r>
            <a:r>
              <a:rPr lang="en-US" sz="2000" dirty="0" smtClean="0"/>
              <a:t>, to be offered at the </a:t>
            </a:r>
            <a:r>
              <a:rPr lang="en-US" sz="2000" b="1" i="1" dirty="0" smtClean="0"/>
              <a:t>highest possible price </a:t>
            </a:r>
            <a:r>
              <a:rPr lang="en-US" sz="2000" dirty="0" smtClean="0"/>
              <a:t>that would still allow SCED to dispatch the unit for congestion in noncompetitive situations.  This is in the </a:t>
            </a:r>
            <a:r>
              <a:rPr lang="en-US" sz="2000" b="1" i="1" dirty="0" smtClean="0"/>
              <a:t>$600-800/MWh range </a:t>
            </a:r>
            <a:r>
              <a:rPr lang="en-US" sz="2000" dirty="0" smtClean="0"/>
              <a:t>for </a:t>
            </a:r>
            <a:r>
              <a:rPr lang="en-US" sz="2000" dirty="0" err="1" smtClean="0"/>
              <a:t>GBY5</a:t>
            </a:r>
            <a:r>
              <a:rPr lang="en-US" sz="2000" dirty="0" smtClean="0"/>
              <a:t>.  </a:t>
            </a:r>
          </a:p>
          <a:p>
            <a:pPr algn="just">
              <a:spcBef>
                <a:spcPts val="1200"/>
              </a:spcBef>
              <a:spcAft>
                <a:spcPts val="600"/>
              </a:spcAft>
            </a:pPr>
            <a:r>
              <a:rPr lang="en-US" sz="2000" dirty="0" smtClean="0"/>
              <a:t>When </a:t>
            </a:r>
            <a:r>
              <a:rPr lang="en-US" sz="2000" dirty="0" err="1" smtClean="0"/>
              <a:t>GBY5</a:t>
            </a:r>
            <a:r>
              <a:rPr lang="en-US" sz="2000" dirty="0" smtClean="0"/>
              <a:t> is used for congestion, this price would be paid to</a:t>
            </a:r>
            <a:r>
              <a:rPr lang="en-US" sz="2000" b="1" i="1" dirty="0" smtClean="0"/>
              <a:t> all generators in the area</a:t>
            </a:r>
            <a:r>
              <a:rPr lang="en-US" sz="2000" dirty="0" smtClean="0"/>
              <a:t>.  </a:t>
            </a:r>
          </a:p>
        </p:txBody>
      </p:sp>
    </p:spTree>
    <p:extLst>
      <p:ext uri="{BB962C8B-B14F-4D97-AF65-F5344CB8AC3E}">
        <p14:creationId xmlns:p14="http://schemas.microsoft.com/office/powerpoint/2010/main" val="1166176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35962" cy="1325563"/>
          </a:xfrm>
        </p:spPr>
        <p:txBody>
          <a:bodyPr>
            <a:normAutofit/>
          </a:bodyPr>
          <a:lstStyle/>
          <a:p>
            <a:pPr algn="ctr"/>
            <a:r>
              <a:rPr lang="en-US" sz="4000" b="1" dirty="0" smtClean="0"/>
              <a:t>NPRR 784 is inconsistent with the </a:t>
            </a:r>
            <a:r>
              <a:rPr lang="en-US" sz="4000" b="1" u="sng" dirty="0" smtClean="0"/>
              <a:t/>
            </a:r>
            <a:br>
              <a:rPr lang="en-US" sz="4000" b="1" u="sng" dirty="0" smtClean="0"/>
            </a:br>
            <a:r>
              <a:rPr lang="en-US" sz="4000" b="1" u="sng" dirty="0" smtClean="0"/>
              <a:t>ERCOT market design.  </a:t>
            </a:r>
            <a:endParaRPr lang="en-US" sz="4000" b="1" u="sng" dirty="0"/>
          </a:p>
        </p:txBody>
      </p:sp>
      <p:sp>
        <p:nvSpPr>
          <p:cNvPr id="3" name="Content Placeholder 2"/>
          <p:cNvSpPr>
            <a:spLocks noGrp="1"/>
          </p:cNvSpPr>
          <p:nvPr>
            <p:ph idx="1"/>
          </p:nvPr>
        </p:nvSpPr>
        <p:spPr>
          <a:xfrm>
            <a:off x="838200" y="1582615"/>
            <a:ext cx="10515600" cy="4689231"/>
          </a:xfrm>
        </p:spPr>
        <p:txBody>
          <a:bodyPr>
            <a:normAutofit fontScale="25000" lnSpcReduction="20000"/>
          </a:bodyPr>
          <a:lstStyle/>
          <a:p>
            <a:pPr marL="457200" lvl="1" indent="0" algn="just">
              <a:buNone/>
            </a:pPr>
            <a:r>
              <a:rPr lang="en-US" sz="7200" b="1" i="1" dirty="0" smtClean="0"/>
              <a:t>Punitive to Loads</a:t>
            </a:r>
            <a:r>
              <a:rPr lang="en-US" sz="7200" b="1" dirty="0" smtClean="0"/>
              <a:t>.  </a:t>
            </a:r>
          </a:p>
          <a:p>
            <a:pPr marL="457200" lvl="1" indent="0" algn="just">
              <a:buNone/>
            </a:pPr>
            <a:r>
              <a:rPr lang="en-US" sz="7200" dirty="0" smtClean="0"/>
              <a:t>Customers should not be exposed to scarcity pricing without a valid purpose. The </a:t>
            </a:r>
            <a:r>
              <a:rPr lang="en-US" sz="7200" dirty="0" err="1" smtClean="0"/>
              <a:t>GBY5</a:t>
            </a:r>
            <a:r>
              <a:rPr lang="en-US" sz="7200" dirty="0" smtClean="0"/>
              <a:t> RMR is temporary and will only be in place until the Houston Import Project is built.  Pricing it at exorbitant prices serves no valid purpose—resource adequacy or otherwise.  No resources will be developed or kept online purely in response to these temporary high prices.</a:t>
            </a:r>
            <a:r>
              <a:rPr lang="en-US" sz="7200" b="1" i="1" dirty="0" smtClean="0"/>
              <a:t> </a:t>
            </a:r>
            <a:r>
              <a:rPr lang="en-US" sz="7200" dirty="0"/>
              <a:t>Customers are paying more than $60 million for the Greens Bayou 5 </a:t>
            </a:r>
            <a:r>
              <a:rPr lang="en-US" sz="7200" dirty="0" err="1"/>
              <a:t>RMR</a:t>
            </a:r>
            <a:r>
              <a:rPr lang="en-US" sz="7200" dirty="0"/>
              <a:t> unit to maintain local reliability until the Houston Import Project is in service.  Customers should not be forced to pay $600-800/</a:t>
            </a:r>
            <a:r>
              <a:rPr lang="en-US" sz="7200" dirty="0" err="1"/>
              <a:t>MWh</a:t>
            </a:r>
            <a:r>
              <a:rPr lang="en-US" sz="7200" dirty="0"/>
              <a:t> (to the </a:t>
            </a:r>
            <a:r>
              <a:rPr lang="en-US" sz="7200" dirty="0" err="1"/>
              <a:t>RMR</a:t>
            </a:r>
            <a:r>
              <a:rPr lang="en-US" sz="7200" dirty="0"/>
              <a:t> unit </a:t>
            </a:r>
            <a:r>
              <a:rPr lang="en-US" sz="7200" u="sng" dirty="0"/>
              <a:t>and</a:t>
            </a:r>
            <a:r>
              <a:rPr lang="en-US" sz="7200" dirty="0"/>
              <a:t> all other generators in the area) to use the unit for </a:t>
            </a:r>
            <a:r>
              <a:rPr lang="en-US" sz="7200" dirty="0" smtClean="0"/>
              <a:t>local reliability. </a:t>
            </a:r>
            <a:endParaRPr lang="en-US" sz="7200" dirty="0"/>
          </a:p>
          <a:p>
            <a:pPr marL="457200" lvl="1" indent="0" algn="just">
              <a:buNone/>
            </a:pPr>
            <a:endParaRPr lang="en-US" sz="7200" dirty="0" smtClean="0"/>
          </a:p>
          <a:p>
            <a:pPr marL="457200" lvl="1" indent="0" algn="just">
              <a:buNone/>
            </a:pPr>
            <a:r>
              <a:rPr lang="en-US" sz="7200" b="1" i="1" dirty="0" smtClean="0"/>
              <a:t>Rewards Efforts to Balkanize the ERCOT Market. </a:t>
            </a:r>
          </a:p>
          <a:p>
            <a:pPr marL="457200" lvl="1" indent="0" algn="just">
              <a:buNone/>
            </a:pPr>
            <a:r>
              <a:rPr lang="en-US" sz="7200" dirty="0" smtClean="0"/>
              <a:t>Generators do not build significant new generation in load pockets based on localized congestion pricing.  This is because significant new generation will eliminate those profits.  ERCOT has, therefore, historically planned robust transmission to facilitate overall resource adequacy by promoting competition and incentivizing new build based on market fundamentals.  NPRR 784 would reward generators </a:t>
            </a:r>
            <a:r>
              <a:rPr lang="en-US" sz="7200" dirty="0"/>
              <a:t>for fighting transmission </a:t>
            </a:r>
            <a:r>
              <a:rPr lang="en-US" sz="7200" dirty="0" smtClean="0"/>
              <a:t>and Balkanizing the market by using </a:t>
            </a:r>
            <a:r>
              <a:rPr lang="en-US" sz="7200" dirty="0" err="1" smtClean="0"/>
              <a:t>RMR</a:t>
            </a:r>
            <a:r>
              <a:rPr lang="en-US" sz="7200" dirty="0" smtClean="0"/>
              <a:t> units to provide scarcity pricing for other local generation.  This would allow generators to do with an RMR unit what they could not do otherwise because of market power protections.   </a:t>
            </a:r>
          </a:p>
          <a:p>
            <a:pPr marL="457200" lvl="1" indent="0" algn="just">
              <a:buNone/>
            </a:pPr>
            <a:endParaRPr lang="en-US" sz="7200" dirty="0" smtClean="0"/>
          </a:p>
          <a:p>
            <a:pPr marL="457200" lvl="1" indent="0" algn="just">
              <a:buNone/>
            </a:pPr>
            <a:r>
              <a:rPr lang="en-US" sz="7200" b="1" i="1" dirty="0" smtClean="0"/>
              <a:t>Unduly Limits </a:t>
            </a:r>
            <a:r>
              <a:rPr lang="en-US" sz="7200" b="1" i="1" dirty="0" err="1" smtClean="0"/>
              <a:t>ERCOT’s</a:t>
            </a:r>
            <a:r>
              <a:rPr lang="en-US" sz="7200" b="1" i="1" dirty="0" smtClean="0"/>
              <a:t> Ability to Use the </a:t>
            </a:r>
            <a:r>
              <a:rPr lang="en-US" sz="7200" b="1" i="1" dirty="0" err="1" smtClean="0"/>
              <a:t>RMR</a:t>
            </a:r>
            <a:r>
              <a:rPr lang="en-US" sz="7200" b="1" i="1" dirty="0" smtClean="0"/>
              <a:t> to Maintain Reliability.  </a:t>
            </a:r>
          </a:p>
          <a:p>
            <a:pPr marL="457200" lvl="1" indent="0" algn="just">
              <a:buNone/>
            </a:pPr>
            <a:r>
              <a:rPr lang="en-US" sz="7200" dirty="0" smtClean="0"/>
              <a:t>NPRR 784 also precludes an </a:t>
            </a:r>
            <a:r>
              <a:rPr lang="en-US" sz="7200" dirty="0" err="1" smtClean="0"/>
              <a:t>GBY5</a:t>
            </a:r>
            <a:r>
              <a:rPr lang="en-US" sz="7200" dirty="0" smtClean="0"/>
              <a:t> from being used to solve any constraint other than Singleton-Zenith.  </a:t>
            </a:r>
            <a:r>
              <a:rPr lang="en-US" sz="7200" dirty="0" err="1" smtClean="0"/>
              <a:t>GBY5</a:t>
            </a:r>
            <a:r>
              <a:rPr lang="en-US" sz="7200" dirty="0" smtClean="0"/>
              <a:t> was put under an </a:t>
            </a:r>
            <a:r>
              <a:rPr lang="en-US" sz="7200" dirty="0" err="1" smtClean="0"/>
              <a:t>RMR</a:t>
            </a:r>
            <a:r>
              <a:rPr lang="en-US" sz="7200" dirty="0" smtClean="0"/>
              <a:t> contract to solve multiple other constraints.  NPRR 784 would prevent loads from getting the fair value of the contract and limit </a:t>
            </a:r>
            <a:r>
              <a:rPr lang="en-US" sz="7200" dirty="0" err="1" smtClean="0"/>
              <a:t>ERCOT’s</a:t>
            </a:r>
            <a:r>
              <a:rPr lang="en-US" sz="7200" dirty="0" smtClean="0"/>
              <a:t> ability to use the unit to maintain reliability.  </a:t>
            </a:r>
            <a:endParaRPr lang="en-US" dirty="0" smtClean="0"/>
          </a:p>
        </p:txBody>
      </p:sp>
    </p:spTree>
    <p:extLst>
      <p:ext uri="{BB962C8B-B14F-4D97-AF65-F5344CB8AC3E}">
        <p14:creationId xmlns:p14="http://schemas.microsoft.com/office/powerpoint/2010/main" val="3470409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35962" cy="1325563"/>
          </a:xfrm>
        </p:spPr>
        <p:txBody>
          <a:bodyPr>
            <a:normAutofit/>
          </a:bodyPr>
          <a:lstStyle/>
          <a:p>
            <a:pPr algn="ctr"/>
            <a:r>
              <a:rPr lang="en-US" sz="4000" b="1" u="sng" dirty="0"/>
              <a:t>There is no valid justification for NPRR 784</a:t>
            </a:r>
          </a:p>
        </p:txBody>
      </p:sp>
      <p:sp>
        <p:nvSpPr>
          <p:cNvPr id="3" name="Content Placeholder 2"/>
          <p:cNvSpPr>
            <a:spLocks noGrp="1"/>
          </p:cNvSpPr>
          <p:nvPr>
            <p:ph idx="1"/>
          </p:nvPr>
        </p:nvSpPr>
        <p:spPr>
          <a:xfrm>
            <a:off x="838200" y="1418492"/>
            <a:ext cx="10515600" cy="4689231"/>
          </a:xfrm>
        </p:spPr>
        <p:txBody>
          <a:bodyPr>
            <a:noAutofit/>
          </a:bodyPr>
          <a:lstStyle/>
          <a:p>
            <a:pPr marL="457200" lvl="1" indent="0" algn="just">
              <a:spcAft>
                <a:spcPts val="600"/>
              </a:spcAft>
              <a:buNone/>
            </a:pPr>
            <a:r>
              <a:rPr lang="en-US" b="1" i="1" dirty="0" smtClean="0"/>
              <a:t>1.	NPRR 784 does not support resource adequacy objectives.</a:t>
            </a:r>
            <a:endParaRPr lang="en-US" i="1" dirty="0" smtClean="0"/>
          </a:p>
          <a:p>
            <a:pPr lvl="1" algn="just">
              <a:spcBef>
                <a:spcPts val="1000"/>
              </a:spcBef>
              <a:spcAft>
                <a:spcPts val="1000"/>
              </a:spcAft>
            </a:pPr>
            <a:r>
              <a:rPr lang="en-US" sz="2100" dirty="0" err="1" smtClean="0"/>
              <a:t>GBY5</a:t>
            </a:r>
            <a:r>
              <a:rPr lang="en-US" sz="2100" dirty="0" smtClean="0"/>
              <a:t> is an RMR for </a:t>
            </a:r>
            <a:r>
              <a:rPr lang="en-US" sz="2100" u="sng" dirty="0" smtClean="0"/>
              <a:t>local reliability, not system-wide capacity</a:t>
            </a:r>
            <a:r>
              <a:rPr lang="en-US" sz="2100" dirty="0" smtClean="0"/>
              <a:t>.  Local </a:t>
            </a:r>
            <a:r>
              <a:rPr lang="en-US" sz="2100" dirty="0" err="1" smtClean="0"/>
              <a:t>RMR</a:t>
            </a:r>
            <a:r>
              <a:rPr lang="en-US" sz="2100" dirty="0" smtClean="0"/>
              <a:t> is a temporary substitute for transmission</a:t>
            </a:r>
            <a:r>
              <a:rPr lang="en-US" sz="2100" dirty="0"/>
              <a:t>. If </a:t>
            </a:r>
            <a:r>
              <a:rPr lang="en-US" sz="2100" dirty="0" smtClean="0"/>
              <a:t>there were adequate import capability into Houston, </a:t>
            </a:r>
            <a:r>
              <a:rPr lang="en-US" sz="2100" dirty="0"/>
              <a:t>there would be no need for the </a:t>
            </a:r>
            <a:r>
              <a:rPr lang="en-US" sz="2100" dirty="0" err="1"/>
              <a:t>RMR</a:t>
            </a:r>
            <a:r>
              <a:rPr lang="en-US" sz="2100" dirty="0"/>
              <a:t> because customers would have </a:t>
            </a:r>
            <a:r>
              <a:rPr lang="en-US" sz="2100" dirty="0" smtClean="0"/>
              <a:t>access </a:t>
            </a:r>
            <a:r>
              <a:rPr lang="en-US" sz="2100" dirty="0"/>
              <a:t>to ample generation from outside the Houston </a:t>
            </a:r>
            <a:r>
              <a:rPr lang="en-US" sz="2100" dirty="0" smtClean="0"/>
              <a:t>Zone</a:t>
            </a:r>
            <a:r>
              <a:rPr lang="en-US" sz="2100" dirty="0"/>
              <a:t>.  </a:t>
            </a:r>
            <a:r>
              <a:rPr lang="en-US" sz="2100" dirty="0" smtClean="0"/>
              <a:t>It is inappropriate to treat the RMR like an ancillary service unit or allow it to set scarcity prices in non-competitive circumstances. </a:t>
            </a:r>
          </a:p>
          <a:p>
            <a:pPr lvl="1" algn="just">
              <a:spcBef>
                <a:spcPts val="1000"/>
              </a:spcBef>
              <a:spcAft>
                <a:spcPts val="1000"/>
              </a:spcAft>
            </a:pPr>
            <a:r>
              <a:rPr lang="en-US" sz="2100" dirty="0" smtClean="0"/>
              <a:t>The Houston Import Project is already the “exit strategy” for the </a:t>
            </a:r>
            <a:r>
              <a:rPr lang="en-US" sz="2100" dirty="0" err="1" smtClean="0"/>
              <a:t>GBY5</a:t>
            </a:r>
            <a:r>
              <a:rPr lang="en-US" sz="2100" dirty="0" smtClean="0"/>
              <a:t> RMR.  Using the </a:t>
            </a:r>
            <a:r>
              <a:rPr lang="en-US" sz="2100" dirty="0" err="1" smtClean="0"/>
              <a:t>RMR</a:t>
            </a:r>
            <a:r>
              <a:rPr lang="en-US" sz="2100" dirty="0" smtClean="0"/>
              <a:t> to set high prices in Houston between now and 2018 will not incentivize new resources because a transmission solution is already in process.  Customers </a:t>
            </a:r>
            <a:r>
              <a:rPr lang="en-US" sz="2100" dirty="0"/>
              <a:t>should not be punished with high prices purely due to </a:t>
            </a:r>
            <a:r>
              <a:rPr lang="en-US" sz="2100" dirty="0" smtClean="0"/>
              <a:t>the lead </a:t>
            </a:r>
            <a:r>
              <a:rPr lang="en-US" sz="2100" dirty="0"/>
              <a:t>time </a:t>
            </a:r>
            <a:r>
              <a:rPr lang="en-US" sz="2100" dirty="0" smtClean="0"/>
              <a:t>on new transmission</a:t>
            </a:r>
            <a:r>
              <a:rPr lang="en-US" sz="2100" dirty="0"/>
              <a:t>.  </a:t>
            </a:r>
            <a:endParaRPr lang="en-US" sz="2100" dirty="0" smtClean="0"/>
          </a:p>
          <a:p>
            <a:pPr lvl="1" algn="just">
              <a:spcBef>
                <a:spcPts val="1000"/>
              </a:spcBef>
              <a:spcAft>
                <a:spcPts val="1000"/>
              </a:spcAft>
            </a:pPr>
            <a:r>
              <a:rPr lang="en-US" sz="2100" dirty="0" smtClean="0"/>
              <a:t>High prices in Houston suppress prices in the North Zone, which undermines signals to develop new resources outside of Houston.  This is much more detrimental to overall resource adequacy.  Generation is built based on market fundamentals, not transient high prices in a load pocket.  </a:t>
            </a:r>
            <a:endParaRPr lang="en-US" sz="2100" dirty="0"/>
          </a:p>
        </p:txBody>
      </p:sp>
    </p:spTree>
    <p:extLst>
      <p:ext uri="{BB962C8B-B14F-4D97-AF65-F5344CB8AC3E}">
        <p14:creationId xmlns:p14="http://schemas.microsoft.com/office/powerpoint/2010/main" val="4120319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35962" cy="1325563"/>
          </a:xfrm>
        </p:spPr>
        <p:txBody>
          <a:bodyPr/>
          <a:lstStyle/>
          <a:p>
            <a:pPr algn="ctr"/>
            <a:r>
              <a:rPr lang="en-US" b="1" u="sng" dirty="0" smtClean="0"/>
              <a:t>There is no valid justification for NPRR 784</a:t>
            </a:r>
            <a:endParaRPr lang="en-US" b="1" u="sng" dirty="0"/>
          </a:p>
        </p:txBody>
      </p:sp>
      <p:sp>
        <p:nvSpPr>
          <p:cNvPr id="3" name="Content Placeholder 2"/>
          <p:cNvSpPr>
            <a:spLocks noGrp="1"/>
          </p:cNvSpPr>
          <p:nvPr>
            <p:ph idx="1"/>
          </p:nvPr>
        </p:nvSpPr>
        <p:spPr>
          <a:xfrm>
            <a:off x="838200" y="1582615"/>
            <a:ext cx="10515600" cy="4689231"/>
          </a:xfrm>
        </p:spPr>
        <p:txBody>
          <a:bodyPr>
            <a:normAutofit lnSpcReduction="10000"/>
          </a:bodyPr>
          <a:lstStyle/>
          <a:p>
            <a:pPr marL="457200" lvl="1" indent="0" algn="just">
              <a:spcAft>
                <a:spcPts val="600"/>
              </a:spcAft>
              <a:buNone/>
            </a:pPr>
            <a:r>
              <a:rPr lang="en-US" sz="2800" b="1" i="1" dirty="0" smtClean="0"/>
              <a:t>2.	NPRR 784 is inconsistent with </a:t>
            </a:r>
            <a:r>
              <a:rPr lang="en-US" sz="2800" b="1" i="1" dirty="0" err="1" smtClean="0"/>
              <a:t>ERCOT’s</a:t>
            </a:r>
            <a:r>
              <a:rPr lang="en-US" sz="2800" b="1" i="1" dirty="0" smtClean="0"/>
              <a:t> scarcity pricing regime. </a:t>
            </a:r>
          </a:p>
          <a:p>
            <a:pPr lvl="1" algn="just"/>
            <a:r>
              <a:rPr lang="en-US" dirty="0" smtClean="0"/>
              <a:t>When </a:t>
            </a:r>
            <a:r>
              <a:rPr lang="en-US" dirty="0"/>
              <a:t>there is insufficient competition we do not allow out of market </a:t>
            </a:r>
            <a:r>
              <a:rPr lang="en-US" dirty="0" smtClean="0"/>
              <a:t>pricing.  Again, PUC Subst. R. 25.502(f)(3) specifically provides that noncompetitive transmission constraints shall not be treated as competitive.  </a:t>
            </a:r>
            <a:r>
              <a:rPr lang="en-US" u="sng" dirty="0" smtClean="0"/>
              <a:t>Customers have always been protected by offer mitigation in this situation.</a:t>
            </a:r>
            <a:r>
              <a:rPr lang="en-US" dirty="0" smtClean="0"/>
              <a:t>  </a:t>
            </a:r>
          </a:p>
          <a:p>
            <a:pPr marL="457200" lvl="1" indent="0" algn="just">
              <a:buNone/>
            </a:pPr>
            <a:endParaRPr lang="en-US" dirty="0" smtClean="0"/>
          </a:p>
          <a:p>
            <a:pPr lvl="1" algn="just"/>
            <a:r>
              <a:rPr lang="en-US" dirty="0" smtClean="0"/>
              <a:t>NPRR 784 only applies in non-competitive situations by definition.   </a:t>
            </a:r>
            <a:r>
              <a:rPr lang="en-US" dirty="0" err="1" smtClean="0"/>
              <a:t>RMR</a:t>
            </a:r>
            <a:r>
              <a:rPr lang="en-US" dirty="0" smtClean="0"/>
              <a:t> units are dispatched last (and at $9,000/</a:t>
            </a:r>
            <a:r>
              <a:rPr lang="en-US" dirty="0" err="1" smtClean="0"/>
              <a:t>MWh</a:t>
            </a:r>
            <a:r>
              <a:rPr lang="en-US" dirty="0" smtClean="0"/>
              <a:t>) when there is adequate competition and the unit is being dispatched for system capacity.   </a:t>
            </a:r>
          </a:p>
          <a:p>
            <a:pPr lvl="1" algn="just"/>
            <a:endParaRPr lang="en-US" dirty="0" smtClean="0"/>
          </a:p>
          <a:p>
            <a:pPr lvl="1" algn="just"/>
            <a:r>
              <a:rPr lang="en-US" dirty="0" smtClean="0"/>
              <a:t>NPRR 784 is an effort to inappropriately create scarcity pricing in a non-competitive situation that does not promote system-wide resource adequacy, but rewards generators for perpetuating load pockets and Balkanization of the grid.  </a:t>
            </a:r>
          </a:p>
        </p:txBody>
      </p:sp>
    </p:spTree>
    <p:extLst>
      <p:ext uri="{BB962C8B-B14F-4D97-AF65-F5344CB8AC3E}">
        <p14:creationId xmlns:p14="http://schemas.microsoft.com/office/powerpoint/2010/main" val="3353408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35962" cy="1325563"/>
          </a:xfrm>
        </p:spPr>
        <p:txBody>
          <a:bodyPr/>
          <a:lstStyle/>
          <a:p>
            <a:pPr algn="ctr"/>
            <a:r>
              <a:rPr lang="en-US" b="1" u="sng" dirty="0"/>
              <a:t>There is no valid justification for NPRR 784</a:t>
            </a:r>
          </a:p>
        </p:txBody>
      </p:sp>
      <p:sp>
        <p:nvSpPr>
          <p:cNvPr id="3" name="Content Placeholder 2"/>
          <p:cNvSpPr>
            <a:spLocks noGrp="1"/>
          </p:cNvSpPr>
          <p:nvPr>
            <p:ph idx="1"/>
          </p:nvPr>
        </p:nvSpPr>
        <p:spPr>
          <a:xfrm>
            <a:off x="838200" y="1582615"/>
            <a:ext cx="10515600" cy="4689231"/>
          </a:xfrm>
        </p:spPr>
        <p:txBody>
          <a:bodyPr>
            <a:normAutofit/>
          </a:bodyPr>
          <a:lstStyle/>
          <a:p>
            <a:pPr marL="457200" lvl="1" indent="0" algn="just">
              <a:spcAft>
                <a:spcPts val="600"/>
              </a:spcAft>
              <a:buNone/>
            </a:pPr>
            <a:r>
              <a:rPr lang="en-US" sz="2800" b="1" i="1" dirty="0" smtClean="0"/>
              <a:t>3.	NPRR 784 is not necessary to minimize RMR run-time and uplift. </a:t>
            </a:r>
            <a:endParaRPr lang="en-US" sz="2800" i="1" dirty="0" smtClean="0"/>
          </a:p>
          <a:p>
            <a:pPr lvl="1" algn="just"/>
            <a:r>
              <a:rPr lang="en-US" dirty="0" smtClean="0"/>
              <a:t>The RMR contract already limits the periods where </a:t>
            </a:r>
            <a:r>
              <a:rPr lang="en-US" dirty="0" err="1" smtClean="0"/>
              <a:t>GBY5</a:t>
            </a:r>
            <a:r>
              <a:rPr lang="en-US" dirty="0" smtClean="0"/>
              <a:t> can be used, effectively minimizing the overall cost to customers. </a:t>
            </a:r>
          </a:p>
          <a:p>
            <a:pPr marL="457200" lvl="1" indent="0" algn="just">
              <a:buNone/>
            </a:pPr>
            <a:endParaRPr lang="en-US" dirty="0" smtClean="0"/>
          </a:p>
          <a:p>
            <a:pPr lvl="1" algn="just"/>
            <a:r>
              <a:rPr lang="en-US" dirty="0"/>
              <a:t>There has been no analysis to show that running the unit less often and at a higher price will maximize revenue offsets for the </a:t>
            </a:r>
            <a:r>
              <a:rPr lang="en-US" dirty="0" err="1"/>
              <a:t>RMR</a:t>
            </a:r>
            <a:r>
              <a:rPr lang="en-US" dirty="0"/>
              <a:t> contract.  Running the unit more often, and at a lower price, could provide a greater revenue offset. </a:t>
            </a:r>
            <a:endParaRPr lang="en-US" dirty="0" smtClean="0"/>
          </a:p>
          <a:p>
            <a:pPr marL="457200" lvl="1" indent="0" algn="just">
              <a:buNone/>
            </a:pPr>
            <a:r>
              <a:rPr lang="en-US" dirty="0" smtClean="0"/>
              <a:t> </a:t>
            </a:r>
            <a:endParaRPr lang="en-US" dirty="0"/>
          </a:p>
          <a:p>
            <a:pPr lvl="1" algn="just"/>
            <a:r>
              <a:rPr lang="en-US" dirty="0" smtClean="0"/>
              <a:t>Even if there were significant benefits, those could be obtained through other methods of dispatching the </a:t>
            </a:r>
            <a:r>
              <a:rPr lang="en-US" dirty="0" err="1" smtClean="0"/>
              <a:t>RMR</a:t>
            </a:r>
            <a:r>
              <a:rPr lang="en-US" dirty="0" smtClean="0"/>
              <a:t> unit last.  It is not necessary to price the unit at $600-800/</a:t>
            </a:r>
            <a:r>
              <a:rPr lang="en-US" dirty="0" err="1" smtClean="0"/>
              <a:t>MWh</a:t>
            </a:r>
            <a:r>
              <a:rPr lang="en-US" dirty="0" smtClean="0"/>
              <a:t>. </a:t>
            </a:r>
          </a:p>
          <a:p>
            <a:pPr lvl="1" algn="just"/>
            <a:endParaRPr lang="en-US" dirty="0" smtClean="0"/>
          </a:p>
        </p:txBody>
      </p:sp>
    </p:spTree>
    <p:extLst>
      <p:ext uri="{BB962C8B-B14F-4D97-AF65-F5344CB8AC3E}">
        <p14:creationId xmlns:p14="http://schemas.microsoft.com/office/powerpoint/2010/main" val="4120319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CONCLUSION</a:t>
            </a:r>
            <a:r>
              <a:rPr lang="en-US" dirty="0" smtClean="0"/>
              <a:t>: </a:t>
            </a:r>
            <a:endParaRPr lang="en-US" dirty="0"/>
          </a:p>
        </p:txBody>
      </p:sp>
      <p:sp>
        <p:nvSpPr>
          <p:cNvPr id="3" name="Content Placeholder 2"/>
          <p:cNvSpPr>
            <a:spLocks noGrp="1"/>
          </p:cNvSpPr>
          <p:nvPr>
            <p:ph idx="1"/>
          </p:nvPr>
        </p:nvSpPr>
        <p:spPr/>
        <p:txBody>
          <a:bodyPr/>
          <a:lstStyle/>
          <a:p>
            <a:pPr>
              <a:spcAft>
                <a:spcPts val="1200"/>
              </a:spcAft>
            </a:pPr>
            <a:r>
              <a:rPr lang="en-US" dirty="0" smtClean="0"/>
              <a:t>PRS and </a:t>
            </a:r>
            <a:r>
              <a:rPr lang="en-US" dirty="0" err="1" smtClean="0"/>
              <a:t>TAC</a:t>
            </a:r>
            <a:r>
              <a:rPr lang="en-US" dirty="0" smtClean="0"/>
              <a:t> both rejected NPRR 784.  The ERCOT Board should give weight to this important stakeholder input. </a:t>
            </a:r>
          </a:p>
          <a:p>
            <a:pPr>
              <a:spcAft>
                <a:spcPts val="1200"/>
              </a:spcAft>
            </a:pPr>
            <a:r>
              <a:rPr lang="en-US" dirty="0" smtClean="0"/>
              <a:t>The </a:t>
            </a:r>
            <a:r>
              <a:rPr lang="en-US" dirty="0" err="1" smtClean="0"/>
              <a:t>RMR</a:t>
            </a:r>
            <a:r>
              <a:rPr lang="en-US" dirty="0" smtClean="0"/>
              <a:t> protocols are being holistically reviewed.  Any issues related to the proper pricing of </a:t>
            </a:r>
            <a:r>
              <a:rPr lang="en-US" dirty="0" err="1" smtClean="0"/>
              <a:t>RMR</a:t>
            </a:r>
            <a:r>
              <a:rPr lang="en-US" dirty="0" smtClean="0"/>
              <a:t> units will be revisited through those discussions.</a:t>
            </a:r>
          </a:p>
          <a:p>
            <a:r>
              <a:rPr lang="en-US" dirty="0" smtClean="0"/>
              <a:t>  The Board should reject NRG’s appeal.  </a:t>
            </a:r>
          </a:p>
          <a:p>
            <a:endParaRPr lang="en-US" dirty="0"/>
          </a:p>
        </p:txBody>
      </p:sp>
    </p:spTree>
    <p:extLst>
      <p:ext uri="{BB962C8B-B14F-4D97-AF65-F5344CB8AC3E}">
        <p14:creationId xmlns:p14="http://schemas.microsoft.com/office/powerpoint/2010/main" val="2778228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618</Words>
  <Application>Microsoft Office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 TAC Rejection of NPRR 784 - Mitigated Offer Caps for  RMR Units</vt:lpstr>
      <vt:lpstr>NPRR 784 Overview</vt:lpstr>
      <vt:lpstr>NPRR 784 is inconsistent with the  ERCOT market design.  </vt:lpstr>
      <vt:lpstr>There is no valid justification for NPRR 784</vt:lpstr>
      <vt:lpstr>There is no valid justification for NPRR 784</vt:lpstr>
      <vt:lpstr>There is no valid justification for NPRR 784</vt:lpstr>
      <vt:lpstr>CONCLUSION: </vt:lpstr>
    </vt:vector>
  </TitlesOfParts>
  <Company>Lower Colorado River Authority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 649 Addressing Issues Surrounding High Dispatch Limit (HDL) Overrides</dc:title>
  <dc:creator>Randa Stephenson</dc:creator>
  <cp:lastModifiedBy>K. Landry</cp:lastModifiedBy>
  <cp:revision>42</cp:revision>
  <dcterms:created xsi:type="dcterms:W3CDTF">2016-01-27T21:26:15Z</dcterms:created>
  <dcterms:modified xsi:type="dcterms:W3CDTF">2016-08-02T17:00:14Z</dcterms:modified>
</cp:coreProperties>
</file>