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4" r:id="rId9"/>
    <p:sldId id="263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8" d="100"/>
          <a:sy n="128" d="100"/>
        </p:scale>
        <p:origin x="1230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48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86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August </a:t>
            </a:r>
            <a:r>
              <a:rPr lang="en-US" b="1" dirty="0" smtClean="0">
                <a:solidFill>
                  <a:srgbClr val="000000"/>
                </a:solidFill>
              </a:rPr>
              <a:t>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July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err="1">
                <a:solidFill>
                  <a:srgbClr val="000000"/>
                </a:solidFill>
              </a:rPr>
              <a:t>MarkeTrak</a:t>
            </a:r>
            <a:r>
              <a:rPr lang="en-US" sz="1600" kern="0" dirty="0">
                <a:solidFill>
                  <a:srgbClr val="000000"/>
                </a:solidFill>
              </a:rPr>
              <a:t>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Transaction Processing (core hours) – </a:t>
            </a:r>
            <a:r>
              <a:rPr lang="en-US" sz="1600" kern="0" dirty="0" smtClean="0">
                <a:solidFill>
                  <a:srgbClr val="000000"/>
                </a:solidFill>
              </a:rPr>
              <a:t>98.54</a:t>
            </a:r>
            <a:r>
              <a:rPr lang="en-US" sz="1600" kern="0" dirty="0">
                <a:solidFill>
                  <a:srgbClr val="000000"/>
                </a:solidFill>
              </a:rPr>
              <a:t>% (99.9% target)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July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07/19/16 – Electronic Data Interchange (EDI) Issue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Began receiving alerts and seeing an increase in errors from EDI application, began root cause investigation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Determined transaction records were not being written to the EDI database, preventing delivery of outbound 997 Functional Acknowledgements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Stopped processing </a:t>
            </a:r>
            <a:r>
              <a:rPr lang="en-US" sz="1400" kern="0" dirty="0">
                <a:solidFill>
                  <a:srgbClr val="000000"/>
                </a:solidFill>
              </a:rPr>
              <a:t>of retail transactions internally through the EDI at approximately 10:58 </a:t>
            </a:r>
            <a:r>
              <a:rPr lang="en-US" sz="1400" kern="0" dirty="0" smtClean="0">
                <a:solidFill>
                  <a:srgbClr val="000000"/>
                </a:solidFill>
              </a:rPr>
              <a:t>am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Root cause identified at 11:45 and duplicated in test environment, fix determined and tested (a database counter that had reached its maximum value)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Resumed processing </a:t>
            </a:r>
            <a:r>
              <a:rPr lang="en-US" sz="1400" kern="0" dirty="0">
                <a:solidFill>
                  <a:srgbClr val="000000"/>
                </a:solidFill>
              </a:rPr>
              <a:t>of retail transactions internally through the EDI at approximately </a:t>
            </a:r>
            <a:r>
              <a:rPr lang="en-US" sz="1400" kern="0" dirty="0" smtClean="0">
                <a:solidFill>
                  <a:srgbClr val="000000"/>
                </a:solidFill>
              </a:rPr>
              <a:t>1:48 pm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Implemented database fix in Production and resumed sending </a:t>
            </a:r>
            <a:r>
              <a:rPr lang="en-US" sz="1400" kern="0" dirty="0">
                <a:solidFill>
                  <a:srgbClr val="000000"/>
                </a:solidFill>
              </a:rPr>
              <a:t>outbound 997 Functional </a:t>
            </a:r>
            <a:r>
              <a:rPr lang="en-US" sz="1400" kern="0" dirty="0" smtClean="0">
                <a:solidFill>
                  <a:srgbClr val="000000"/>
                </a:solidFill>
              </a:rPr>
              <a:t>Acknowledgements at 3:16 PM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Received </a:t>
            </a:r>
            <a:r>
              <a:rPr lang="en-US" sz="1400" kern="0" dirty="0">
                <a:solidFill>
                  <a:srgbClr val="000000"/>
                </a:solidFill>
              </a:rPr>
              <a:t>transactions successfully </a:t>
            </a:r>
            <a:r>
              <a:rPr lang="en-US" sz="1400" kern="0" dirty="0" smtClean="0">
                <a:solidFill>
                  <a:srgbClr val="000000"/>
                </a:solidFill>
              </a:rPr>
              <a:t>through </a:t>
            </a:r>
            <a:r>
              <a:rPr lang="en-US" sz="1400" kern="0" dirty="0">
                <a:solidFill>
                  <a:srgbClr val="000000"/>
                </a:solidFill>
              </a:rPr>
              <a:t>NAESB during the </a:t>
            </a:r>
            <a:r>
              <a:rPr lang="en-US" sz="1400" kern="0" dirty="0" smtClean="0">
                <a:solidFill>
                  <a:srgbClr val="000000"/>
                </a:solidFill>
              </a:rPr>
              <a:t>entire issue</a:t>
            </a:r>
            <a:endParaRPr lang="en-US" sz="1400" kern="0" dirty="0">
              <a:solidFill>
                <a:srgbClr val="000000"/>
              </a:solidFill>
            </a:endParaRP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endParaRPr lang="en-US" sz="1400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07/22/16 – Electronic Data Interchange (EDI) Issue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dirty="0" smtClean="0"/>
              <a:t>From </a:t>
            </a:r>
            <a:r>
              <a:rPr lang="en-US" sz="1400" dirty="0"/>
              <a:t>02:17 PM to 3:08 PM, ERCOT was not able to process retail transactions </a:t>
            </a:r>
            <a:r>
              <a:rPr lang="en-US" sz="1400" dirty="0" smtClean="0"/>
              <a:t>internally</a:t>
            </a:r>
            <a:endParaRPr lang="en-US" sz="1400" kern="0" dirty="0" smtClean="0">
              <a:solidFill>
                <a:srgbClr val="000000"/>
              </a:solidFill>
            </a:endParaRP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Root cause was the delay of a server to restart following a planned reboot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Received </a:t>
            </a:r>
            <a:r>
              <a:rPr lang="en-US" sz="1400" kern="0" dirty="0">
                <a:solidFill>
                  <a:srgbClr val="000000"/>
                </a:solidFill>
              </a:rPr>
              <a:t>transactions successfully </a:t>
            </a:r>
            <a:r>
              <a:rPr lang="en-US" sz="1400" kern="0" dirty="0" smtClean="0">
                <a:solidFill>
                  <a:srgbClr val="000000"/>
                </a:solidFill>
              </a:rPr>
              <a:t>through </a:t>
            </a:r>
            <a:r>
              <a:rPr lang="en-US" sz="1400" kern="0" dirty="0">
                <a:solidFill>
                  <a:srgbClr val="000000"/>
                </a:solidFill>
              </a:rPr>
              <a:t>NAESB during the </a:t>
            </a:r>
            <a:r>
              <a:rPr lang="en-US" sz="1400" kern="0" dirty="0" smtClean="0">
                <a:solidFill>
                  <a:srgbClr val="000000"/>
                </a:solidFill>
              </a:rPr>
              <a:t>entire issue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endParaRPr lang="en-US" sz="1400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85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8554" y="1929933"/>
            <a:ext cx="8534400" cy="1769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58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c34af464-7aa1-4edd-9be4-83dffc1cb926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</TotalTime>
  <Words>228</Words>
  <Application>Microsoft Office PowerPoint</Application>
  <PresentationFormat>On-screen Show (4:3)</PresentationFormat>
  <Paragraphs>36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44</cp:revision>
  <cp:lastPrinted>2016-01-21T20:53:15Z</cp:lastPrinted>
  <dcterms:created xsi:type="dcterms:W3CDTF">2016-01-21T15:20:31Z</dcterms:created>
  <dcterms:modified xsi:type="dcterms:W3CDTF">2016-08-02T00:29:18Z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