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257" r:id="rId9"/>
    <p:sldId id="261" r:id="rId10"/>
    <p:sldId id="262" r:id="rId11"/>
    <p:sldId id="263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ercot.com\Departments\RCC\17_TransactionDisputes\Reports\IAG_Numbers_for_RMS\Inadvertant%20Stats\Inadvertent%20Stats%20Templat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ercot.com\Departments\RCC\17_TransactionDisputes\Reports\IAG_Numbers_for_RMS\Inadvertant%20Stats\Inadvertent%20Stats%20Templat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IAS_Chart!$B$2</c:f>
              <c:strCache>
                <c:ptCount val="1"/>
                <c:pt idx="0">
                  <c:v>&lt; 500 IAG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IAS_Chart!$A$3:$A$33</c:f>
              <c:strCache>
                <c:ptCount val="31"/>
                <c:pt idx="0">
                  <c:v>REP 39</c:v>
                </c:pt>
                <c:pt idx="1">
                  <c:v>REP 69</c:v>
                </c:pt>
                <c:pt idx="2">
                  <c:v>REP 16</c:v>
                </c:pt>
                <c:pt idx="3">
                  <c:v>REP 65</c:v>
                </c:pt>
                <c:pt idx="4">
                  <c:v>REP 73</c:v>
                </c:pt>
                <c:pt idx="5">
                  <c:v>REP 106</c:v>
                </c:pt>
                <c:pt idx="6">
                  <c:v>REP 34</c:v>
                </c:pt>
                <c:pt idx="7">
                  <c:v>REP 58</c:v>
                </c:pt>
                <c:pt idx="8">
                  <c:v>REP 77</c:v>
                </c:pt>
                <c:pt idx="9">
                  <c:v>REP 112</c:v>
                </c:pt>
                <c:pt idx="10">
                  <c:v>REP 41</c:v>
                </c:pt>
                <c:pt idx="11">
                  <c:v>REP 70</c:v>
                </c:pt>
                <c:pt idx="12">
                  <c:v>REP 38</c:v>
                </c:pt>
                <c:pt idx="13">
                  <c:v>REP 57</c:v>
                </c:pt>
                <c:pt idx="14">
                  <c:v>REP 36</c:v>
                </c:pt>
                <c:pt idx="15">
                  <c:v>REP 49</c:v>
                </c:pt>
                <c:pt idx="16">
                  <c:v>REP 27</c:v>
                </c:pt>
                <c:pt idx="17">
                  <c:v>REP 21</c:v>
                </c:pt>
                <c:pt idx="18">
                  <c:v>REP 29</c:v>
                </c:pt>
                <c:pt idx="19">
                  <c:v>REP 32</c:v>
                </c:pt>
                <c:pt idx="20">
                  <c:v>REP 60</c:v>
                </c:pt>
                <c:pt idx="21">
                  <c:v>REP 83</c:v>
                </c:pt>
                <c:pt idx="22">
                  <c:v>REP 20</c:v>
                </c:pt>
                <c:pt idx="23">
                  <c:v>REP 22</c:v>
                </c:pt>
                <c:pt idx="24">
                  <c:v>REP 9</c:v>
                </c:pt>
                <c:pt idx="25">
                  <c:v>REP 111</c:v>
                </c:pt>
                <c:pt idx="26">
                  <c:v>REP 11</c:v>
                </c:pt>
                <c:pt idx="27">
                  <c:v>REP 4</c:v>
                </c:pt>
                <c:pt idx="28">
                  <c:v>REP 2</c:v>
                </c:pt>
                <c:pt idx="29">
                  <c:v>REP 5</c:v>
                </c:pt>
                <c:pt idx="30">
                  <c:v>REP 6</c:v>
                </c:pt>
              </c:strCache>
            </c:strRef>
          </c:cat>
          <c:val>
            <c:numRef>
              <c:f>IAS_Chart!$B$3:$B$33</c:f>
              <c:numCache>
                <c:formatCode>0.00%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1.47058823529411E-2</c:v>
                </c:pt>
                <c:pt idx="3">
                  <c:v>1.0638297872340399E-2</c:v>
                </c:pt>
                <c:pt idx="4">
                  <c:v>5.0251256281407001E-3</c:v>
                </c:pt>
                <c:pt idx="5">
                  <c:v>1.00502512562814E-2</c:v>
                </c:pt>
                <c:pt idx="6">
                  <c:v>7.5566750629722903E-3</c:v>
                </c:pt>
                <c:pt idx="7">
                  <c:v>7.2463768115942004E-3</c:v>
                </c:pt>
                <c:pt idx="8">
                  <c:v>5.7142857142857099E-3</c:v>
                </c:pt>
                <c:pt idx="9">
                  <c:v>1.26582278481012E-2</c:v>
                </c:pt>
                <c:pt idx="10">
                  <c:v>0</c:v>
                </c:pt>
                <c:pt idx="11">
                  <c:v>1.30434782608695E-2</c:v>
                </c:pt>
                <c:pt idx="12">
                  <c:v>0</c:v>
                </c:pt>
                <c:pt idx="13">
                  <c:v>3.11004784688995E-2</c:v>
                </c:pt>
                <c:pt idx="14">
                  <c:v>0</c:v>
                </c:pt>
                <c:pt idx="15">
                  <c:v>1.04166666666666E-2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IAS_Chart!$C$2</c:f>
              <c:strCache>
                <c:ptCount val="1"/>
                <c:pt idx="0">
                  <c:v>&lt; 500 IAL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IAS_Chart!$A$3:$A$33</c:f>
              <c:strCache>
                <c:ptCount val="31"/>
                <c:pt idx="0">
                  <c:v>REP 39</c:v>
                </c:pt>
                <c:pt idx="1">
                  <c:v>REP 69</c:v>
                </c:pt>
                <c:pt idx="2">
                  <c:v>REP 16</c:v>
                </c:pt>
                <c:pt idx="3">
                  <c:v>REP 65</c:v>
                </c:pt>
                <c:pt idx="4">
                  <c:v>REP 73</c:v>
                </c:pt>
                <c:pt idx="5">
                  <c:v>REP 106</c:v>
                </c:pt>
                <c:pt idx="6">
                  <c:v>REP 34</c:v>
                </c:pt>
                <c:pt idx="7">
                  <c:v>REP 58</c:v>
                </c:pt>
                <c:pt idx="8">
                  <c:v>REP 77</c:v>
                </c:pt>
                <c:pt idx="9">
                  <c:v>REP 112</c:v>
                </c:pt>
                <c:pt idx="10">
                  <c:v>REP 41</c:v>
                </c:pt>
                <c:pt idx="11">
                  <c:v>REP 70</c:v>
                </c:pt>
                <c:pt idx="12">
                  <c:v>REP 38</c:v>
                </c:pt>
                <c:pt idx="13">
                  <c:v>REP 57</c:v>
                </c:pt>
                <c:pt idx="14">
                  <c:v>REP 36</c:v>
                </c:pt>
                <c:pt idx="15">
                  <c:v>REP 49</c:v>
                </c:pt>
                <c:pt idx="16">
                  <c:v>REP 27</c:v>
                </c:pt>
                <c:pt idx="17">
                  <c:v>REP 21</c:v>
                </c:pt>
                <c:pt idx="18">
                  <c:v>REP 29</c:v>
                </c:pt>
                <c:pt idx="19">
                  <c:v>REP 32</c:v>
                </c:pt>
                <c:pt idx="20">
                  <c:v>REP 60</c:v>
                </c:pt>
                <c:pt idx="21">
                  <c:v>REP 83</c:v>
                </c:pt>
                <c:pt idx="22">
                  <c:v>REP 20</c:v>
                </c:pt>
                <c:pt idx="23">
                  <c:v>REP 22</c:v>
                </c:pt>
                <c:pt idx="24">
                  <c:v>REP 9</c:v>
                </c:pt>
                <c:pt idx="25">
                  <c:v>REP 111</c:v>
                </c:pt>
                <c:pt idx="26">
                  <c:v>REP 11</c:v>
                </c:pt>
                <c:pt idx="27">
                  <c:v>REP 4</c:v>
                </c:pt>
                <c:pt idx="28">
                  <c:v>REP 2</c:v>
                </c:pt>
                <c:pt idx="29">
                  <c:v>REP 5</c:v>
                </c:pt>
                <c:pt idx="30">
                  <c:v>REP 6</c:v>
                </c:pt>
              </c:strCache>
            </c:strRef>
          </c:cat>
          <c:val>
            <c:numRef>
              <c:f>IAS_Chart!$C$3:$C$33</c:f>
              <c:numCache>
                <c:formatCode>0.00%</c:formatCode>
                <c:ptCount val="31"/>
                <c:pt idx="0">
                  <c:v>1.3157894736842099E-2</c:v>
                </c:pt>
                <c:pt idx="1">
                  <c:v>1.85185185185185E-2</c:v>
                </c:pt>
                <c:pt idx="2">
                  <c:v>0</c:v>
                </c:pt>
                <c:pt idx="3">
                  <c:v>0</c:v>
                </c:pt>
                <c:pt idx="4">
                  <c:v>5.0251256281407001E-3</c:v>
                </c:pt>
                <c:pt idx="5">
                  <c:v>5.0251256281407001E-3</c:v>
                </c:pt>
                <c:pt idx="6">
                  <c:v>2.5188916876574298E-3</c:v>
                </c:pt>
                <c:pt idx="7">
                  <c:v>7.2463768115942004E-3</c:v>
                </c:pt>
                <c:pt idx="8">
                  <c:v>5.7142857142857099E-3</c:v>
                </c:pt>
                <c:pt idx="9">
                  <c:v>4.2194092827004199E-3</c:v>
                </c:pt>
                <c:pt idx="10">
                  <c:v>0</c:v>
                </c:pt>
                <c:pt idx="11">
                  <c:v>1.30434782608695E-2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1.8749999999999999E-2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IAS_Chart!$D$2</c:f>
              <c:strCache>
                <c:ptCount val="1"/>
                <c:pt idx="0">
                  <c:v>&lt; 2500 IAG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IAS_Chart!$A$3:$A$33</c:f>
              <c:strCache>
                <c:ptCount val="31"/>
                <c:pt idx="0">
                  <c:v>REP 39</c:v>
                </c:pt>
                <c:pt idx="1">
                  <c:v>REP 69</c:v>
                </c:pt>
                <c:pt idx="2">
                  <c:v>REP 16</c:v>
                </c:pt>
                <c:pt idx="3">
                  <c:v>REP 65</c:v>
                </c:pt>
                <c:pt idx="4">
                  <c:v>REP 73</c:v>
                </c:pt>
                <c:pt idx="5">
                  <c:v>REP 106</c:v>
                </c:pt>
                <c:pt idx="6">
                  <c:v>REP 34</c:v>
                </c:pt>
                <c:pt idx="7">
                  <c:v>REP 58</c:v>
                </c:pt>
                <c:pt idx="8">
                  <c:v>REP 77</c:v>
                </c:pt>
                <c:pt idx="9">
                  <c:v>REP 112</c:v>
                </c:pt>
                <c:pt idx="10">
                  <c:v>REP 41</c:v>
                </c:pt>
                <c:pt idx="11">
                  <c:v>REP 70</c:v>
                </c:pt>
                <c:pt idx="12">
                  <c:v>REP 38</c:v>
                </c:pt>
                <c:pt idx="13">
                  <c:v>REP 57</c:v>
                </c:pt>
                <c:pt idx="14">
                  <c:v>REP 36</c:v>
                </c:pt>
                <c:pt idx="15">
                  <c:v>REP 49</c:v>
                </c:pt>
                <c:pt idx="16">
                  <c:v>REP 27</c:v>
                </c:pt>
                <c:pt idx="17">
                  <c:v>REP 21</c:v>
                </c:pt>
                <c:pt idx="18">
                  <c:v>REP 29</c:v>
                </c:pt>
                <c:pt idx="19">
                  <c:v>REP 32</c:v>
                </c:pt>
                <c:pt idx="20">
                  <c:v>REP 60</c:v>
                </c:pt>
                <c:pt idx="21">
                  <c:v>REP 83</c:v>
                </c:pt>
                <c:pt idx="22">
                  <c:v>REP 20</c:v>
                </c:pt>
                <c:pt idx="23">
                  <c:v>REP 22</c:v>
                </c:pt>
                <c:pt idx="24">
                  <c:v>REP 9</c:v>
                </c:pt>
                <c:pt idx="25">
                  <c:v>REP 111</c:v>
                </c:pt>
                <c:pt idx="26">
                  <c:v>REP 11</c:v>
                </c:pt>
                <c:pt idx="27">
                  <c:v>REP 4</c:v>
                </c:pt>
                <c:pt idx="28">
                  <c:v>REP 2</c:v>
                </c:pt>
                <c:pt idx="29">
                  <c:v>REP 5</c:v>
                </c:pt>
                <c:pt idx="30">
                  <c:v>REP 6</c:v>
                </c:pt>
              </c:strCache>
            </c:strRef>
          </c:cat>
          <c:val>
            <c:numRef>
              <c:f>IAS_Chart!$D$3:$D$33</c:f>
              <c:numCache>
                <c:formatCode>0.00%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5.0847457627118597E-3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1.29171151776103E-2</c:v>
                </c:pt>
                <c:pt idx="15">
                  <c:v>0</c:v>
                </c:pt>
                <c:pt idx="16">
                  <c:v>8.3044982698961892E-3</c:v>
                </c:pt>
                <c:pt idx="17">
                  <c:v>0</c:v>
                </c:pt>
                <c:pt idx="18">
                  <c:v>6.7114093959731499E-3</c:v>
                </c:pt>
                <c:pt idx="19">
                  <c:v>8.8357588357588293E-3</c:v>
                </c:pt>
                <c:pt idx="20">
                  <c:v>4.0453074433656902E-3</c:v>
                </c:pt>
                <c:pt idx="21">
                  <c:v>1.3769363166953499E-2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3"/>
          <c:order val="3"/>
          <c:tx>
            <c:strRef>
              <c:f>IAS_Chart!$E$2</c:f>
              <c:strCache>
                <c:ptCount val="1"/>
                <c:pt idx="0">
                  <c:v>&lt; 2500 IAL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IAS_Chart!$A$3:$A$33</c:f>
              <c:strCache>
                <c:ptCount val="31"/>
                <c:pt idx="0">
                  <c:v>REP 39</c:v>
                </c:pt>
                <c:pt idx="1">
                  <c:v>REP 69</c:v>
                </c:pt>
                <c:pt idx="2">
                  <c:v>REP 16</c:v>
                </c:pt>
                <c:pt idx="3">
                  <c:v>REP 65</c:v>
                </c:pt>
                <c:pt idx="4">
                  <c:v>REP 73</c:v>
                </c:pt>
                <c:pt idx="5">
                  <c:v>REP 106</c:v>
                </c:pt>
                <c:pt idx="6">
                  <c:v>REP 34</c:v>
                </c:pt>
                <c:pt idx="7">
                  <c:v>REP 58</c:v>
                </c:pt>
                <c:pt idx="8">
                  <c:v>REP 77</c:v>
                </c:pt>
                <c:pt idx="9">
                  <c:v>REP 112</c:v>
                </c:pt>
                <c:pt idx="10">
                  <c:v>REP 41</c:v>
                </c:pt>
                <c:pt idx="11">
                  <c:v>REP 70</c:v>
                </c:pt>
                <c:pt idx="12">
                  <c:v>REP 38</c:v>
                </c:pt>
                <c:pt idx="13">
                  <c:v>REP 57</c:v>
                </c:pt>
                <c:pt idx="14">
                  <c:v>REP 36</c:v>
                </c:pt>
                <c:pt idx="15">
                  <c:v>REP 49</c:v>
                </c:pt>
                <c:pt idx="16">
                  <c:v>REP 27</c:v>
                </c:pt>
                <c:pt idx="17">
                  <c:v>REP 21</c:v>
                </c:pt>
                <c:pt idx="18">
                  <c:v>REP 29</c:v>
                </c:pt>
                <c:pt idx="19">
                  <c:v>REP 32</c:v>
                </c:pt>
                <c:pt idx="20">
                  <c:v>REP 60</c:v>
                </c:pt>
                <c:pt idx="21">
                  <c:v>REP 83</c:v>
                </c:pt>
                <c:pt idx="22">
                  <c:v>REP 20</c:v>
                </c:pt>
                <c:pt idx="23">
                  <c:v>REP 22</c:v>
                </c:pt>
                <c:pt idx="24">
                  <c:v>REP 9</c:v>
                </c:pt>
                <c:pt idx="25">
                  <c:v>REP 111</c:v>
                </c:pt>
                <c:pt idx="26">
                  <c:v>REP 11</c:v>
                </c:pt>
                <c:pt idx="27">
                  <c:v>REP 4</c:v>
                </c:pt>
                <c:pt idx="28">
                  <c:v>REP 2</c:v>
                </c:pt>
                <c:pt idx="29">
                  <c:v>REP 5</c:v>
                </c:pt>
                <c:pt idx="30">
                  <c:v>REP 6</c:v>
                </c:pt>
              </c:strCache>
            </c:strRef>
          </c:cat>
          <c:val>
            <c:numRef>
              <c:f>IAS_Chart!$E$3:$E$33</c:f>
              <c:numCache>
                <c:formatCode>0.00%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5.0847457627118597E-3</c:v>
                </c:pt>
                <c:pt idx="11">
                  <c:v>0</c:v>
                </c:pt>
                <c:pt idx="12">
                  <c:v>1.5180265654648899E-2</c:v>
                </c:pt>
                <c:pt idx="13">
                  <c:v>0</c:v>
                </c:pt>
                <c:pt idx="14">
                  <c:v>2.1528525296017199E-3</c:v>
                </c:pt>
                <c:pt idx="15">
                  <c:v>0</c:v>
                </c:pt>
                <c:pt idx="16">
                  <c:v>2.76816608996539E-3</c:v>
                </c:pt>
                <c:pt idx="17">
                  <c:v>1.7790262172284601E-2</c:v>
                </c:pt>
                <c:pt idx="18">
                  <c:v>8.2028337061894104E-3</c:v>
                </c:pt>
                <c:pt idx="19">
                  <c:v>1.55925155925155E-3</c:v>
                </c:pt>
                <c:pt idx="20">
                  <c:v>1.94174757281553E-2</c:v>
                </c:pt>
                <c:pt idx="21">
                  <c:v>1.20481927710843E-2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4"/>
          <c:order val="4"/>
          <c:tx>
            <c:strRef>
              <c:f>IAS_Chart!$F$2</c:f>
              <c:strCache>
                <c:ptCount val="1"/>
                <c:pt idx="0">
                  <c:v>&gt; 2500 IAG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IAS_Chart!$A$3:$A$33</c:f>
              <c:strCache>
                <c:ptCount val="31"/>
                <c:pt idx="0">
                  <c:v>REP 39</c:v>
                </c:pt>
                <c:pt idx="1">
                  <c:v>REP 69</c:v>
                </c:pt>
                <c:pt idx="2">
                  <c:v>REP 16</c:v>
                </c:pt>
                <c:pt idx="3">
                  <c:v>REP 65</c:v>
                </c:pt>
                <c:pt idx="4">
                  <c:v>REP 73</c:v>
                </c:pt>
                <c:pt idx="5">
                  <c:v>REP 106</c:v>
                </c:pt>
                <c:pt idx="6">
                  <c:v>REP 34</c:v>
                </c:pt>
                <c:pt idx="7">
                  <c:v>REP 58</c:v>
                </c:pt>
                <c:pt idx="8">
                  <c:v>REP 77</c:v>
                </c:pt>
                <c:pt idx="9">
                  <c:v>REP 112</c:v>
                </c:pt>
                <c:pt idx="10">
                  <c:v>REP 41</c:v>
                </c:pt>
                <c:pt idx="11">
                  <c:v>REP 70</c:v>
                </c:pt>
                <c:pt idx="12">
                  <c:v>REP 38</c:v>
                </c:pt>
                <c:pt idx="13">
                  <c:v>REP 57</c:v>
                </c:pt>
                <c:pt idx="14">
                  <c:v>REP 36</c:v>
                </c:pt>
                <c:pt idx="15">
                  <c:v>REP 49</c:v>
                </c:pt>
                <c:pt idx="16">
                  <c:v>REP 27</c:v>
                </c:pt>
                <c:pt idx="17">
                  <c:v>REP 21</c:v>
                </c:pt>
                <c:pt idx="18">
                  <c:v>REP 29</c:v>
                </c:pt>
                <c:pt idx="19">
                  <c:v>REP 32</c:v>
                </c:pt>
                <c:pt idx="20">
                  <c:v>REP 60</c:v>
                </c:pt>
                <c:pt idx="21">
                  <c:v>REP 83</c:v>
                </c:pt>
                <c:pt idx="22">
                  <c:v>REP 20</c:v>
                </c:pt>
                <c:pt idx="23">
                  <c:v>REP 22</c:v>
                </c:pt>
                <c:pt idx="24">
                  <c:v>REP 9</c:v>
                </c:pt>
                <c:pt idx="25">
                  <c:v>REP 111</c:v>
                </c:pt>
                <c:pt idx="26">
                  <c:v>REP 11</c:v>
                </c:pt>
                <c:pt idx="27">
                  <c:v>REP 4</c:v>
                </c:pt>
                <c:pt idx="28">
                  <c:v>REP 2</c:v>
                </c:pt>
                <c:pt idx="29">
                  <c:v>REP 5</c:v>
                </c:pt>
                <c:pt idx="30">
                  <c:v>REP 6</c:v>
                </c:pt>
              </c:strCache>
            </c:strRef>
          </c:cat>
          <c:val>
            <c:numRef>
              <c:f>IAS_Chart!$F$3:$F$33</c:f>
              <c:numCache>
                <c:formatCode>0.00%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9.1656131479140295E-3</c:v>
                </c:pt>
                <c:pt idx="23">
                  <c:v>8.2925792047629093E-3</c:v>
                </c:pt>
                <c:pt idx="24">
                  <c:v>7.1966715394130203E-3</c:v>
                </c:pt>
                <c:pt idx="25">
                  <c:v>7.7658303464754998E-3</c:v>
                </c:pt>
                <c:pt idx="26">
                  <c:v>8.6912065439672791E-3</c:v>
                </c:pt>
                <c:pt idx="27">
                  <c:v>7.3629877030514596E-3</c:v>
                </c:pt>
                <c:pt idx="28">
                  <c:v>7.4324324324324302E-3</c:v>
                </c:pt>
                <c:pt idx="29">
                  <c:v>9.2567927543953099E-3</c:v>
                </c:pt>
                <c:pt idx="30">
                  <c:v>7.5109430959013103E-3</c:v>
                </c:pt>
              </c:numCache>
            </c:numRef>
          </c:val>
        </c:ser>
        <c:ser>
          <c:idx val="5"/>
          <c:order val="5"/>
          <c:tx>
            <c:strRef>
              <c:f>IAS_Chart!$G$2</c:f>
              <c:strCache>
                <c:ptCount val="1"/>
                <c:pt idx="0">
                  <c:v>&gt; 2500 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IAS_Chart!$A$3:$A$33</c:f>
              <c:strCache>
                <c:ptCount val="31"/>
                <c:pt idx="0">
                  <c:v>REP 39</c:v>
                </c:pt>
                <c:pt idx="1">
                  <c:v>REP 69</c:v>
                </c:pt>
                <c:pt idx="2">
                  <c:v>REP 16</c:v>
                </c:pt>
                <c:pt idx="3">
                  <c:v>REP 65</c:v>
                </c:pt>
                <c:pt idx="4">
                  <c:v>REP 73</c:v>
                </c:pt>
                <c:pt idx="5">
                  <c:v>REP 106</c:v>
                </c:pt>
                <c:pt idx="6">
                  <c:v>REP 34</c:v>
                </c:pt>
                <c:pt idx="7">
                  <c:v>REP 58</c:v>
                </c:pt>
                <c:pt idx="8">
                  <c:v>REP 77</c:v>
                </c:pt>
                <c:pt idx="9">
                  <c:v>REP 112</c:v>
                </c:pt>
                <c:pt idx="10">
                  <c:v>REP 41</c:v>
                </c:pt>
                <c:pt idx="11">
                  <c:v>REP 70</c:v>
                </c:pt>
                <c:pt idx="12">
                  <c:v>REP 38</c:v>
                </c:pt>
                <c:pt idx="13">
                  <c:v>REP 57</c:v>
                </c:pt>
                <c:pt idx="14">
                  <c:v>REP 36</c:v>
                </c:pt>
                <c:pt idx="15">
                  <c:v>REP 49</c:v>
                </c:pt>
                <c:pt idx="16">
                  <c:v>REP 27</c:v>
                </c:pt>
                <c:pt idx="17">
                  <c:v>REP 21</c:v>
                </c:pt>
                <c:pt idx="18">
                  <c:v>REP 29</c:v>
                </c:pt>
                <c:pt idx="19">
                  <c:v>REP 32</c:v>
                </c:pt>
                <c:pt idx="20">
                  <c:v>REP 60</c:v>
                </c:pt>
                <c:pt idx="21">
                  <c:v>REP 83</c:v>
                </c:pt>
                <c:pt idx="22">
                  <c:v>REP 20</c:v>
                </c:pt>
                <c:pt idx="23">
                  <c:v>REP 22</c:v>
                </c:pt>
                <c:pt idx="24">
                  <c:v>REP 9</c:v>
                </c:pt>
                <c:pt idx="25">
                  <c:v>REP 111</c:v>
                </c:pt>
                <c:pt idx="26">
                  <c:v>REP 11</c:v>
                </c:pt>
                <c:pt idx="27">
                  <c:v>REP 4</c:v>
                </c:pt>
                <c:pt idx="28">
                  <c:v>REP 2</c:v>
                </c:pt>
                <c:pt idx="29">
                  <c:v>REP 5</c:v>
                </c:pt>
                <c:pt idx="30">
                  <c:v>REP 6</c:v>
                </c:pt>
              </c:strCache>
            </c:strRef>
          </c:cat>
          <c:val>
            <c:numRef>
              <c:f>IAS_Chart!$G$3:$G$33</c:f>
              <c:numCache>
                <c:formatCode>0.00%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1.89633375474083E-3</c:v>
                </c:pt>
                <c:pt idx="23">
                  <c:v>4.6778651924303596E-3</c:v>
                </c:pt>
                <c:pt idx="24">
                  <c:v>3.3734397840998499E-3</c:v>
                </c:pt>
                <c:pt idx="25">
                  <c:v>5.3763440860214997E-3</c:v>
                </c:pt>
                <c:pt idx="26">
                  <c:v>2.24948875255623E-2</c:v>
                </c:pt>
                <c:pt idx="27">
                  <c:v>6.4521026263852999E-3</c:v>
                </c:pt>
                <c:pt idx="28">
                  <c:v>1.5990990990990901E-2</c:v>
                </c:pt>
                <c:pt idx="29">
                  <c:v>4.5950985615343604E-3</c:v>
                </c:pt>
                <c:pt idx="30">
                  <c:v>3.0342220453641001E-3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0363416"/>
        <c:axId val="390363808"/>
      </c:barChart>
      <c:catAx>
        <c:axId val="390363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90363808"/>
        <c:crosses val="autoZero"/>
        <c:auto val="1"/>
        <c:lblAlgn val="ctr"/>
        <c:lblOffset val="100"/>
        <c:tickLblSkip val="1"/>
        <c:noMultiLvlLbl val="0"/>
      </c:catAx>
      <c:valAx>
        <c:axId val="39036380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903634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045519076404985E-2"/>
          <c:y val="4.6772075940851747E-2"/>
          <c:w val="0.81253686654314616"/>
          <c:h val="0.78165678275043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REC_Chart!$B$1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REC_Chart!$A$2:$A$15</c:f>
              <c:strCache>
                <c:ptCount val="14"/>
                <c:pt idx="0">
                  <c:v>REP 90</c:v>
                </c:pt>
                <c:pt idx="1">
                  <c:v>REP 65</c:v>
                </c:pt>
                <c:pt idx="2">
                  <c:v>REP 114</c:v>
                </c:pt>
                <c:pt idx="3">
                  <c:v>REP 37</c:v>
                </c:pt>
                <c:pt idx="4">
                  <c:v>REP 49</c:v>
                </c:pt>
                <c:pt idx="5">
                  <c:v>REP 14</c:v>
                </c:pt>
                <c:pt idx="6">
                  <c:v>REP 8</c:v>
                </c:pt>
                <c:pt idx="7">
                  <c:v>REP 111</c:v>
                </c:pt>
                <c:pt idx="8">
                  <c:v>REP 4</c:v>
                </c:pt>
                <c:pt idx="9">
                  <c:v>REP 10</c:v>
                </c:pt>
                <c:pt idx="10">
                  <c:v>REP 5</c:v>
                </c:pt>
                <c:pt idx="11">
                  <c:v>REP 2</c:v>
                </c:pt>
                <c:pt idx="12">
                  <c:v>REP 1</c:v>
                </c:pt>
                <c:pt idx="13">
                  <c:v>REP 11</c:v>
                </c:pt>
              </c:strCache>
            </c:strRef>
          </c:cat>
          <c:val>
            <c:numRef>
              <c:f>REC_Chart!$B$2:$B$15</c:f>
              <c:numCache>
                <c:formatCode>0.00%</c:formatCode>
                <c:ptCount val="14"/>
                <c:pt idx="0">
                  <c:v>1.09890109890109E-2</c:v>
                </c:pt>
                <c:pt idx="1">
                  <c:v>2.9850746268656699E-2</c:v>
                </c:pt>
                <c:pt idx="2">
                  <c:v>1.9108280254777E-2</c:v>
                </c:pt>
                <c:pt idx="3">
                  <c:v>1.6949152542372801E-2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REC_Chart!$C$1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REC_Chart!$A$2:$A$15</c:f>
              <c:strCache>
                <c:ptCount val="14"/>
                <c:pt idx="0">
                  <c:v>REP 90</c:v>
                </c:pt>
                <c:pt idx="1">
                  <c:v>REP 65</c:v>
                </c:pt>
                <c:pt idx="2">
                  <c:v>REP 114</c:v>
                </c:pt>
                <c:pt idx="3">
                  <c:v>REP 37</c:v>
                </c:pt>
                <c:pt idx="4">
                  <c:v>REP 49</c:v>
                </c:pt>
                <c:pt idx="5">
                  <c:v>REP 14</c:v>
                </c:pt>
                <c:pt idx="6">
                  <c:v>REP 8</c:v>
                </c:pt>
                <c:pt idx="7">
                  <c:v>REP 111</c:v>
                </c:pt>
                <c:pt idx="8">
                  <c:v>REP 4</c:v>
                </c:pt>
                <c:pt idx="9">
                  <c:v>REP 10</c:v>
                </c:pt>
                <c:pt idx="10">
                  <c:v>REP 5</c:v>
                </c:pt>
                <c:pt idx="11">
                  <c:v>REP 2</c:v>
                </c:pt>
                <c:pt idx="12">
                  <c:v>REP 1</c:v>
                </c:pt>
                <c:pt idx="13">
                  <c:v>REP 11</c:v>
                </c:pt>
              </c:strCache>
            </c:strRef>
          </c:cat>
          <c:val>
            <c:numRef>
              <c:f>REC_Chart!$C$2:$C$15</c:f>
              <c:numCache>
                <c:formatCode>0.00%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1.9379844961240299E-2</c:v>
                </c:pt>
                <c:pt idx="5">
                  <c:v>1.1764705882352899E-2</c:v>
                </c:pt>
                <c:pt idx="6">
                  <c:v>1.53677277716794E-2</c:v>
                </c:pt>
                <c:pt idx="7">
                  <c:v>2.86085825747724E-2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2"/>
          <c:order val="2"/>
          <c:tx>
            <c:strRef>
              <c:f>REC_Chart!$D$1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REC_Chart!$A$2:$A$15</c:f>
              <c:strCache>
                <c:ptCount val="14"/>
                <c:pt idx="0">
                  <c:v>REP 90</c:v>
                </c:pt>
                <c:pt idx="1">
                  <c:v>REP 65</c:v>
                </c:pt>
                <c:pt idx="2">
                  <c:v>REP 114</c:v>
                </c:pt>
                <c:pt idx="3">
                  <c:v>REP 37</c:v>
                </c:pt>
                <c:pt idx="4">
                  <c:v>REP 49</c:v>
                </c:pt>
                <c:pt idx="5">
                  <c:v>REP 14</c:v>
                </c:pt>
                <c:pt idx="6">
                  <c:v>REP 8</c:v>
                </c:pt>
                <c:pt idx="7">
                  <c:v>REP 111</c:v>
                </c:pt>
                <c:pt idx="8">
                  <c:v>REP 4</c:v>
                </c:pt>
                <c:pt idx="9">
                  <c:v>REP 10</c:v>
                </c:pt>
                <c:pt idx="10">
                  <c:v>REP 5</c:v>
                </c:pt>
                <c:pt idx="11">
                  <c:v>REP 2</c:v>
                </c:pt>
                <c:pt idx="12">
                  <c:v>REP 1</c:v>
                </c:pt>
                <c:pt idx="13">
                  <c:v>REP 11</c:v>
                </c:pt>
              </c:strCache>
            </c:strRef>
          </c:cat>
          <c:val>
            <c:numRef>
              <c:f>REC_Chart!$D$2:$D$15</c:f>
              <c:numCache>
                <c:formatCode>0.00%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1.3147718484145299E-2</c:v>
                </c:pt>
                <c:pt idx="9">
                  <c:v>4.0046430644225098E-2</c:v>
                </c:pt>
                <c:pt idx="10">
                  <c:v>2.2128556375131701E-2</c:v>
                </c:pt>
                <c:pt idx="11">
                  <c:v>3.2882011605415797E-2</c:v>
                </c:pt>
                <c:pt idx="12">
                  <c:v>1.22699386503067E-2</c:v>
                </c:pt>
                <c:pt idx="13">
                  <c:v>8.2445894881484003E-2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9202584"/>
        <c:axId val="379202976"/>
      </c:barChart>
      <c:catAx>
        <c:axId val="379202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379202976"/>
        <c:crosses val="autoZero"/>
        <c:auto val="1"/>
        <c:lblAlgn val="ctr"/>
        <c:lblOffset val="100"/>
        <c:tickLblSkip val="1"/>
        <c:noMultiLvlLbl val="0"/>
      </c:catAx>
      <c:valAx>
        <c:axId val="37920297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79202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0.87648</cdr:x>
      <cdr:y>0.19626</cdr:y>
    </cdr:from>
    <cdr:to>
      <cdr:x>1</cdr:x>
      <cdr:y>0.27414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72399" y="600073"/>
          <a:ext cx="1095376" cy="238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# of</a:t>
          </a:r>
          <a:r>
            <a:rPr lang="en-US" sz="1000" b="1" baseline="0"/>
            <a:t> Enrollments</a:t>
          </a:r>
          <a:endParaRPr lang="en-US" sz="10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0.88308</cdr:x>
      <cdr:y>0.28958</cdr:y>
    </cdr:from>
    <cdr:to>
      <cdr:x>1</cdr:x>
      <cdr:y>0.4052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4182" y="872987"/>
          <a:ext cx="904881" cy="3485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# of Switches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08/02/2016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IAG/IAL Stats</a:t>
            </a:r>
          </a:p>
          <a:p>
            <a:r>
              <a:rPr lang="en-US" dirty="0" smtClean="0"/>
              <a:t>Explanation of IAG/IAL Stats</a:t>
            </a:r>
          </a:p>
          <a:p>
            <a:r>
              <a:rPr lang="en-US" dirty="0" smtClean="0"/>
              <a:t>Rescission Stats</a:t>
            </a:r>
          </a:p>
          <a:p>
            <a:r>
              <a:rPr lang="en-US" dirty="0" smtClean="0"/>
              <a:t>Explanation of Rescission Stats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pPr algn="ctr"/>
            <a:r>
              <a:rPr lang="en-US" altLang="en-US" sz="1600" dirty="0" smtClean="0"/>
              <a:t>May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2016 - IAG/IAL </a:t>
            </a:r>
            <a:r>
              <a:rPr lang="en-US" altLang="en-US" sz="1600" dirty="0"/>
              <a:t>% Greater Than 1% of Enrollments</a:t>
            </a:r>
            <a:br>
              <a:rPr lang="en-US" altLang="en-US" sz="1600" dirty="0"/>
            </a:br>
            <a:r>
              <a:rPr lang="en-US" altLang="en-US" sz="1600" dirty="0" smtClean="0"/>
              <a:t>1,454 </a:t>
            </a:r>
            <a:r>
              <a:rPr lang="en-US" altLang="en-US" sz="1600" dirty="0"/>
              <a:t>Total IAG+IAL</a:t>
            </a:r>
            <a:br>
              <a:rPr lang="en-US" altLang="en-US" sz="1600" dirty="0"/>
            </a:br>
            <a:r>
              <a:rPr lang="en-US" altLang="en-US" sz="1600" dirty="0"/>
              <a:t>Total IAG+IAL % of Total Enrollments </a:t>
            </a:r>
            <a:r>
              <a:rPr lang="en-US" altLang="en-US" sz="1600" dirty="0" smtClean="0"/>
              <a:t>0.97</a:t>
            </a:r>
            <a:r>
              <a:rPr lang="en-US" altLang="en-US" sz="1600" dirty="0" smtClean="0"/>
              <a:t>%</a:t>
            </a: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57200" y="3962400"/>
            <a:ext cx="7629525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ysClr val="window" lastClr="FFFFFF"/>
              </a:gs>
              <a:gs pos="100000">
                <a:srgbClr val="FF0000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Gaining REP by total </a:t>
            </a: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IAG+IAL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 (Low to High)</a:t>
            </a:r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36550" y="4448175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IAG/IAL % Less Than 1% of Enrollments – </a:t>
            </a:r>
            <a:r>
              <a:rPr lang="en-US" altLang="en-US" sz="1600" b="1" dirty="0" smtClean="0">
                <a:solidFill>
                  <a:schemeClr val="accent1"/>
                </a:solidFill>
                <a:latin typeface="Arial (Headings)"/>
                <a:cs typeface="Arial" charset="0"/>
              </a:rPr>
              <a:t>1,338 </a:t>
            </a: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Total IAG+IAL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 smtClean="0">
                <a:solidFill>
                  <a:schemeClr val="accent1"/>
                </a:solidFill>
                <a:latin typeface="Arial (Headings)"/>
                <a:cs typeface="Arial" charset="0"/>
              </a:rPr>
              <a:t>Retail </a:t>
            </a: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Electric Provider Counts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08/02/16</a:t>
            </a:r>
            <a:endParaRPr lang="en-US" sz="90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717109"/>
              </p:ext>
            </p:extLst>
          </p:nvPr>
        </p:nvGraphicFramePr>
        <p:xfrm>
          <a:off x="176212" y="933450"/>
          <a:ext cx="8867775" cy="305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495640"/>
              </p:ext>
            </p:extLst>
          </p:nvPr>
        </p:nvGraphicFramePr>
        <p:xfrm>
          <a:off x="2171700" y="5071050"/>
          <a:ext cx="4787899" cy="1000125"/>
        </p:xfrm>
        <a:graphic>
          <a:graphicData uri="http://schemas.openxmlformats.org/drawingml/2006/table">
            <a:tbl>
              <a:tblPr/>
              <a:tblGrid>
                <a:gridCol w="1082371"/>
                <a:gridCol w="926382"/>
                <a:gridCol w="926382"/>
                <a:gridCol w="926382"/>
                <a:gridCol w="926382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Explanation of IAG/IAL Slide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altLang="en-US" sz="1800" dirty="0"/>
              <a:t>The upper chart shows the REPs whose IAG/IAL percentage of their total enrollments is above 1%. </a:t>
            </a:r>
          </a:p>
          <a:p>
            <a:pPr lvl="1"/>
            <a:r>
              <a:rPr lang="en-US" altLang="en-US" sz="1400" dirty="0"/>
              <a:t>The purple shades show enrollment totals of over 2500 for the month being reported</a:t>
            </a:r>
          </a:p>
          <a:p>
            <a:pPr lvl="1"/>
            <a:r>
              <a:rPr lang="en-US" altLang="en-US" sz="1400" dirty="0"/>
              <a:t>The orange shades show enrollment totals of less than 2500 for the month being reported</a:t>
            </a:r>
          </a:p>
          <a:p>
            <a:pPr lvl="1"/>
            <a:r>
              <a:rPr lang="en-US" altLang="en-US" sz="1400" dirty="0"/>
              <a:t>The blue shades show enrollment totals of less than 500 for the month being reported</a:t>
            </a:r>
          </a:p>
          <a:p>
            <a:pPr lvl="1"/>
            <a:r>
              <a:rPr lang="en-US" altLang="en-US" sz="1400" dirty="0"/>
              <a:t>The REPs with the lowest count of IAG/IAL totals start on the left, and move to the highest counts on the right</a:t>
            </a:r>
          </a:p>
          <a:p>
            <a:r>
              <a:rPr lang="en-US" altLang="en-US" sz="1800" dirty="0"/>
              <a:t>The lower chart shows a count of REPs whose IAG/IAL percentage of their total enrollments is below 1%.</a:t>
            </a:r>
          </a:p>
          <a:p>
            <a:pPr lvl="1"/>
            <a:r>
              <a:rPr lang="en-US" altLang="en-US" sz="1400" dirty="0"/>
              <a:t>The Blue row shows counts of REPs that have less than 250 total enrollments by their percentage ranges</a:t>
            </a:r>
          </a:p>
          <a:p>
            <a:pPr lvl="1"/>
            <a:r>
              <a:rPr lang="en-US" altLang="en-US" sz="1400" dirty="0"/>
              <a:t>The Orange row shows counts of REPs that have greater  than 250 and less than 1750 total enrollments by their percentage ranges</a:t>
            </a:r>
          </a:p>
          <a:p>
            <a:pPr lvl="1"/>
            <a:r>
              <a:rPr lang="en-US" altLang="en-US" sz="1400" dirty="0"/>
              <a:t>The Purple row shows counts of REPs that have greater than 2500 total enrollments by their percentage ranges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 algn="ctr"/>
            <a:r>
              <a:rPr lang="en-US" altLang="en-US" sz="1600" dirty="0" smtClean="0"/>
              <a:t>May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2016 </a:t>
            </a:r>
            <a:r>
              <a:rPr lang="en-US" altLang="en-US" sz="1600" dirty="0"/>
              <a:t>– Rescission % Greater Than 1% of Switches</a:t>
            </a:r>
            <a:br>
              <a:rPr lang="en-US" altLang="en-US" sz="1600" dirty="0"/>
            </a:br>
            <a:r>
              <a:rPr lang="en-US" altLang="en-US" sz="1600" dirty="0" smtClean="0"/>
              <a:t>700 </a:t>
            </a:r>
            <a:r>
              <a:rPr lang="en-US" altLang="en-US" sz="1600" dirty="0" smtClean="0"/>
              <a:t>Total </a:t>
            </a:r>
            <a:r>
              <a:rPr lang="en-US" altLang="en-US" sz="1600" dirty="0"/>
              <a:t>Rescission</a:t>
            </a:r>
            <a:br>
              <a:rPr lang="en-US" altLang="en-US" sz="1600" dirty="0"/>
            </a:br>
            <a:r>
              <a:rPr lang="en-US" altLang="en-US" sz="1600" dirty="0"/>
              <a:t>Total Rescission % of Total Switches </a:t>
            </a:r>
            <a:r>
              <a:rPr lang="en-US" altLang="en-US" sz="1600" dirty="0" smtClean="0"/>
              <a:t>1.20%</a:t>
            </a: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85801" y="4038600"/>
            <a:ext cx="7239000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ysClr val="window" lastClr="FFFFFF"/>
              </a:gs>
              <a:gs pos="100000">
                <a:srgbClr val="FF0000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Gaining REP by total Rescission count (Low to High)</a:t>
            </a: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336549" y="4525655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Rescission % Less Than 1% of Switches - </a:t>
            </a:r>
            <a:r>
              <a:rPr lang="en-US" altLang="en-US" sz="1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201</a:t>
            </a:r>
            <a:r>
              <a:rPr lang="en-US" altLang="en-US" sz="1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Total Rescission</a:t>
            </a:r>
          </a:p>
          <a:p>
            <a:pPr algn="ctr">
              <a:spcBef>
                <a:spcPct val="0"/>
              </a:spcBef>
            </a:pP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Retail Electric Provider Counts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817377"/>
              </p:ext>
            </p:extLst>
          </p:nvPr>
        </p:nvGraphicFramePr>
        <p:xfrm>
          <a:off x="696117" y="883201"/>
          <a:ext cx="7739063" cy="322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09817"/>
              </p:ext>
            </p:extLst>
          </p:nvPr>
        </p:nvGraphicFramePr>
        <p:xfrm>
          <a:off x="2266950" y="5140285"/>
          <a:ext cx="4686299" cy="1000125"/>
        </p:xfrm>
        <a:graphic>
          <a:graphicData uri="http://schemas.openxmlformats.org/drawingml/2006/table">
            <a:tbl>
              <a:tblPr/>
              <a:tblGrid>
                <a:gridCol w="1085383"/>
                <a:gridCol w="900229"/>
                <a:gridCol w="900229"/>
                <a:gridCol w="900229"/>
                <a:gridCol w="90022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Switches Resulting in Rescission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 and &lt;=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Explanation of Rescission Slide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altLang="en-US" sz="1800" dirty="0"/>
              <a:t>The upper chart shows the REPs whose Rescission percentage of their total Switches is above 1%. </a:t>
            </a:r>
          </a:p>
          <a:p>
            <a:pPr lvl="1"/>
            <a:r>
              <a:rPr lang="en-US" altLang="en-US" sz="1400" dirty="0"/>
              <a:t>The purple shades show switch totals of over 1750 for the month being reported</a:t>
            </a:r>
          </a:p>
          <a:p>
            <a:pPr lvl="1"/>
            <a:r>
              <a:rPr lang="en-US" altLang="en-US" sz="1400" dirty="0"/>
              <a:t>The orange shades show switch totals of less than 1750 for the month being reported</a:t>
            </a:r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REPs with the lowest count of rescission totals start on the left, and move to the highest counts on the right</a:t>
            </a:r>
          </a:p>
          <a:p>
            <a:r>
              <a:rPr lang="en-US" altLang="en-US" sz="1800" dirty="0"/>
              <a:t>The lower chart shows a count of REPs whose Rescission percentage of their total Switches is below 1%.</a:t>
            </a:r>
          </a:p>
          <a:p>
            <a:pPr lvl="1"/>
            <a:r>
              <a:rPr lang="en-US" altLang="en-US" sz="1400" dirty="0"/>
              <a:t>The Blue row shows counts of REPs that have less than 250total switches by their percentage ranges</a:t>
            </a:r>
          </a:p>
          <a:p>
            <a:pPr lvl="1"/>
            <a:r>
              <a:rPr lang="en-US" altLang="en-US" sz="1400" dirty="0"/>
              <a:t>The Orange row shows counts of REPs that have greater  than 250and less than 1750 total switches by their percentage ranges</a:t>
            </a:r>
          </a:p>
          <a:p>
            <a:pPr lvl="1"/>
            <a:r>
              <a:rPr lang="en-US" altLang="en-US" sz="1400" dirty="0"/>
              <a:t>The Purple row shows counts of REPs that have greater than 1750 total switches by their percentage ranges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IAS Stats by REP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08/02/16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586</Words>
  <Application>Microsoft Office PowerPoint</Application>
  <PresentationFormat>On-screen Show (4:3)</PresentationFormat>
  <Paragraphs>109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(Headings)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May 2016 - IAG/IAL % Greater Than 1% of Enrollments 1,454 Total IAG+IAL Total IAG+IAL % of Total Enrollments 0.97%</vt:lpstr>
      <vt:lpstr>Explanation of IAG/IAL Slide Data</vt:lpstr>
      <vt:lpstr>May 2016 – Rescission % Greater Than 1% of Switches 700 Total Rescission Total Rescission % of Total Switches 1.20%</vt:lpstr>
      <vt:lpstr>Explanation of Rescission Slide Data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51</cp:revision>
  <cp:lastPrinted>2016-01-21T20:53:15Z</cp:lastPrinted>
  <dcterms:created xsi:type="dcterms:W3CDTF">2016-01-21T15:20:31Z</dcterms:created>
  <dcterms:modified xsi:type="dcterms:W3CDTF">2016-07-26T20:42:48Z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