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IAS_Chart!$B$2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IAS_Chart!$B$3:$B$33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1.47058823529411E-2</c:v>
                </c:pt>
                <c:pt idx="3">
                  <c:v>1.0638297872340399E-2</c:v>
                </c:pt>
                <c:pt idx="4">
                  <c:v>5.0251256281407001E-3</c:v>
                </c:pt>
                <c:pt idx="5">
                  <c:v>1.00502512562814E-2</c:v>
                </c:pt>
                <c:pt idx="6">
                  <c:v>7.5566750629722903E-3</c:v>
                </c:pt>
                <c:pt idx="7">
                  <c:v>7.2463768115942004E-3</c:v>
                </c:pt>
                <c:pt idx="8">
                  <c:v>5.7142857142857099E-3</c:v>
                </c:pt>
                <c:pt idx="9">
                  <c:v>1.26582278481012E-2</c:v>
                </c:pt>
                <c:pt idx="10">
                  <c:v>0</c:v>
                </c:pt>
                <c:pt idx="11">
                  <c:v>1.30434782608695E-2</c:v>
                </c:pt>
                <c:pt idx="12">
                  <c:v>0</c:v>
                </c:pt>
                <c:pt idx="13">
                  <c:v>3.11004784688995E-2</c:v>
                </c:pt>
                <c:pt idx="14">
                  <c:v>0</c:v>
                </c:pt>
                <c:pt idx="15">
                  <c:v>1.04166666666666E-2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IAS_Chart!$C$2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IAS_Chart!$C$3:$C$33</c:f>
              <c:numCache>
                <c:formatCode>0.00%</c:formatCode>
                <c:ptCount val="31"/>
                <c:pt idx="0">
                  <c:v>1.3157894736842099E-2</c:v>
                </c:pt>
                <c:pt idx="1">
                  <c:v>1.85185185185185E-2</c:v>
                </c:pt>
                <c:pt idx="2">
                  <c:v>0</c:v>
                </c:pt>
                <c:pt idx="3">
                  <c:v>0</c:v>
                </c:pt>
                <c:pt idx="4">
                  <c:v>5.0251256281407001E-3</c:v>
                </c:pt>
                <c:pt idx="5">
                  <c:v>5.0251256281407001E-3</c:v>
                </c:pt>
                <c:pt idx="6">
                  <c:v>2.5188916876574298E-3</c:v>
                </c:pt>
                <c:pt idx="7">
                  <c:v>7.2463768115942004E-3</c:v>
                </c:pt>
                <c:pt idx="8">
                  <c:v>5.7142857142857099E-3</c:v>
                </c:pt>
                <c:pt idx="9">
                  <c:v>4.2194092827004199E-3</c:v>
                </c:pt>
                <c:pt idx="10">
                  <c:v>0</c:v>
                </c:pt>
                <c:pt idx="11">
                  <c:v>1.30434782608695E-2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1.8749999999999999E-2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IAS_Chart!$D$2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IAS_Chart!$D$3:$D$33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5.0847457627118597E-3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1.29171151776103E-2</c:v>
                </c:pt>
                <c:pt idx="15">
                  <c:v>0</c:v>
                </c:pt>
                <c:pt idx="16">
                  <c:v>8.3044982698961892E-3</c:v>
                </c:pt>
                <c:pt idx="17">
                  <c:v>0</c:v>
                </c:pt>
                <c:pt idx="18">
                  <c:v>6.7114093959731499E-3</c:v>
                </c:pt>
                <c:pt idx="19">
                  <c:v>8.8357588357588293E-3</c:v>
                </c:pt>
                <c:pt idx="20">
                  <c:v>4.0453074433656902E-3</c:v>
                </c:pt>
                <c:pt idx="21">
                  <c:v>1.3769363166953499E-2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IAS_Chart!$E$2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IAS_Chart!$E$3:$E$33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5.0847457627118597E-3</c:v>
                </c:pt>
                <c:pt idx="11">
                  <c:v>0</c:v>
                </c:pt>
                <c:pt idx="12">
                  <c:v>1.5180265654648899E-2</c:v>
                </c:pt>
                <c:pt idx="13">
                  <c:v>0</c:v>
                </c:pt>
                <c:pt idx="14">
                  <c:v>2.1528525296017199E-3</c:v>
                </c:pt>
                <c:pt idx="15">
                  <c:v>0</c:v>
                </c:pt>
                <c:pt idx="16">
                  <c:v>2.76816608996539E-3</c:v>
                </c:pt>
                <c:pt idx="17">
                  <c:v>1.7790262172284601E-2</c:v>
                </c:pt>
                <c:pt idx="18">
                  <c:v>8.2028337061894104E-3</c:v>
                </c:pt>
                <c:pt idx="19">
                  <c:v>1.55925155925155E-3</c:v>
                </c:pt>
                <c:pt idx="20">
                  <c:v>1.94174757281553E-2</c:v>
                </c:pt>
                <c:pt idx="21">
                  <c:v>1.20481927710843E-2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IAS_Chart!$F$2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IAS_Chart!$F$3:$F$33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9.1656131479140295E-3</c:v>
                </c:pt>
                <c:pt idx="23">
                  <c:v>8.2925792047629093E-3</c:v>
                </c:pt>
                <c:pt idx="24">
                  <c:v>7.1966715394130203E-3</c:v>
                </c:pt>
                <c:pt idx="25">
                  <c:v>7.7658303464754998E-3</c:v>
                </c:pt>
                <c:pt idx="26">
                  <c:v>8.6912065439672791E-3</c:v>
                </c:pt>
                <c:pt idx="27">
                  <c:v>7.3629877030514596E-3</c:v>
                </c:pt>
                <c:pt idx="28">
                  <c:v>7.4324324324324302E-3</c:v>
                </c:pt>
                <c:pt idx="29">
                  <c:v>9.2567927543953099E-3</c:v>
                </c:pt>
                <c:pt idx="30">
                  <c:v>7.5109430959013103E-3</c:v>
                </c:pt>
              </c:numCache>
            </c:numRef>
          </c:val>
        </c:ser>
        <c:ser>
          <c:idx val="5"/>
          <c:order val="5"/>
          <c:tx>
            <c:strRef>
              <c:f>IAS_Chart!$G$2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39</c:v>
                </c:pt>
                <c:pt idx="1">
                  <c:v>REP 69</c:v>
                </c:pt>
                <c:pt idx="2">
                  <c:v>REP 16</c:v>
                </c:pt>
                <c:pt idx="3">
                  <c:v>REP 65</c:v>
                </c:pt>
                <c:pt idx="4">
                  <c:v>REP 73</c:v>
                </c:pt>
                <c:pt idx="5">
                  <c:v>REP 106</c:v>
                </c:pt>
                <c:pt idx="6">
                  <c:v>REP 34</c:v>
                </c:pt>
                <c:pt idx="7">
                  <c:v>REP 58</c:v>
                </c:pt>
                <c:pt idx="8">
                  <c:v>REP 77</c:v>
                </c:pt>
                <c:pt idx="9">
                  <c:v>REP 112</c:v>
                </c:pt>
                <c:pt idx="10">
                  <c:v>REP 41</c:v>
                </c:pt>
                <c:pt idx="11">
                  <c:v>REP 70</c:v>
                </c:pt>
                <c:pt idx="12">
                  <c:v>REP 38</c:v>
                </c:pt>
                <c:pt idx="13">
                  <c:v>REP 57</c:v>
                </c:pt>
                <c:pt idx="14">
                  <c:v>REP 36</c:v>
                </c:pt>
                <c:pt idx="15">
                  <c:v>REP 49</c:v>
                </c:pt>
                <c:pt idx="16">
                  <c:v>REP 27</c:v>
                </c:pt>
                <c:pt idx="17">
                  <c:v>REP 21</c:v>
                </c:pt>
                <c:pt idx="18">
                  <c:v>REP 29</c:v>
                </c:pt>
                <c:pt idx="19">
                  <c:v>REP 32</c:v>
                </c:pt>
                <c:pt idx="20">
                  <c:v>REP 60</c:v>
                </c:pt>
                <c:pt idx="21">
                  <c:v>REP 83</c:v>
                </c:pt>
                <c:pt idx="22">
                  <c:v>REP 20</c:v>
                </c:pt>
                <c:pt idx="23">
                  <c:v>REP 22</c:v>
                </c:pt>
                <c:pt idx="24">
                  <c:v>REP 9</c:v>
                </c:pt>
                <c:pt idx="25">
                  <c:v>REP 111</c:v>
                </c:pt>
                <c:pt idx="26">
                  <c:v>REP 11</c:v>
                </c:pt>
                <c:pt idx="27">
                  <c:v>REP 4</c:v>
                </c:pt>
                <c:pt idx="28">
                  <c:v>REP 2</c:v>
                </c:pt>
                <c:pt idx="29">
                  <c:v>REP 5</c:v>
                </c:pt>
                <c:pt idx="30">
                  <c:v>REP 6</c:v>
                </c:pt>
              </c:strCache>
            </c:strRef>
          </c:cat>
          <c:val>
            <c:numRef>
              <c:f>IAS_Chart!$G$3:$G$33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1.89633375474083E-3</c:v>
                </c:pt>
                <c:pt idx="23">
                  <c:v>4.6778651924303596E-3</c:v>
                </c:pt>
                <c:pt idx="24">
                  <c:v>3.3734397840998499E-3</c:v>
                </c:pt>
                <c:pt idx="25">
                  <c:v>5.3763440860214997E-3</c:v>
                </c:pt>
                <c:pt idx="26">
                  <c:v>2.24948875255623E-2</c:v>
                </c:pt>
                <c:pt idx="27">
                  <c:v>6.4521026263852999E-3</c:v>
                </c:pt>
                <c:pt idx="28">
                  <c:v>1.5990990990990901E-2</c:v>
                </c:pt>
                <c:pt idx="29">
                  <c:v>4.5950985615343604E-3</c:v>
                </c:pt>
                <c:pt idx="30">
                  <c:v>3.0342220453641001E-3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0363416"/>
        <c:axId val="390363808"/>
      </c:barChart>
      <c:catAx>
        <c:axId val="390363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90363808"/>
        <c:crosses val="autoZero"/>
        <c:auto val="1"/>
        <c:lblAlgn val="ctr"/>
        <c:lblOffset val="100"/>
        <c:tickLblSkip val="1"/>
        <c:noMultiLvlLbl val="0"/>
      </c:catAx>
      <c:valAx>
        <c:axId val="3903638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0363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8165678275043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90</c:v>
                </c:pt>
                <c:pt idx="1">
                  <c:v>REP 65</c:v>
                </c:pt>
                <c:pt idx="2">
                  <c:v>REP 114</c:v>
                </c:pt>
                <c:pt idx="3">
                  <c:v>REP 37</c:v>
                </c:pt>
                <c:pt idx="4">
                  <c:v>REP 49</c:v>
                </c:pt>
                <c:pt idx="5">
                  <c:v>REP 14</c:v>
                </c:pt>
                <c:pt idx="6">
                  <c:v>REP 8</c:v>
                </c:pt>
                <c:pt idx="7">
                  <c:v>REP 111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2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REC_Chart!$B$2:$B$15</c:f>
              <c:numCache>
                <c:formatCode>0.00%</c:formatCode>
                <c:ptCount val="14"/>
                <c:pt idx="0">
                  <c:v>1.09890109890109E-2</c:v>
                </c:pt>
                <c:pt idx="1">
                  <c:v>2.9850746268656699E-2</c:v>
                </c:pt>
                <c:pt idx="2">
                  <c:v>1.9108280254777E-2</c:v>
                </c:pt>
                <c:pt idx="3">
                  <c:v>1.6949152542372801E-2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90</c:v>
                </c:pt>
                <c:pt idx="1">
                  <c:v>REP 65</c:v>
                </c:pt>
                <c:pt idx="2">
                  <c:v>REP 114</c:v>
                </c:pt>
                <c:pt idx="3">
                  <c:v>REP 37</c:v>
                </c:pt>
                <c:pt idx="4">
                  <c:v>REP 49</c:v>
                </c:pt>
                <c:pt idx="5">
                  <c:v>REP 14</c:v>
                </c:pt>
                <c:pt idx="6">
                  <c:v>REP 8</c:v>
                </c:pt>
                <c:pt idx="7">
                  <c:v>REP 111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2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REC_Chart!$C$2:$C$15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1.9379844961240299E-2</c:v>
                </c:pt>
                <c:pt idx="5">
                  <c:v>1.1764705882352899E-2</c:v>
                </c:pt>
                <c:pt idx="6">
                  <c:v>1.53677277716794E-2</c:v>
                </c:pt>
                <c:pt idx="7">
                  <c:v>2.86085825747724E-2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90</c:v>
                </c:pt>
                <c:pt idx="1">
                  <c:v>REP 65</c:v>
                </c:pt>
                <c:pt idx="2">
                  <c:v>REP 114</c:v>
                </c:pt>
                <c:pt idx="3">
                  <c:v>REP 37</c:v>
                </c:pt>
                <c:pt idx="4">
                  <c:v>REP 49</c:v>
                </c:pt>
                <c:pt idx="5">
                  <c:v>REP 14</c:v>
                </c:pt>
                <c:pt idx="6">
                  <c:v>REP 8</c:v>
                </c:pt>
                <c:pt idx="7">
                  <c:v>REP 111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2</c:v>
                </c:pt>
                <c:pt idx="12">
                  <c:v>REP 1</c:v>
                </c:pt>
                <c:pt idx="13">
                  <c:v>REP 11</c:v>
                </c:pt>
              </c:strCache>
            </c:strRef>
          </c:cat>
          <c:val>
            <c:numRef>
              <c:f>REC_Chart!$D$2:$D$15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1.3147718484145299E-2</c:v>
                </c:pt>
                <c:pt idx="9">
                  <c:v>4.0046430644225098E-2</c:v>
                </c:pt>
                <c:pt idx="10">
                  <c:v>2.2128556375131701E-2</c:v>
                </c:pt>
                <c:pt idx="11">
                  <c:v>3.2882011605415797E-2</c:v>
                </c:pt>
                <c:pt idx="12">
                  <c:v>1.22699386503067E-2</c:v>
                </c:pt>
                <c:pt idx="13">
                  <c:v>8.2445894881484003E-2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202584"/>
        <c:axId val="379202976"/>
      </c:barChart>
      <c:catAx>
        <c:axId val="37920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79202976"/>
        <c:crosses val="autoZero"/>
        <c:auto val="1"/>
        <c:lblAlgn val="ctr"/>
        <c:lblOffset val="100"/>
        <c:tickLblSkip val="1"/>
        <c:noMultiLvlLbl val="0"/>
      </c:catAx>
      <c:valAx>
        <c:axId val="3792029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79202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0.87648</cdr:x>
      <cdr:y>0.19626</cdr:y>
    </cdr:from>
    <cdr:to>
      <cdr:x>1</cdr:x>
      <cdr:y>0.27414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399" y="600073"/>
          <a:ext cx="1095376" cy="23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</a:t>
          </a:r>
          <a:r>
            <a:rPr lang="en-US" sz="1000" b="1" baseline="0"/>
            <a:t> Enrollments</a:t>
          </a:r>
          <a:endParaRPr lang="en-US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08/02/2016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IAG/IAL Stats</a:t>
            </a:r>
          </a:p>
          <a:p>
            <a:r>
              <a:rPr lang="en-US" dirty="0" smtClean="0"/>
              <a:t>Explanation of IAG/IAL Stats</a:t>
            </a:r>
          </a:p>
          <a:p>
            <a:r>
              <a:rPr lang="en-US" dirty="0" smtClean="0"/>
              <a:t>Rescission Stats</a:t>
            </a:r>
          </a:p>
          <a:p>
            <a:r>
              <a:rPr lang="en-US" dirty="0" smtClean="0"/>
              <a:t>Explanation of Rescission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pPr algn="ctr"/>
            <a:r>
              <a:rPr lang="en-US" altLang="en-US" sz="1600" dirty="0" smtClean="0"/>
              <a:t>May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2016 - IAG/IAL </a:t>
            </a:r>
            <a:r>
              <a:rPr lang="en-US" altLang="en-US" sz="1600" dirty="0"/>
              <a:t>% Greater Than 1% of Enrollments</a:t>
            </a:r>
            <a:br>
              <a:rPr lang="en-US" altLang="en-US" sz="1600" dirty="0"/>
            </a:br>
            <a:r>
              <a:rPr lang="en-US" altLang="en-US" sz="1600" dirty="0" smtClean="0"/>
              <a:t>1,454 </a:t>
            </a:r>
            <a:r>
              <a:rPr lang="en-US" altLang="en-US" sz="1600" dirty="0"/>
              <a:t>Total IAG+IAL</a:t>
            </a:r>
            <a:br>
              <a:rPr lang="en-US" altLang="en-US" sz="1600" dirty="0"/>
            </a:br>
            <a:r>
              <a:rPr lang="en-US" altLang="en-US" sz="1600" dirty="0"/>
              <a:t>Total IAG+IAL % of Total Enrollments </a:t>
            </a:r>
            <a:r>
              <a:rPr lang="en-US" altLang="en-US" sz="1600" dirty="0" smtClean="0"/>
              <a:t>0.97</a:t>
            </a:r>
            <a:r>
              <a:rPr lang="en-US" altLang="en-US" sz="1600" dirty="0" smtClean="0"/>
              <a:t>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39624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IAG+IAL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 (Low to High)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36550" y="444817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IAG/IAL % Less Than 1% of Enrollments – </a:t>
            </a: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1,338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Total IAG+IAL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Retail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Electric Provider Counts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08/02/16</a:t>
            </a:r>
            <a:endParaRPr lang="en-US" sz="9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17109"/>
              </p:ext>
            </p:extLst>
          </p:nvPr>
        </p:nvGraphicFramePr>
        <p:xfrm>
          <a:off x="176212" y="933450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95640"/>
              </p:ext>
            </p:extLst>
          </p:nvPr>
        </p:nvGraphicFramePr>
        <p:xfrm>
          <a:off x="2171700" y="5071050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IAG/IAL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dirty="0"/>
              <a:t>The purple shades show enrollment totals of over 2500 for the month being reported</a:t>
            </a:r>
          </a:p>
          <a:p>
            <a:pPr lvl="1"/>
            <a:r>
              <a:rPr lang="en-US" altLang="en-US" sz="1400" dirty="0"/>
              <a:t>The orange shades show enrollment totals of less than 2500 for the month being reported</a:t>
            </a:r>
          </a:p>
          <a:p>
            <a:pPr lvl="1"/>
            <a:r>
              <a:rPr lang="en-US" altLang="en-US" sz="1400" dirty="0"/>
              <a:t>The blue shades show enrollment totals of less than 500 for the month being reported</a:t>
            </a:r>
          </a:p>
          <a:p>
            <a:pPr lvl="1"/>
            <a:r>
              <a:rPr lang="en-US" altLang="en-US" sz="1400" dirty="0"/>
              <a:t>The REPs with the lowest count of IAG/IAL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dirty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2500 total enrollments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altLang="en-US" sz="1600" dirty="0" smtClean="0"/>
              <a:t>May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2016 </a:t>
            </a:r>
            <a:r>
              <a:rPr lang="en-US" altLang="en-US" sz="1600" dirty="0"/>
              <a:t>– Rescission % Greater Than 1% of Switches</a:t>
            </a:r>
            <a:br>
              <a:rPr lang="en-US" altLang="en-US" sz="1600" dirty="0"/>
            </a:br>
            <a:r>
              <a:rPr lang="en-US" altLang="en-US" sz="1600" dirty="0" smtClean="0"/>
              <a:t>700 </a:t>
            </a:r>
            <a:r>
              <a:rPr lang="en-US" altLang="en-US" sz="1600" dirty="0" smtClean="0"/>
              <a:t>Total </a:t>
            </a:r>
            <a:r>
              <a:rPr lang="en-US" altLang="en-US" sz="1600" dirty="0"/>
              <a:t>Rescission</a:t>
            </a:r>
            <a:br>
              <a:rPr lang="en-US" altLang="en-US" sz="1600" dirty="0"/>
            </a:br>
            <a:r>
              <a:rPr lang="en-US" altLang="en-US" sz="1600" dirty="0"/>
              <a:t>Total Rescission % of Total Switches </a:t>
            </a:r>
            <a:r>
              <a:rPr lang="en-US" altLang="en-US" sz="1600" dirty="0" smtClean="0"/>
              <a:t>1.20%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1" y="4038600"/>
            <a:ext cx="7239000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Rescission count (Low to High)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36549" y="452565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Rescission % Less Than 1% of Switches - 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201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Total Rescission</a:t>
            </a:r>
          </a:p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Retail Electric Provider 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817377"/>
              </p:ext>
            </p:extLst>
          </p:nvPr>
        </p:nvGraphicFramePr>
        <p:xfrm>
          <a:off x="696117" y="883201"/>
          <a:ext cx="7739063" cy="322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9817"/>
              </p:ext>
            </p:extLst>
          </p:nvPr>
        </p:nvGraphicFramePr>
        <p:xfrm>
          <a:off x="2266950" y="5140285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Rescission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dirty="0"/>
              <a:t>The purple shades show switch totals of over 1750 for the month being reported</a:t>
            </a:r>
          </a:p>
          <a:p>
            <a:pPr lvl="1"/>
            <a:r>
              <a:rPr lang="en-US" altLang="en-US" sz="1400" dirty="0"/>
              <a:t>The orange shades show switch totals of less than 1750 for the month being reported</a:t>
            </a:r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REPs with the lowest count of rescission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dirty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1750 total switches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Stats by REP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586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(Headings)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May 2016 - IAG/IAL % Greater Than 1% of Enrollments 1,454 Total IAG+IAL Total IAG+IAL % of Total Enrollments 0.97%</vt:lpstr>
      <vt:lpstr>Explanation of IAG/IAL Slide Data</vt:lpstr>
      <vt:lpstr>May 2016 – Rescission % Greater Than 1% of Switches 700 Total Rescission Total Rescission % of Total Switches 1.20%</vt:lpstr>
      <vt:lpstr>Explanation of Rescission Slide Data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51</cp:revision>
  <cp:lastPrinted>2016-01-21T20:53:15Z</cp:lastPrinted>
  <dcterms:created xsi:type="dcterms:W3CDTF">2016-01-21T15:20:31Z</dcterms:created>
  <dcterms:modified xsi:type="dcterms:W3CDTF">2016-07-26T20:42:48Z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