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8" r:id="rId8"/>
    <p:sldId id="257" r:id="rId9"/>
    <p:sldId id="261" r:id="rId10"/>
    <p:sldId id="262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928275685284565E-2"/>
          <c:y val="4.7584913621433557E-2"/>
          <c:w val="0.93843478163955618"/>
          <c:h val="0.82573285096119764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pPr>
              <a:solidFill>
                <a:sysClr val="window" lastClr="FFFFFF"/>
              </a:solidFill>
              <a:ln>
                <a:solidFill>
                  <a:srgbClr val="0066FF"/>
                </a:solidFill>
              </a:ln>
            </c:spPr>
          </c:marker>
          <c:cat>
            <c:strRef>
              <c:f>Sheet2!$F$50:$F$74</c:f>
              <c:strCache>
                <c:ptCount val="25"/>
                <c:pt idx="0">
                  <c:v>May - 2014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- 2015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- 2016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Sheet2!$K$50:$K$74</c:f>
              <c:numCache>
                <c:formatCode>General</c:formatCode>
                <c:ptCount val="25"/>
                <c:pt idx="0">
                  <c:v>13.7</c:v>
                </c:pt>
                <c:pt idx="1">
                  <c:v>14.9</c:v>
                </c:pt>
                <c:pt idx="2">
                  <c:v>15.7</c:v>
                </c:pt>
                <c:pt idx="3">
                  <c:v>14.7</c:v>
                </c:pt>
                <c:pt idx="4">
                  <c:v>14.3</c:v>
                </c:pt>
                <c:pt idx="5">
                  <c:v>13.7</c:v>
                </c:pt>
                <c:pt idx="6">
                  <c:v>13.7</c:v>
                </c:pt>
                <c:pt idx="7">
                  <c:v>13.4</c:v>
                </c:pt>
                <c:pt idx="8" formatCode="0.00">
                  <c:v>12.67</c:v>
                </c:pt>
                <c:pt idx="9" formatCode="0.00">
                  <c:v>9.4600000000000009</c:v>
                </c:pt>
                <c:pt idx="10" formatCode="0.00">
                  <c:v>11.17</c:v>
                </c:pt>
                <c:pt idx="11" formatCode="0.00">
                  <c:v>12.03</c:v>
                </c:pt>
                <c:pt idx="12" formatCode="0.00">
                  <c:v>12</c:v>
                </c:pt>
                <c:pt idx="13" formatCode="0.00">
                  <c:v>12</c:v>
                </c:pt>
                <c:pt idx="14" formatCode="0.00">
                  <c:v>11</c:v>
                </c:pt>
                <c:pt idx="15" formatCode="0.00">
                  <c:v>10</c:v>
                </c:pt>
                <c:pt idx="16" formatCode="0.00">
                  <c:v>10</c:v>
                </c:pt>
                <c:pt idx="17" formatCode="0.00">
                  <c:v>10</c:v>
                </c:pt>
                <c:pt idx="18" formatCode="0.00">
                  <c:v>10</c:v>
                </c:pt>
                <c:pt idx="19" formatCode="0.00">
                  <c:v>10</c:v>
                </c:pt>
                <c:pt idx="20" formatCode="0.00">
                  <c:v>9</c:v>
                </c:pt>
                <c:pt idx="21">
                  <c:v>9</c:v>
                </c:pt>
                <c:pt idx="22" formatCode="0.00">
                  <c:v>8</c:v>
                </c:pt>
                <c:pt idx="23">
                  <c:v>7</c:v>
                </c:pt>
                <c:pt idx="24">
                  <c:v>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Sheet2!$F$50:$F$74</c:f>
              <c:strCache>
                <c:ptCount val="25"/>
                <c:pt idx="0">
                  <c:v>May - 2014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- 2015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- 2016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Sheet2!$L$50:$L$74</c:f>
              <c:numCache>
                <c:formatCode>General</c:formatCode>
                <c:ptCount val="25"/>
                <c:pt idx="0">
                  <c:v>19.5</c:v>
                </c:pt>
                <c:pt idx="1">
                  <c:v>21.8</c:v>
                </c:pt>
                <c:pt idx="2">
                  <c:v>20.2</c:v>
                </c:pt>
                <c:pt idx="3">
                  <c:v>21.5</c:v>
                </c:pt>
                <c:pt idx="4">
                  <c:v>22.1</c:v>
                </c:pt>
                <c:pt idx="5">
                  <c:v>18.2</c:v>
                </c:pt>
                <c:pt idx="6">
                  <c:v>17.5</c:v>
                </c:pt>
                <c:pt idx="7">
                  <c:v>18.2</c:v>
                </c:pt>
                <c:pt idx="8" formatCode="0.00">
                  <c:v>17.579999999999998</c:v>
                </c:pt>
                <c:pt idx="9" formatCode="0.00">
                  <c:v>14.86</c:v>
                </c:pt>
                <c:pt idx="10" formatCode="0.00">
                  <c:v>16.7</c:v>
                </c:pt>
                <c:pt idx="11" formatCode="0.00">
                  <c:v>14.06</c:v>
                </c:pt>
                <c:pt idx="12" formatCode="0.00">
                  <c:v>24</c:v>
                </c:pt>
                <c:pt idx="13" formatCode="0.00">
                  <c:v>16</c:v>
                </c:pt>
                <c:pt idx="14" formatCode="0.00">
                  <c:v>14</c:v>
                </c:pt>
                <c:pt idx="15" formatCode="0.00">
                  <c:v>14</c:v>
                </c:pt>
                <c:pt idx="16" formatCode="0.00">
                  <c:v>13</c:v>
                </c:pt>
                <c:pt idx="17" formatCode="0.00">
                  <c:v>13</c:v>
                </c:pt>
                <c:pt idx="18" formatCode="0.00">
                  <c:v>14</c:v>
                </c:pt>
                <c:pt idx="19" formatCode="0.00">
                  <c:v>12</c:v>
                </c:pt>
                <c:pt idx="20" formatCode="0.00">
                  <c:v>10</c:v>
                </c:pt>
                <c:pt idx="21">
                  <c:v>11</c:v>
                </c:pt>
                <c:pt idx="22" formatCode="0.00">
                  <c:v>10</c:v>
                </c:pt>
                <c:pt idx="23">
                  <c:v>9</c:v>
                </c:pt>
                <c:pt idx="24">
                  <c:v>10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Sheet2!$F$50:$F$74</c:f>
              <c:strCache>
                <c:ptCount val="25"/>
                <c:pt idx="0">
                  <c:v>May - 2014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- 2015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- 2016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Sheet2!$M$50:$M$74</c:f>
              <c:numCache>
                <c:formatCode>General</c:formatCode>
                <c:ptCount val="25"/>
                <c:pt idx="0">
                  <c:v>13.3</c:v>
                </c:pt>
                <c:pt idx="1">
                  <c:v>15.7</c:v>
                </c:pt>
                <c:pt idx="2">
                  <c:v>15.4</c:v>
                </c:pt>
                <c:pt idx="3">
                  <c:v>15.4</c:v>
                </c:pt>
                <c:pt idx="4">
                  <c:v>12.8</c:v>
                </c:pt>
                <c:pt idx="5">
                  <c:v>11.8</c:v>
                </c:pt>
                <c:pt idx="6">
                  <c:v>12.2</c:v>
                </c:pt>
                <c:pt idx="7">
                  <c:v>12</c:v>
                </c:pt>
                <c:pt idx="8" formatCode="0.00">
                  <c:v>12.77</c:v>
                </c:pt>
                <c:pt idx="9" formatCode="0.00">
                  <c:v>8.18</c:v>
                </c:pt>
                <c:pt idx="10" formatCode="0.00">
                  <c:v>9.42</c:v>
                </c:pt>
                <c:pt idx="11" formatCode="0.00">
                  <c:v>11.43</c:v>
                </c:pt>
                <c:pt idx="12" formatCode="0.00">
                  <c:v>10</c:v>
                </c:pt>
                <c:pt idx="13" formatCode="0.00">
                  <c:v>11</c:v>
                </c:pt>
                <c:pt idx="14" formatCode="0.00">
                  <c:v>9</c:v>
                </c:pt>
                <c:pt idx="15" formatCode="0.00">
                  <c:v>9</c:v>
                </c:pt>
                <c:pt idx="16" formatCode="0.00">
                  <c:v>8</c:v>
                </c:pt>
                <c:pt idx="17" formatCode="0.00">
                  <c:v>7</c:v>
                </c:pt>
                <c:pt idx="18" formatCode="0.00">
                  <c:v>9</c:v>
                </c:pt>
                <c:pt idx="19" formatCode="0.00">
                  <c:v>8</c:v>
                </c:pt>
                <c:pt idx="20" formatCode="0.00">
                  <c:v>7</c:v>
                </c:pt>
                <c:pt idx="21">
                  <c:v>7</c:v>
                </c:pt>
                <c:pt idx="22" formatCode="0.00">
                  <c:v>7</c:v>
                </c:pt>
                <c:pt idx="23">
                  <c:v>6</c:v>
                </c:pt>
                <c:pt idx="24">
                  <c:v>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24680"/>
        <c:axId val="142507952"/>
      </c:lineChart>
      <c:catAx>
        <c:axId val="14242468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142507952"/>
        <c:crosses val="autoZero"/>
        <c:auto val="1"/>
        <c:lblAlgn val="ctr"/>
        <c:lblOffset val="100"/>
        <c:noMultiLvlLbl val="0"/>
      </c:catAx>
      <c:valAx>
        <c:axId val="142507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42468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9157084663780088"/>
          <c:y val="0.11907124772752083"/>
          <c:w val="0.12388781524013351"/>
          <c:h val="0.15945491948641613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54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8000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5.40487143702223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Sheet2!$F$50:$F$74</c:f>
              <c:strCache>
                <c:ptCount val="25"/>
                <c:pt idx="0">
                  <c:v>May - 2014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- 2015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- 2016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Sheet2!$I$50:$I$74</c:f>
              <c:numCache>
                <c:formatCode>General</c:formatCode>
                <c:ptCount val="25"/>
                <c:pt idx="0">
                  <c:v>1148</c:v>
                </c:pt>
                <c:pt idx="1">
                  <c:v>1277</c:v>
                </c:pt>
                <c:pt idx="2">
                  <c:v>1186</c:v>
                </c:pt>
                <c:pt idx="3">
                  <c:v>1060</c:v>
                </c:pt>
                <c:pt idx="4">
                  <c:v>1027</c:v>
                </c:pt>
                <c:pt idx="5">
                  <c:v>1033</c:v>
                </c:pt>
                <c:pt idx="6">
                  <c:v>846</c:v>
                </c:pt>
                <c:pt idx="7">
                  <c:v>1019</c:v>
                </c:pt>
                <c:pt idx="8">
                  <c:v>1042</c:v>
                </c:pt>
                <c:pt idx="9">
                  <c:v>967</c:v>
                </c:pt>
                <c:pt idx="10">
                  <c:v>1192</c:v>
                </c:pt>
                <c:pt idx="11">
                  <c:v>1193</c:v>
                </c:pt>
                <c:pt idx="12">
                  <c:v>1093</c:v>
                </c:pt>
                <c:pt idx="13">
                  <c:v>1118</c:v>
                </c:pt>
                <c:pt idx="14">
                  <c:v>885</c:v>
                </c:pt>
                <c:pt idx="15">
                  <c:v>816</c:v>
                </c:pt>
                <c:pt idx="16">
                  <c:v>857</c:v>
                </c:pt>
                <c:pt idx="17">
                  <c:v>841</c:v>
                </c:pt>
                <c:pt idx="18">
                  <c:v>784</c:v>
                </c:pt>
                <c:pt idx="19">
                  <c:v>753</c:v>
                </c:pt>
                <c:pt idx="20">
                  <c:v>1054</c:v>
                </c:pt>
                <c:pt idx="21">
                  <c:v>848</c:v>
                </c:pt>
                <c:pt idx="22">
                  <c:v>839</c:v>
                </c:pt>
                <c:pt idx="23">
                  <c:v>855</c:v>
                </c:pt>
                <c:pt idx="24">
                  <c:v>901</c:v>
                </c:pt>
              </c:numCache>
            </c:numRef>
          </c:val>
        </c:ser>
        <c:ser>
          <c:idx val="1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Sheet2!$F$50:$F$74</c:f>
              <c:strCache>
                <c:ptCount val="25"/>
                <c:pt idx="0">
                  <c:v>May - 2014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- 2015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- 2016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Sheet2!$H$50:$H$74</c:f>
              <c:numCache>
                <c:formatCode>General</c:formatCode>
                <c:ptCount val="25"/>
                <c:pt idx="0">
                  <c:v>1191</c:v>
                </c:pt>
                <c:pt idx="1">
                  <c:v>1070</c:v>
                </c:pt>
                <c:pt idx="2">
                  <c:v>1587</c:v>
                </c:pt>
                <c:pt idx="3">
                  <c:v>1443</c:v>
                </c:pt>
                <c:pt idx="4">
                  <c:v>1827</c:v>
                </c:pt>
                <c:pt idx="5">
                  <c:v>1816</c:v>
                </c:pt>
                <c:pt idx="6">
                  <c:v>1286</c:v>
                </c:pt>
                <c:pt idx="7">
                  <c:v>1501</c:v>
                </c:pt>
                <c:pt idx="8">
                  <c:v>1335</c:v>
                </c:pt>
                <c:pt idx="9">
                  <c:v>1240</c:v>
                </c:pt>
                <c:pt idx="10">
                  <c:v>1373</c:v>
                </c:pt>
                <c:pt idx="11">
                  <c:v>1798</c:v>
                </c:pt>
                <c:pt idx="12">
                  <c:v>2993</c:v>
                </c:pt>
                <c:pt idx="13">
                  <c:v>1549</c:v>
                </c:pt>
                <c:pt idx="14">
                  <c:v>1587</c:v>
                </c:pt>
                <c:pt idx="15">
                  <c:v>1427</c:v>
                </c:pt>
                <c:pt idx="16">
                  <c:v>1337</c:v>
                </c:pt>
                <c:pt idx="17">
                  <c:v>1343</c:v>
                </c:pt>
                <c:pt idx="18">
                  <c:v>1314</c:v>
                </c:pt>
                <c:pt idx="19">
                  <c:v>1518</c:v>
                </c:pt>
                <c:pt idx="20">
                  <c:v>1389</c:v>
                </c:pt>
                <c:pt idx="21">
                  <c:v>1499</c:v>
                </c:pt>
                <c:pt idx="22">
                  <c:v>1577</c:v>
                </c:pt>
                <c:pt idx="23">
                  <c:v>1388</c:v>
                </c:pt>
                <c:pt idx="24">
                  <c:v>1200</c:v>
                </c:pt>
              </c:numCache>
            </c:numRef>
          </c:val>
        </c:ser>
        <c:ser>
          <c:idx val="0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 cap="rnd" cmpd="dbl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Sheet2!$F$50:$F$74</c:f>
              <c:strCache>
                <c:ptCount val="25"/>
                <c:pt idx="0">
                  <c:v>May - 2014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- 2015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- 2016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Sheet2!$G$50:$G$74</c:f>
              <c:numCache>
                <c:formatCode>General</c:formatCode>
                <c:ptCount val="25"/>
                <c:pt idx="0">
                  <c:v>1853</c:v>
                </c:pt>
                <c:pt idx="1">
                  <c:v>1748</c:v>
                </c:pt>
                <c:pt idx="2">
                  <c:v>2102</c:v>
                </c:pt>
                <c:pt idx="3">
                  <c:v>2090</c:v>
                </c:pt>
                <c:pt idx="4">
                  <c:v>2125</c:v>
                </c:pt>
                <c:pt idx="5">
                  <c:v>1997</c:v>
                </c:pt>
                <c:pt idx="6">
                  <c:v>1640</c:v>
                </c:pt>
                <c:pt idx="7">
                  <c:v>1673</c:v>
                </c:pt>
                <c:pt idx="8">
                  <c:v>1764</c:v>
                </c:pt>
                <c:pt idx="9">
                  <c:v>1751</c:v>
                </c:pt>
                <c:pt idx="10">
                  <c:v>2031</c:v>
                </c:pt>
                <c:pt idx="11">
                  <c:v>1766</c:v>
                </c:pt>
                <c:pt idx="12">
                  <c:v>1943</c:v>
                </c:pt>
                <c:pt idx="13">
                  <c:v>1995</c:v>
                </c:pt>
                <c:pt idx="14">
                  <c:v>2216</c:v>
                </c:pt>
                <c:pt idx="15">
                  <c:v>1924</c:v>
                </c:pt>
                <c:pt idx="16">
                  <c:v>1772</c:v>
                </c:pt>
                <c:pt idx="17">
                  <c:v>1760</c:v>
                </c:pt>
                <c:pt idx="18">
                  <c:v>1587</c:v>
                </c:pt>
                <c:pt idx="19">
                  <c:v>1692</c:v>
                </c:pt>
                <c:pt idx="20">
                  <c:v>1523</c:v>
                </c:pt>
                <c:pt idx="21">
                  <c:v>1659</c:v>
                </c:pt>
                <c:pt idx="22">
                  <c:v>1759</c:v>
                </c:pt>
                <c:pt idx="23">
                  <c:v>1698</c:v>
                </c:pt>
                <c:pt idx="24">
                  <c:v>1592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43075168"/>
        <c:axId val="140385528"/>
      </c:barChart>
      <c:catAx>
        <c:axId val="143075168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140385528"/>
        <c:crosses val="autoZero"/>
        <c:auto val="1"/>
        <c:lblAlgn val="ctr"/>
        <c:lblOffset val="100"/>
        <c:noMultiLvlLbl val="0"/>
      </c:catAx>
      <c:valAx>
        <c:axId val="140385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075168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72057971014492739"/>
          <c:y val="9.9149270996814212E-2"/>
          <c:w val="0.12466187378751568"/>
          <c:h val="0.15364731283423275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4.9699134830368419E-2"/>
          <c:w val="0.91885305911040493"/>
          <c:h val="0.7822093418878194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Sheet1!$A$46:$A$70</c:f>
              <c:strCache>
                <c:ptCount val="25"/>
                <c:pt idx="0">
                  <c:v>May - 2014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- 2015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- 2016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Sheet1!$J$46:$J$70</c:f>
              <c:numCache>
                <c:formatCode>0.00%</c:formatCode>
                <c:ptCount val="25"/>
                <c:pt idx="0">
                  <c:v>1.254046033540945E-2</c:v>
                </c:pt>
                <c:pt idx="1">
                  <c:v>1.2217717032303108E-2</c:v>
                </c:pt>
                <c:pt idx="2">
                  <c:v>1.3868145935566461E-2</c:v>
                </c:pt>
                <c:pt idx="3">
                  <c:v>1.3786210187928286E-2</c:v>
                </c:pt>
                <c:pt idx="4">
                  <c:v>1.2245992198375728E-2</c:v>
                </c:pt>
                <c:pt idx="5">
                  <c:v>1.4390582869089051E-2</c:v>
                </c:pt>
                <c:pt idx="6">
                  <c:v>1.5351805424413115E-2</c:v>
                </c:pt>
                <c:pt idx="7">
                  <c:v>1.5819955101963816E-2</c:v>
                </c:pt>
                <c:pt idx="8">
                  <c:v>1.5468346108446517E-2</c:v>
                </c:pt>
                <c:pt idx="9">
                  <c:v>1.4754562805678158E-2</c:v>
                </c:pt>
                <c:pt idx="10">
                  <c:v>1.5706323196216267E-2</c:v>
                </c:pt>
                <c:pt idx="11">
                  <c:v>1.6625484487657577E-2</c:v>
                </c:pt>
                <c:pt idx="12">
                  <c:v>2.0696165596786928E-2</c:v>
                </c:pt>
                <c:pt idx="13">
                  <c:v>1.332952108649035E-2</c:v>
                </c:pt>
                <c:pt idx="14">
                  <c:v>1.322634887316473E-2</c:v>
                </c:pt>
                <c:pt idx="15">
                  <c:v>1.263500688300111E-2</c:v>
                </c:pt>
                <c:pt idx="16">
                  <c:v>1.3231158276813445E-2</c:v>
                </c:pt>
                <c:pt idx="17">
                  <c:v>1.4026402640264026E-2</c:v>
                </c:pt>
                <c:pt idx="18">
                  <c:v>1.5748872790990874E-2</c:v>
                </c:pt>
                <c:pt idx="19">
                  <c:v>1.5766984420007322E-2</c:v>
                </c:pt>
                <c:pt idx="20">
                  <c:v>1.5532718186517946E-2</c:v>
                </c:pt>
                <c:pt idx="21">
                  <c:v>1.4704532857620039E-2</c:v>
                </c:pt>
                <c:pt idx="22">
                  <c:v>1.4490942726935106E-2</c:v>
                </c:pt>
                <c:pt idx="23">
                  <c:v>1.4745333388208971E-2</c:v>
                </c:pt>
                <c:pt idx="24">
                  <c:v>1.2779386880106304E-2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386312"/>
        <c:axId val="140386704"/>
      </c:lineChart>
      <c:catAx>
        <c:axId val="1403863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0386704"/>
        <c:crosses val="autoZero"/>
        <c:auto val="1"/>
        <c:lblAlgn val="ctr"/>
        <c:lblOffset val="100"/>
        <c:noMultiLvlLbl val="0"/>
      </c:catAx>
      <c:valAx>
        <c:axId val="140386704"/>
        <c:scaling>
          <c:orientation val="minMax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40386312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71130762202396536"/>
          <c:y val="0.15821991735865473"/>
          <c:w val="0.13643812816080916"/>
          <c:h val="0.11162292213473315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Total Market Impact</a:t>
            </a:r>
            <a:endParaRPr lang="en-US" sz="3200" b="1" dirty="0"/>
          </a:p>
          <a:p>
            <a:endParaRPr lang="en-US" dirty="0"/>
          </a:p>
          <a:p>
            <a:r>
              <a:rPr lang="en-US" dirty="0" smtClean="0"/>
              <a:t>David Michelsen</a:t>
            </a:r>
            <a:endParaRPr lang="en-US" dirty="0"/>
          </a:p>
          <a:p>
            <a:r>
              <a:rPr lang="en-US" dirty="0" smtClean="0"/>
              <a:t>Manager Retail Operations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Retail Market Subcommittee</a:t>
            </a:r>
          </a:p>
          <a:p>
            <a:r>
              <a:rPr lang="en-US" dirty="0" smtClean="0"/>
              <a:t>08/02/2016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Average Resolution Days</a:t>
            </a:r>
          </a:p>
          <a:p>
            <a:r>
              <a:rPr lang="en-US" dirty="0" smtClean="0"/>
              <a:t>Issue Counts</a:t>
            </a:r>
          </a:p>
          <a:p>
            <a:r>
              <a:rPr lang="en-US" dirty="0" smtClean="0"/>
              <a:t>Percentage of Enrollments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Average Resolution Days: </a:t>
            </a:r>
            <a:br>
              <a:rPr lang="en-US" altLang="en-US" dirty="0"/>
            </a:br>
            <a:r>
              <a:rPr lang="en-US" altLang="en-US" b="0" dirty="0"/>
              <a:t>Valid Inadvertent/Rescission Issues by Closed Date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81134"/>
              </p:ext>
            </p:extLst>
          </p:nvPr>
        </p:nvGraphicFramePr>
        <p:xfrm>
          <a:off x="85725" y="1219200"/>
          <a:ext cx="897255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Issue Counts: </a:t>
            </a:r>
            <a:br>
              <a:rPr lang="en-US" altLang="en-US" dirty="0"/>
            </a:br>
            <a:r>
              <a:rPr lang="en-US" altLang="en-US" b="0" dirty="0"/>
              <a:t>Valid Inadvertent Issues by Month of Enrollment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  <p:graphicFrame>
        <p:nvGraphicFramePr>
          <p:cNvPr id="8" name="Issue Coun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439686"/>
              </p:ext>
            </p:extLst>
          </p:nvPr>
        </p:nvGraphicFramePr>
        <p:xfrm>
          <a:off x="228600" y="1252537"/>
          <a:ext cx="8763000" cy="491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Percentage of </a:t>
            </a:r>
            <a:r>
              <a:rPr lang="en-US" altLang="en-US" dirty="0" smtClean="0"/>
              <a:t>Enrollments: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b="0" dirty="0"/>
              <a:t>Inadvertent/Rescission Issues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939434"/>
              </p:ext>
            </p:extLst>
          </p:nvPr>
        </p:nvGraphicFramePr>
        <p:xfrm>
          <a:off x="276225" y="1142999"/>
          <a:ext cx="8591550" cy="5261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IAS Total Market </a:t>
            </a:r>
            <a:r>
              <a:rPr lang="en-US" dirty="0" smtClean="0"/>
              <a:t>Impact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2158688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</TotalTime>
  <Words>64</Words>
  <Application>Microsoft Office PowerPoint</Application>
  <PresentationFormat>On-screen Show (4:3)</PresentationFormat>
  <Paragraphs>35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Average Resolution Days:  Valid Inadvertent/Rescission Issues by Closed Date</vt:lpstr>
      <vt:lpstr>Issue Counts:  Valid Inadvertent Issues by Month of Enrollment</vt:lpstr>
      <vt:lpstr>Percentage of Enrollments:  Inadvertent/Rescission Issues</vt:lpstr>
      <vt:lpstr>IAS Total Market Impact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35</cp:revision>
  <cp:lastPrinted>2016-01-21T20:53:15Z</cp:lastPrinted>
  <dcterms:created xsi:type="dcterms:W3CDTF">2016-01-21T15:20:31Z</dcterms:created>
  <dcterms:modified xsi:type="dcterms:W3CDTF">2016-07-26T21:26:47Z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