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10"/>
  </p:notesMasterIdLst>
  <p:handoutMasterIdLst>
    <p:handoutMasterId r:id="rId11"/>
  </p:handoutMasterIdLst>
  <p:sldIdLst>
    <p:sldId id="260" r:id="rId6"/>
    <p:sldId id="296" r:id="rId7"/>
    <p:sldId id="300" r:id="rId8"/>
    <p:sldId id="298" r:id="rId9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9" autoAdjust="0"/>
    <p:restoredTop sz="94609" autoAdjust="0"/>
  </p:normalViewPr>
  <p:slideViewPr>
    <p:cSldViewPr snapToGrid="0" snapToObjects="1">
      <p:cViewPr varScale="1">
        <p:scale>
          <a:sx n="92" d="100"/>
          <a:sy n="92" d="100"/>
        </p:scale>
        <p:origin x="1554" y="7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7/20/2016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7/20/2016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DA7A1-AED3-48E4-9F43-414E94AB4551}" type="datetime1">
              <a:rPr lang="en-US"/>
              <a:pPr>
                <a:defRPr/>
              </a:pPr>
              <a:t>7/20/2016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B91BA04-61B0-41B4-8676-6DE46F67DE67}" type="datetime1">
              <a:rPr lang="en-US"/>
              <a:pPr>
                <a:defRPr/>
              </a:pPr>
              <a:t>7/20/2016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BFD61-89E3-4E24-B50D-BB4E809992B3}" type="datetime1">
              <a:rPr lang="en-US"/>
              <a:pPr>
                <a:defRPr/>
              </a:pPr>
              <a:t>7/20/2016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76C18-8AF8-4D0F-AEDD-A42170828C4A}" type="datetime1">
              <a:rPr lang="en-US"/>
              <a:pPr>
                <a:defRPr/>
              </a:pPr>
              <a:t>7/20/2016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22DC264-5C17-433F-8F2A-30A66D0083DF}" type="datetime1">
              <a:rPr lang="en-US"/>
              <a:pPr>
                <a:defRPr/>
              </a:pPr>
              <a:t>7/20/2016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D384F-45BB-4F2E-B8E4-25BDDA86550B}" type="datetime1">
              <a:rPr lang="en-US"/>
              <a:pPr>
                <a:defRPr/>
              </a:pPr>
              <a:t>7/20/2016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3F519-DA86-45AE-9E98-E223B91BB6F7}" type="datetime1">
              <a:rPr lang="en-US"/>
              <a:pPr>
                <a:defRPr/>
              </a:pPr>
              <a:t>7/20/2016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A9A43B-F194-4D0E-8708-E7A51C4A9A9C}" type="datetime1">
              <a:rPr lang="en-US"/>
              <a:pPr>
                <a:defRPr/>
              </a:pPr>
              <a:t>7/20/2016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EB89C73-EBB1-488E-826E-468335F8EC18}" type="datetime1">
              <a:rPr lang="en-US"/>
              <a:pPr>
                <a:defRPr/>
              </a:pPr>
              <a:t>7/20/2016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2FB0B-D333-46F3-A1DE-459DBB8D77F5}" type="datetime1">
              <a:rPr lang="en-US"/>
              <a:pPr>
                <a:defRPr/>
              </a:pPr>
              <a:t>7/20/2016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3C636-FE16-433F-92EB-4348A55AC110}" type="datetime1">
              <a:rPr lang="en-US"/>
              <a:pPr>
                <a:defRPr/>
              </a:pPr>
              <a:t>7/20/2016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AC358-84D8-4827-814F-36319A81485E}" type="datetime1">
              <a:rPr lang="en-US"/>
              <a:pPr>
                <a:defRPr/>
              </a:pPr>
              <a:t>7/20/2016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CF2C47-02B7-4B41-8B72-6A5AA6E90CB9}" type="datetime1">
              <a:rPr lang="en-US"/>
              <a:pPr>
                <a:defRPr/>
              </a:pPr>
              <a:t>7/20/2016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EBE57-73A2-469B-8381-59A4EA271EDC}" type="datetime1">
              <a:rPr lang="en-US"/>
              <a:pPr>
                <a:defRPr/>
              </a:pPr>
              <a:t>7/20/2016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6F523-19B6-468F-BA8A-2616E2AA959A}" type="datetime1">
              <a:rPr lang="en-US"/>
              <a:pPr>
                <a:defRPr/>
              </a:pPr>
              <a:t>7/20/2016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966C198-063A-447A-B658-EE3AA5134788}" type="datetime1">
              <a:rPr lang="en-US"/>
              <a:pPr>
                <a:defRPr/>
              </a:pPr>
              <a:t>7/20/2016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CC2D6-78D6-4DFB-A8FF-BB0C8F922E2A}" type="datetime1">
              <a:rPr lang="en-US"/>
              <a:pPr>
                <a:defRPr/>
              </a:pPr>
              <a:t>7/20/2016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ADD4D-9703-4E0F-856F-54766EB3CB26}" type="datetime1">
              <a:rPr lang="en-US"/>
              <a:pPr>
                <a:defRPr/>
              </a:pPr>
              <a:t>7/20/2016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B9FA1C-CC31-46E5-838B-1092E598C359}" type="datetime1">
              <a:rPr lang="en-US"/>
              <a:pPr>
                <a:defRPr/>
              </a:pPr>
              <a:t>7/20/2016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4831F20-C590-4A6F-B436-38781D4262C3}" type="datetime1">
              <a:rPr lang="en-US"/>
              <a:pPr>
                <a:defRPr/>
              </a:pPr>
              <a:t>7/20/2016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F34B1-F5C0-4936-95D2-7601CFA8B705}" type="datetime1">
              <a:rPr lang="en-US"/>
              <a:pPr>
                <a:defRPr/>
              </a:pPr>
              <a:t>7/20/2016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EA584-994D-4F1B-B8AE-F5B325BCB8D1}" type="datetime1">
              <a:rPr lang="en-US"/>
              <a:pPr>
                <a:defRPr/>
              </a:pPr>
              <a:t>7/20/2016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72EC95-C80A-43C9-A02D-C9CA2A5B1F01}" type="datetime1">
              <a:rPr lang="en-US"/>
              <a:pPr>
                <a:defRPr/>
              </a:pPr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4B56150-0EA2-48F9-837F-0904C8FC1D79}" type="datetime1">
              <a:rPr lang="en-US"/>
              <a:pPr>
                <a:defRPr/>
              </a:pPr>
              <a:t>7/20/2016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2A177ED-BB4D-46DB-B9AD-821DEFDDB5EC}" type="datetime1">
              <a:rPr lang="en-US"/>
              <a:pPr>
                <a:defRPr/>
              </a:pPr>
              <a:t>7/20/2016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200"/>
            <a:chOff x="787400" y="1852613"/>
            <a:chExt cx="7543800" cy="2617972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 smtClean="0"/>
                <a:t>Boone Staples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46513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July 28, 2016 TAC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 smtClean="0"/>
              <a:t>Non-Voting Items</a:t>
            </a:r>
            <a:endParaRPr lang="en-US" altLang="en-US" sz="3200" dirty="0" smtClean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817688"/>
            <a:ext cx="8153400" cy="4278312"/>
          </a:xfrm>
        </p:spPr>
        <p:txBody>
          <a:bodyPr/>
          <a:lstStyle/>
          <a:p>
            <a:pPr lvl="1"/>
            <a:endParaRPr lang="en-US" sz="1600" dirty="0" smtClean="0"/>
          </a:p>
          <a:p>
            <a:r>
              <a:rPr lang="en-US" sz="2000" b="1" dirty="0" smtClean="0"/>
              <a:t>Switchable Generation Resources white paper </a:t>
            </a:r>
            <a:r>
              <a:rPr lang="en-US" sz="2000" b="1" dirty="0" smtClean="0"/>
              <a:t>presented by ERCOT</a:t>
            </a:r>
            <a:endParaRPr lang="en-US" sz="2000" b="1" dirty="0" smtClean="0"/>
          </a:p>
          <a:p>
            <a:pPr lvl="1"/>
            <a:r>
              <a:rPr lang="en-US" sz="1700" b="1" dirty="0" smtClean="0"/>
              <a:t>ROS assigned OWG &amp; PLWG to review.  </a:t>
            </a:r>
          </a:p>
          <a:p>
            <a:pPr marL="366713" lvl="1" indent="0">
              <a:buNone/>
            </a:pPr>
            <a:endParaRPr lang="en-US" sz="1700" b="1" dirty="0" smtClean="0"/>
          </a:p>
          <a:p>
            <a:pPr marL="366713" lvl="1" indent="0">
              <a:buNone/>
            </a:pPr>
            <a:endParaRPr lang="en-US" sz="1700" b="1" dirty="0" smtClean="0"/>
          </a:p>
          <a:p>
            <a:r>
              <a:rPr lang="en-US" sz="2000" b="1" dirty="0" smtClean="0"/>
              <a:t>GIC System Modeling Procedure Manual</a:t>
            </a:r>
          </a:p>
          <a:p>
            <a:pPr lvl="1"/>
            <a:r>
              <a:rPr lang="en-US" sz="1700" b="1" dirty="0" smtClean="0"/>
              <a:t>Approved at ROS </a:t>
            </a:r>
            <a:r>
              <a:rPr lang="en-US" sz="1700" b="1" dirty="0" smtClean="0"/>
              <a:t>(</a:t>
            </a:r>
            <a:r>
              <a:rPr lang="en-US" sz="1700" b="1" dirty="0" smtClean="0"/>
              <a:t>1 opposed, 1 abstention)</a:t>
            </a:r>
          </a:p>
          <a:p>
            <a:endParaRPr lang="en-US" sz="2000" b="1" dirty="0" smtClean="0"/>
          </a:p>
          <a:p>
            <a:pPr>
              <a:buNone/>
            </a:pPr>
            <a:endParaRPr lang="en-US" sz="1600" dirty="0" smtClean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46450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altLang="en-US" sz="1000" dirty="0">
                <a:solidFill>
                  <a:schemeClr val="tx1"/>
                </a:solidFill>
              </a:rPr>
              <a:t>July 28, 2016 TAC Meeting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 smtClean="0"/>
              <a:t>Voting Items</a:t>
            </a:r>
            <a:endParaRPr lang="en-US" altLang="en-US" sz="3200" dirty="0" smtClean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817688"/>
            <a:ext cx="8153400" cy="4278312"/>
          </a:xfrm>
        </p:spPr>
        <p:txBody>
          <a:bodyPr/>
          <a:lstStyle/>
          <a:p>
            <a:pPr lvl="1"/>
            <a:endParaRPr lang="en-US" sz="1600" dirty="0" smtClean="0"/>
          </a:p>
          <a:p>
            <a:pPr lvl="0"/>
            <a:r>
              <a:rPr lang="en-US" sz="2000" b="1" dirty="0" smtClean="0"/>
              <a:t>NOGRR150</a:t>
            </a:r>
            <a:r>
              <a:rPr lang="en-US" sz="2000" b="1" dirty="0"/>
              <a:t>, Alignment with NPRR747, Revision of Voltage Control Requirements </a:t>
            </a:r>
          </a:p>
          <a:p>
            <a:pPr lvl="1"/>
            <a:r>
              <a:rPr lang="en-US" sz="1700" b="1" dirty="0" smtClean="0"/>
              <a:t>Passed at ROS (unanimous)</a:t>
            </a:r>
          </a:p>
          <a:p>
            <a:pPr lvl="0"/>
            <a:endParaRPr lang="en-US" sz="2000" b="1" dirty="0" smtClean="0"/>
          </a:p>
          <a:p>
            <a:pPr lvl="0"/>
            <a:endParaRPr lang="en-US" sz="2000" b="1" dirty="0"/>
          </a:p>
          <a:p>
            <a:pPr lvl="0"/>
            <a:r>
              <a:rPr lang="en-US" sz="2000" b="1" dirty="0"/>
              <a:t>NOGRR155, Voltage Ride-Through Requirements Clarification (with OWG recommendation)</a:t>
            </a:r>
          </a:p>
          <a:p>
            <a:pPr lvl="1"/>
            <a:r>
              <a:rPr lang="en-US" sz="1700" b="1" dirty="0"/>
              <a:t>Passed at ROS (unanimous)</a:t>
            </a:r>
            <a:endParaRPr lang="en-US" altLang="en-US" sz="2000" b="1" dirty="0"/>
          </a:p>
          <a:p>
            <a:endParaRPr lang="en-US" sz="2000" b="1" dirty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46450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altLang="en-US" sz="1000" dirty="0">
                <a:solidFill>
                  <a:schemeClr val="tx1"/>
                </a:solidFill>
              </a:rPr>
              <a:t>July 28, 2016 TAC Meeting</a:t>
            </a:r>
          </a:p>
        </p:txBody>
      </p:sp>
    </p:spTree>
    <p:extLst>
      <p:ext uri="{BB962C8B-B14F-4D97-AF65-F5344CB8AC3E}">
        <p14:creationId xmlns:p14="http://schemas.microsoft.com/office/powerpoint/2010/main" val="2257900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 smtClean="0"/>
              <a:t>Voting Items</a:t>
            </a:r>
            <a:endParaRPr lang="en-US" altLang="en-US" sz="3200" dirty="0" smtClean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817688"/>
            <a:ext cx="8153400" cy="4278312"/>
          </a:xfrm>
        </p:spPr>
        <p:txBody>
          <a:bodyPr/>
          <a:lstStyle/>
          <a:p>
            <a:pPr lvl="1"/>
            <a:endParaRPr lang="en-US" sz="1600" dirty="0" smtClean="0"/>
          </a:p>
          <a:p>
            <a:pPr lvl="0"/>
            <a:r>
              <a:rPr lang="en-US" sz="2000" b="1" dirty="0"/>
              <a:t>RRGRR009,  Adding Voltage Limit Sets, Relay </a:t>
            </a:r>
            <a:r>
              <a:rPr lang="en-US" sz="2000" b="1" dirty="0" err="1"/>
              <a:t>Loadability</a:t>
            </a:r>
            <a:r>
              <a:rPr lang="en-US" sz="2000" b="1" dirty="0"/>
              <a:t>, MLSE, and GMD </a:t>
            </a:r>
            <a:r>
              <a:rPr lang="en-US" sz="2000" b="1" dirty="0" smtClean="0"/>
              <a:t>Data</a:t>
            </a:r>
          </a:p>
          <a:p>
            <a:pPr lvl="1"/>
            <a:r>
              <a:rPr lang="en-US" sz="1700" b="1" dirty="0" smtClean="0"/>
              <a:t>Passed at ROS </a:t>
            </a:r>
            <a:r>
              <a:rPr lang="en-US" sz="1700" b="1" dirty="0" smtClean="0"/>
              <a:t> </a:t>
            </a:r>
            <a:endParaRPr lang="en-US" sz="1700" b="1" dirty="0"/>
          </a:p>
          <a:p>
            <a:endParaRPr lang="en-US" sz="2000" b="1" dirty="0" smtClean="0"/>
          </a:p>
          <a:p>
            <a:endParaRPr lang="en-US" sz="2000" b="1" dirty="0"/>
          </a:p>
          <a:p>
            <a:r>
              <a:rPr lang="en-US" sz="2000" b="1" dirty="0"/>
              <a:t>PGRR046, Addition of </a:t>
            </a:r>
            <a:r>
              <a:rPr lang="en-US" sz="2000" b="1" dirty="0" err="1"/>
              <a:t>Geomagnetically</a:t>
            </a:r>
            <a:r>
              <a:rPr lang="en-US" sz="2000" b="1" dirty="0"/>
              <a:t> Induced Current (GIC) Model Building Requirements</a:t>
            </a:r>
          </a:p>
          <a:p>
            <a:pPr lvl="1"/>
            <a:r>
              <a:rPr lang="en-US" sz="1700" b="1" dirty="0"/>
              <a:t>Passed at ROS (1 opposing vote)</a:t>
            </a:r>
          </a:p>
          <a:p>
            <a:pPr lvl="1"/>
            <a:endParaRPr lang="en-US" altLang="en-US" sz="2000" b="1" dirty="0"/>
          </a:p>
          <a:p>
            <a:endParaRPr lang="en-US" sz="2000" b="1" dirty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12775" y="6248400"/>
            <a:ext cx="46450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altLang="en-US" sz="1000" dirty="0">
                <a:solidFill>
                  <a:schemeClr val="tx1"/>
                </a:solidFill>
              </a:rPr>
              <a:t>July 28, 2016 TAC Meeting</a:t>
            </a:r>
          </a:p>
        </p:txBody>
      </p:sp>
    </p:spTree>
    <p:extLst>
      <p:ext uri="{BB962C8B-B14F-4D97-AF65-F5344CB8AC3E}">
        <p14:creationId xmlns:p14="http://schemas.microsoft.com/office/powerpoint/2010/main" val="1736194121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dcmitype/"/>
    <ds:schemaRef ds:uri="http://www.w3.org/XML/1998/namespace"/>
    <ds:schemaRef ds:uri="8b965130-e3da-4e6b-9b2e-40bd1204f29d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23281</TotalTime>
  <Words>149</Words>
  <Application>Microsoft Office PowerPoint</Application>
  <PresentationFormat>On-screen Show (4:3)</PresentationFormat>
  <Paragraphs>35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Non-Voting Items</vt:lpstr>
      <vt:lpstr>Voting Items</vt:lpstr>
      <vt:lpstr>Voting Items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Staples, Boone</cp:lastModifiedBy>
  <cp:revision>886</cp:revision>
  <cp:lastPrinted>2013-01-30T23:16:36Z</cp:lastPrinted>
  <dcterms:created xsi:type="dcterms:W3CDTF">2010-04-12T23:12:02Z</dcterms:created>
  <dcterms:modified xsi:type="dcterms:W3CDTF">2016-07-20T13:52:50Z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