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24"/>
  </p:notesMasterIdLst>
  <p:handoutMasterIdLst>
    <p:handoutMasterId r:id="rId25"/>
  </p:handoutMasterIdLst>
  <p:sldIdLst>
    <p:sldId id="260" r:id="rId7"/>
    <p:sldId id="309" r:id="rId8"/>
    <p:sldId id="311" r:id="rId9"/>
    <p:sldId id="312" r:id="rId10"/>
    <p:sldId id="331" r:id="rId11"/>
    <p:sldId id="313" r:id="rId12"/>
    <p:sldId id="314" r:id="rId13"/>
    <p:sldId id="315" r:id="rId14"/>
    <p:sldId id="330" r:id="rId15"/>
    <p:sldId id="325" r:id="rId16"/>
    <p:sldId id="327" r:id="rId17"/>
    <p:sldId id="316" r:id="rId18"/>
    <p:sldId id="317" r:id="rId19"/>
    <p:sldId id="332" r:id="rId20"/>
    <p:sldId id="324" r:id="rId21"/>
    <p:sldId id="318" r:id="rId22"/>
    <p:sldId id="320" r:id="rId2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06" autoAdjust="0"/>
    <p:restoredTop sz="98551" autoAdjust="0"/>
  </p:normalViewPr>
  <p:slideViewPr>
    <p:cSldViewPr showGuides="1">
      <p:cViewPr varScale="1">
        <p:scale>
          <a:sx n="113" d="100"/>
          <a:sy n="113" d="100"/>
        </p:scale>
        <p:origin x="114" y="43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7/25/2016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7/25/2016</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41086232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2" name="TextBox 1"/>
          <p:cNvSpPr txBox="1"/>
          <p:nvPr userDrawn="1"/>
        </p:nvSpPr>
        <p:spPr>
          <a:xfrm>
            <a:off x="33251" y="6611779"/>
            <a:ext cx="1146468" cy="246221"/>
          </a:xfrm>
          <a:prstGeom prst="rect">
            <a:avLst/>
          </a:prstGeom>
          <a:noFill/>
        </p:spPr>
        <p:txBody>
          <a:bodyPr wrap="non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solidFill>
                  <a:schemeClr val="tx2"/>
                </a:solidFill>
              </a:rPr>
              <a:t>ERCOT PUBLIC</a:t>
            </a:r>
            <a:endParaRPr lang="en-US" sz="1000" b="1" dirty="0" smtClean="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200400" y="2286000"/>
            <a:ext cx="5646034" cy="2185214"/>
          </a:xfrm>
          <a:prstGeom prst="rect">
            <a:avLst/>
          </a:prstGeom>
          <a:noFill/>
        </p:spPr>
        <p:txBody>
          <a:bodyPr wrap="square" rtlCol="0">
            <a:spAutoFit/>
          </a:bodyPr>
          <a:lstStyle/>
          <a:p>
            <a:r>
              <a:rPr lang="en-US" sz="2000" b="1" dirty="0" smtClean="0"/>
              <a:t>Operations Training Working Group</a:t>
            </a:r>
          </a:p>
          <a:p>
            <a:r>
              <a:rPr lang="en-US" sz="2000" b="1" dirty="0" smtClean="0"/>
              <a:t>Meeting </a:t>
            </a:r>
            <a:r>
              <a:rPr lang="en-US" sz="2000" b="1" dirty="0" smtClean="0"/>
              <a:t>Notes</a:t>
            </a:r>
            <a:endParaRPr lang="en-US" sz="2000" b="1" dirty="0" smtClean="0"/>
          </a:p>
          <a:p>
            <a:endParaRPr lang="en-US" sz="2000" b="1" dirty="0"/>
          </a:p>
          <a:p>
            <a:r>
              <a:rPr lang="en-US" sz="2000" b="1" dirty="0" smtClean="0"/>
              <a:t>Mark Spinner</a:t>
            </a:r>
          </a:p>
          <a:p>
            <a:r>
              <a:rPr lang="en-US" sz="2000" b="1" dirty="0" smtClean="0"/>
              <a:t>Chairman</a:t>
            </a:r>
            <a:endParaRPr lang="en-US" sz="2000" b="1" dirty="0"/>
          </a:p>
          <a:p>
            <a:endParaRPr lang="en-US" dirty="0"/>
          </a:p>
          <a:p>
            <a:fld id="{5A2E7396-010E-46F0-93B0-FFB2AA88CC18}" type="datetime1">
              <a:rPr lang="en-US" smtClean="0"/>
              <a:t>7/25/2016</a:t>
            </a:fld>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Trainer Development Task Force Update</a:t>
            </a:r>
          </a:p>
        </p:txBody>
      </p:sp>
      <p:sp>
        <p:nvSpPr>
          <p:cNvPr id="3" name="Content Placeholder 2"/>
          <p:cNvSpPr>
            <a:spLocks noGrp="1"/>
          </p:cNvSpPr>
          <p:nvPr>
            <p:ph idx="1"/>
          </p:nvPr>
        </p:nvSpPr>
        <p:spPr>
          <a:xfrm>
            <a:off x="304800" y="914400"/>
            <a:ext cx="8534400" cy="5181600"/>
          </a:xfrm>
        </p:spPr>
        <p:txBody>
          <a:bodyPr/>
          <a:lstStyle/>
          <a:p>
            <a:pPr lvl="0"/>
            <a:r>
              <a:rPr lang="en-US" sz="2400" dirty="0"/>
              <a:t>First Design Meeting</a:t>
            </a:r>
          </a:p>
          <a:p>
            <a:pPr lvl="1"/>
            <a:r>
              <a:rPr lang="en-US" sz="2000" dirty="0"/>
              <a:t>Held on July 13, 2016</a:t>
            </a:r>
          </a:p>
          <a:p>
            <a:pPr lvl="1"/>
            <a:r>
              <a:rPr lang="en-US" sz="2000" dirty="0"/>
              <a:t>Discussed comments from group review of potential training topics</a:t>
            </a:r>
          </a:p>
          <a:p>
            <a:pPr lvl="1"/>
            <a:r>
              <a:rPr lang="en-US" sz="2000" dirty="0"/>
              <a:t>Added some items in the area of trainer tools and virtual instructor led training skills</a:t>
            </a:r>
          </a:p>
          <a:p>
            <a:pPr lvl="1"/>
            <a:r>
              <a:rPr lang="en-US" sz="2000" dirty="0"/>
              <a:t>Decided to pursue standalone topics rather than progressive</a:t>
            </a:r>
          </a:p>
          <a:p>
            <a:pPr lvl="1"/>
            <a:r>
              <a:rPr lang="en-US" sz="2000" dirty="0"/>
              <a:t>Decided topic for pilot in Q3 2016 will be facilitation </a:t>
            </a:r>
            <a:r>
              <a:rPr lang="en-US" sz="2000" dirty="0" smtClean="0"/>
              <a:t>skills</a:t>
            </a:r>
          </a:p>
          <a:p>
            <a:pPr lvl="1"/>
            <a:endParaRPr lang="en-US" sz="2000" dirty="0" smtClean="0"/>
          </a:p>
          <a:p>
            <a:pPr lvl="0"/>
            <a:r>
              <a:rPr lang="en-US" sz="2400" dirty="0"/>
              <a:t>Facilitation Skills Course 1 (name up for discussion)</a:t>
            </a:r>
          </a:p>
          <a:p>
            <a:pPr lvl="1"/>
            <a:r>
              <a:rPr lang="en-US" sz="2000" dirty="0"/>
              <a:t>Ice breakers</a:t>
            </a:r>
          </a:p>
          <a:p>
            <a:pPr lvl="1"/>
            <a:r>
              <a:rPr lang="en-US" sz="2000" dirty="0"/>
              <a:t>Ground rules</a:t>
            </a:r>
          </a:p>
          <a:p>
            <a:pPr lvl="1"/>
            <a:r>
              <a:rPr lang="en-US" sz="2000" dirty="0"/>
              <a:t>Questioning</a:t>
            </a:r>
          </a:p>
          <a:p>
            <a:pPr lvl="1"/>
            <a:r>
              <a:rPr lang="en-US" sz="2000" dirty="0"/>
              <a:t>Agenda, time management and breaks</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11305708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Trainer Development Task Force Update</a:t>
            </a:r>
          </a:p>
        </p:txBody>
      </p:sp>
      <p:sp>
        <p:nvSpPr>
          <p:cNvPr id="3" name="Content Placeholder 2"/>
          <p:cNvSpPr>
            <a:spLocks noGrp="1"/>
          </p:cNvSpPr>
          <p:nvPr>
            <p:ph idx="1"/>
          </p:nvPr>
        </p:nvSpPr>
        <p:spPr>
          <a:xfrm>
            <a:off x="304800" y="990600"/>
            <a:ext cx="8534400" cy="4319832"/>
          </a:xfrm>
        </p:spPr>
        <p:txBody>
          <a:bodyPr/>
          <a:lstStyle/>
          <a:p>
            <a:pPr lvl="0"/>
            <a:r>
              <a:rPr lang="en-US" sz="2400" dirty="0" smtClean="0"/>
              <a:t>ERCOT </a:t>
            </a:r>
            <a:r>
              <a:rPr lang="en-US" sz="2400" dirty="0"/>
              <a:t>staff will be developing draft learning objectives for the task force to review and discuss at the next </a:t>
            </a:r>
            <a:r>
              <a:rPr lang="en-US" sz="2400" dirty="0" smtClean="0"/>
              <a:t>meeting</a:t>
            </a:r>
          </a:p>
          <a:p>
            <a:pPr lvl="0"/>
            <a:endParaRPr lang="en-US" sz="2400" dirty="0"/>
          </a:p>
          <a:p>
            <a:pPr lvl="0"/>
            <a:r>
              <a:rPr lang="en-US" sz="2400" dirty="0"/>
              <a:t>Will continue to meet and collaborate through the design and development process for the pilot </a:t>
            </a:r>
            <a:r>
              <a:rPr lang="en-US" sz="2400" dirty="0" smtClean="0"/>
              <a:t>course</a:t>
            </a:r>
          </a:p>
          <a:p>
            <a:pPr lvl="0"/>
            <a:endParaRPr lang="en-US" sz="2400" dirty="0"/>
          </a:p>
          <a:p>
            <a:pPr lvl="0"/>
            <a:r>
              <a:rPr lang="en-US" sz="2400" dirty="0"/>
              <a:t>Later this year the group will also begin planning for Q2, Q3 and Q4 of </a:t>
            </a:r>
            <a:r>
              <a:rPr lang="en-US" sz="2400" dirty="0" smtClean="0"/>
              <a:t>2017</a:t>
            </a:r>
          </a:p>
          <a:p>
            <a:pPr lvl="0"/>
            <a:endParaRPr lang="en-US" sz="2400" dirty="0"/>
          </a:p>
          <a:p>
            <a:pPr lvl="0"/>
            <a:r>
              <a:rPr lang="en-US" sz="2400" dirty="0"/>
              <a:t>Next meeting is August 2, 2016 @ 10:30 am CPT</a:t>
            </a:r>
          </a:p>
          <a:p>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spTree>
    <p:extLst>
      <p:ext uri="{BB962C8B-B14F-4D97-AF65-F5344CB8AC3E}">
        <p14:creationId xmlns:p14="http://schemas.microsoft.com/office/powerpoint/2010/main" val="2942314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smtClean="0"/>
              <a:t>BSWG</a:t>
            </a:r>
            <a:endParaRPr lang="en-US" dirty="0"/>
          </a:p>
        </p:txBody>
      </p:sp>
      <p:sp>
        <p:nvSpPr>
          <p:cNvPr id="3" name="Content Placeholder 2"/>
          <p:cNvSpPr>
            <a:spLocks noGrp="1"/>
          </p:cNvSpPr>
          <p:nvPr>
            <p:ph idx="1"/>
          </p:nvPr>
        </p:nvSpPr>
        <p:spPr>
          <a:xfrm>
            <a:off x="381000" y="838200"/>
            <a:ext cx="8534400" cy="4319832"/>
          </a:xfrm>
        </p:spPr>
        <p:txBody>
          <a:bodyPr/>
          <a:lstStyle/>
          <a:p>
            <a:pPr marL="457200" lvl="1" indent="0">
              <a:buNone/>
            </a:pPr>
            <a:endParaRPr lang="en-US" dirty="0" smtClean="0"/>
          </a:p>
          <a:p>
            <a:r>
              <a:rPr lang="en-US" sz="2400" dirty="0" smtClean="0"/>
              <a:t>Coordinated </a:t>
            </a:r>
            <a:r>
              <a:rPr lang="en-US" sz="2400" dirty="0"/>
              <a:t>actions after </a:t>
            </a:r>
            <a:r>
              <a:rPr lang="en-US" sz="2400" dirty="0" smtClean="0"/>
              <a:t>synchronization</a:t>
            </a:r>
          </a:p>
          <a:p>
            <a:endParaRPr lang="en-US" sz="2400" dirty="0"/>
          </a:p>
          <a:p>
            <a:r>
              <a:rPr lang="en-US" sz="2400" dirty="0"/>
              <a:t>Met with BSWG 7/13/16 about simulation – brainstorm session next BSWG meeting</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2896503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2017 Operator Training Seminar</a:t>
            </a:r>
            <a:endParaRPr lang="en-US" dirty="0"/>
          </a:p>
        </p:txBody>
      </p:sp>
      <p:sp>
        <p:nvSpPr>
          <p:cNvPr id="3" name="Content Placeholder 2"/>
          <p:cNvSpPr>
            <a:spLocks noGrp="1"/>
          </p:cNvSpPr>
          <p:nvPr>
            <p:ph idx="1"/>
          </p:nvPr>
        </p:nvSpPr>
        <p:spPr>
          <a:xfrm>
            <a:off x="270933" y="838200"/>
            <a:ext cx="8534400" cy="5334000"/>
          </a:xfrm>
        </p:spPr>
        <p:txBody>
          <a:bodyPr/>
          <a:lstStyle/>
          <a:p>
            <a:r>
              <a:rPr lang="en-US" sz="2400" dirty="0"/>
              <a:t>Theme (System Resiliency)</a:t>
            </a:r>
          </a:p>
          <a:p>
            <a:r>
              <a:rPr lang="en-US" sz="2400" dirty="0" smtClean="0"/>
              <a:t>Asked the OTWG what is the CEH expectation? OTWG members were ok with 60-75% of hours. This will allow for topics that don’t come under Appendix A of the SOCCED Manual to be presented.</a:t>
            </a:r>
          </a:p>
          <a:p>
            <a:endParaRPr lang="en-US" sz="2400" dirty="0"/>
          </a:p>
          <a:p>
            <a:r>
              <a:rPr lang="en-US" sz="2400" dirty="0" smtClean="0"/>
              <a:t>Topics that the OTWG members voted for:</a:t>
            </a:r>
            <a:endParaRPr lang="en-US" sz="2400" dirty="0"/>
          </a:p>
          <a:p>
            <a:pPr lvl="1"/>
            <a:r>
              <a:rPr lang="en-US" sz="2000" b="1" dirty="0"/>
              <a:t>Compliance</a:t>
            </a:r>
            <a:r>
              <a:rPr lang="en-US" sz="2000" dirty="0"/>
              <a:t> – to include Standards/Best Practices/RR Tasks/Upcoming NERC policies/Operations Compliance</a:t>
            </a:r>
          </a:p>
          <a:p>
            <a:pPr lvl="1"/>
            <a:r>
              <a:rPr lang="en-US" sz="2000" b="1" dirty="0"/>
              <a:t>Physical/Cyber Security</a:t>
            </a:r>
            <a:r>
              <a:rPr lang="en-US" sz="2000" dirty="0"/>
              <a:t> – First Responders/SOC, Infrastructure Terrorism/Communication /Restorations</a:t>
            </a:r>
          </a:p>
          <a:p>
            <a:pPr lvl="1"/>
            <a:r>
              <a:rPr lang="en-US" sz="2000" b="1" dirty="0"/>
              <a:t>Backup Control Center</a:t>
            </a:r>
            <a:r>
              <a:rPr lang="en-US" sz="2000" dirty="0"/>
              <a:t> – Build backup control center with worksheet</a:t>
            </a:r>
          </a:p>
          <a:p>
            <a:pPr lvl="2"/>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4102649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2017 Operator Training Seminar</a:t>
            </a:r>
            <a:endParaRPr lang="en-US" dirty="0"/>
          </a:p>
        </p:txBody>
      </p:sp>
      <p:sp>
        <p:nvSpPr>
          <p:cNvPr id="3" name="Content Placeholder 2"/>
          <p:cNvSpPr>
            <a:spLocks noGrp="1"/>
          </p:cNvSpPr>
          <p:nvPr>
            <p:ph idx="1"/>
          </p:nvPr>
        </p:nvSpPr>
        <p:spPr>
          <a:xfrm>
            <a:off x="270933" y="838200"/>
            <a:ext cx="8534400" cy="5334000"/>
          </a:xfrm>
        </p:spPr>
        <p:txBody>
          <a:bodyPr/>
          <a:lstStyle/>
          <a:p>
            <a:pPr lvl="1"/>
            <a:r>
              <a:rPr lang="en-US" sz="2000" b="1" dirty="0" smtClean="0"/>
              <a:t>New </a:t>
            </a:r>
            <a:r>
              <a:rPr lang="en-US" sz="2000" b="1" dirty="0"/>
              <a:t>Technology</a:t>
            </a:r>
            <a:r>
              <a:rPr lang="en-US" sz="2000" dirty="0"/>
              <a:t> – Batteries, Wind/Solar/ Photovoltaic, Pricing with Solar, meeting challenges for the market in the future – ERCOT Renewable </a:t>
            </a:r>
            <a:r>
              <a:rPr lang="en-US" sz="2000" dirty="0" smtClean="0"/>
              <a:t>Desk</a:t>
            </a:r>
          </a:p>
          <a:p>
            <a:pPr lvl="1"/>
            <a:r>
              <a:rPr lang="en-US" sz="2000" b="1" dirty="0" smtClean="0"/>
              <a:t>Gas </a:t>
            </a:r>
            <a:r>
              <a:rPr lang="en-US" sz="2000" b="1" dirty="0"/>
              <a:t>Industry</a:t>
            </a:r>
            <a:r>
              <a:rPr lang="en-US" sz="2000" dirty="0"/>
              <a:t> SME – Discussion regarding lack of gas/coal generation that is being built in </a:t>
            </a:r>
            <a:r>
              <a:rPr lang="en-US" sz="2000" dirty="0" smtClean="0"/>
              <a:t>ERCOT</a:t>
            </a:r>
          </a:p>
          <a:p>
            <a:pPr lvl="1"/>
            <a:r>
              <a:rPr lang="en-US" sz="2000" b="1" dirty="0"/>
              <a:t>Operations Lessons Learned</a:t>
            </a:r>
            <a:r>
              <a:rPr lang="en-US" sz="2000" dirty="0"/>
              <a:t> – from precious year in ERCOT</a:t>
            </a:r>
            <a:r>
              <a:rPr lang="en-US" sz="2000" dirty="0" smtClean="0"/>
              <a:t>/ SME </a:t>
            </a:r>
            <a:r>
              <a:rPr lang="en-US" sz="2000" dirty="0"/>
              <a:t>Lessons Learned – activities, Issues ERCOT faced in RT the previous year – how did we improve the process from the previous year</a:t>
            </a:r>
          </a:p>
          <a:p>
            <a:pPr lvl="1"/>
            <a:r>
              <a:rPr lang="en-US" sz="2000" b="1" dirty="0"/>
              <a:t>Nuclear Plant SME</a:t>
            </a:r>
            <a:r>
              <a:rPr lang="en-US" sz="2000" dirty="0"/>
              <a:t> </a:t>
            </a:r>
          </a:p>
          <a:p>
            <a:pPr lvl="1"/>
            <a:r>
              <a:rPr lang="en-US" sz="2000" b="1" dirty="0" smtClean="0"/>
              <a:t>Voltage </a:t>
            </a:r>
            <a:r>
              <a:rPr lang="en-US" sz="2000" b="1" dirty="0"/>
              <a:t>Control</a:t>
            </a:r>
            <a:r>
              <a:rPr lang="en-US" sz="2000" dirty="0"/>
              <a:t> – High Voltage </a:t>
            </a:r>
            <a:r>
              <a:rPr lang="en-US" sz="2000" dirty="0" smtClean="0"/>
              <a:t>scenario</a:t>
            </a:r>
            <a:endParaRPr lang="en-US" sz="2400" dirty="0" smtClean="0"/>
          </a:p>
          <a:p>
            <a:pPr lvl="1"/>
            <a:r>
              <a:rPr lang="en-US" sz="2000" b="1" dirty="0"/>
              <a:t>ERCOT Weather</a:t>
            </a:r>
            <a:endParaRPr lang="en-US" sz="2000" dirty="0"/>
          </a:p>
          <a:p>
            <a:pPr lvl="1"/>
            <a:r>
              <a:rPr lang="en-US" sz="2000" b="1" dirty="0"/>
              <a:t>ERCOT CEO Remarks</a:t>
            </a:r>
            <a:endParaRPr lang="en-US" sz="2000" dirty="0"/>
          </a:p>
          <a:p>
            <a:pPr lvl="1"/>
            <a:r>
              <a:rPr lang="en-US" sz="2000" b="1" dirty="0"/>
              <a:t>System Planning Update</a:t>
            </a:r>
            <a:r>
              <a:rPr lang="en-US" sz="2000" dirty="0"/>
              <a:t> – Load increases with LNG terminals (valley) and additional info regarding the transmission upgrades associated with development in valley</a:t>
            </a:r>
          </a:p>
          <a:p>
            <a:pPr lvl="1"/>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39928512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2017 Operator Training Seminar</a:t>
            </a:r>
            <a:endParaRPr lang="en-US" dirty="0"/>
          </a:p>
        </p:txBody>
      </p:sp>
      <p:sp>
        <p:nvSpPr>
          <p:cNvPr id="3" name="Content Placeholder 2"/>
          <p:cNvSpPr>
            <a:spLocks noGrp="1"/>
          </p:cNvSpPr>
          <p:nvPr>
            <p:ph idx="1"/>
          </p:nvPr>
        </p:nvSpPr>
        <p:spPr>
          <a:xfrm>
            <a:off x="270933" y="838200"/>
            <a:ext cx="8534400" cy="5486400"/>
          </a:xfrm>
        </p:spPr>
        <p:txBody>
          <a:bodyPr/>
          <a:lstStyle/>
          <a:p>
            <a:r>
              <a:rPr lang="en-US" sz="2400" dirty="0" smtClean="0"/>
              <a:t>Possible </a:t>
            </a:r>
            <a:r>
              <a:rPr lang="en-US" sz="2400" dirty="0"/>
              <a:t>other topics: </a:t>
            </a:r>
          </a:p>
          <a:p>
            <a:pPr lvl="1"/>
            <a:r>
              <a:rPr lang="en-US" sz="2000" dirty="0"/>
              <a:t>Strategic Plans </a:t>
            </a:r>
          </a:p>
          <a:p>
            <a:pPr lvl="1"/>
            <a:r>
              <a:rPr lang="en-US" sz="2000" dirty="0"/>
              <a:t>SME Panel Group Discussion </a:t>
            </a:r>
          </a:p>
          <a:p>
            <a:pPr lvl="1"/>
            <a:r>
              <a:rPr lang="en-US" sz="2000" dirty="0"/>
              <a:t>Outage Scheduler </a:t>
            </a:r>
          </a:p>
          <a:p>
            <a:pPr lvl="1"/>
            <a:r>
              <a:rPr lang="en-US" sz="2000" dirty="0"/>
              <a:t>ERCOT Training – N-1 simulation desk top </a:t>
            </a:r>
          </a:p>
          <a:p>
            <a:pPr lvl="1"/>
            <a:r>
              <a:rPr lang="en-US" sz="2000" dirty="0"/>
              <a:t>Scarcity Pricing</a:t>
            </a:r>
          </a:p>
          <a:p>
            <a:pPr lvl="1"/>
            <a:r>
              <a:rPr lang="en-US" sz="2000" dirty="0"/>
              <a:t>Simulator Application </a:t>
            </a:r>
          </a:p>
          <a:p>
            <a:pPr lvl="1"/>
            <a:r>
              <a:rPr lang="en-US" sz="2000" dirty="0"/>
              <a:t>High voltage RT scenario </a:t>
            </a:r>
          </a:p>
          <a:p>
            <a:pPr lvl="1"/>
            <a:r>
              <a:rPr lang="en-US" sz="2000" dirty="0"/>
              <a:t>ERCOT needs to know about Line trips 345/138/69</a:t>
            </a:r>
          </a:p>
          <a:p>
            <a:pPr lvl="1"/>
            <a:r>
              <a:rPr lang="en-US" sz="2000" dirty="0"/>
              <a:t>Autotransformers/Relays </a:t>
            </a:r>
          </a:p>
          <a:p>
            <a:pPr lvl="1"/>
            <a:r>
              <a:rPr lang="en-US" sz="2000" dirty="0"/>
              <a:t>Frequency </a:t>
            </a:r>
          </a:p>
          <a:p>
            <a:pPr lvl="1"/>
            <a:r>
              <a:rPr lang="en-US" sz="2000" dirty="0"/>
              <a:t>Restoration of a blackout, not the cause</a:t>
            </a:r>
          </a:p>
          <a:p>
            <a:r>
              <a:rPr lang="en-US" sz="2400" dirty="0" smtClean="0"/>
              <a:t>Next meeting, will </a:t>
            </a:r>
            <a:r>
              <a:rPr lang="en-US" sz="2400" dirty="0"/>
              <a:t>firm topics, identify presenters and topic lengths next meeting</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114805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dirty="0"/>
              <a:t>ERCOT Operator Certification</a:t>
            </a:r>
            <a:endParaRPr lang="en-US" dirty="0"/>
          </a:p>
        </p:txBody>
      </p:sp>
      <p:sp>
        <p:nvSpPr>
          <p:cNvPr id="3" name="Content Placeholder 2"/>
          <p:cNvSpPr>
            <a:spLocks noGrp="1"/>
          </p:cNvSpPr>
          <p:nvPr>
            <p:ph idx="1"/>
          </p:nvPr>
        </p:nvSpPr>
        <p:spPr>
          <a:xfrm>
            <a:off x="304800" y="846667"/>
            <a:ext cx="8534400" cy="2514600"/>
          </a:xfrm>
        </p:spPr>
        <p:txBody>
          <a:bodyPr/>
          <a:lstStyle/>
          <a:p>
            <a:r>
              <a:rPr lang="en-US" sz="2400" dirty="0"/>
              <a:t>Requested someone to take over ERCOT Operator Certification Task Force – no volunteers</a:t>
            </a:r>
          </a:p>
          <a:p>
            <a:endParaRPr lang="en-US" sz="2400" dirty="0" smtClean="0"/>
          </a:p>
          <a:p>
            <a:r>
              <a:rPr lang="en-US" sz="2400" dirty="0" smtClean="0"/>
              <a:t>CBT </a:t>
            </a:r>
            <a:r>
              <a:rPr lang="en-US" sz="2400" dirty="0"/>
              <a:t>modules - Why needed? Weigh expectations/methods/costs/benefits. OTWG members will be surveyed.</a:t>
            </a:r>
          </a:p>
        </p:txBody>
      </p:sp>
      <p:sp>
        <p:nvSpPr>
          <p:cNvPr id="4" name="Slide Number Placeholder 3"/>
          <p:cNvSpPr>
            <a:spLocks noGrp="1"/>
          </p:cNvSpPr>
          <p:nvPr>
            <p:ph type="sldNum" sz="quarter" idx="4"/>
          </p:nvPr>
        </p:nvSpPr>
        <p:spPr/>
        <p:txBody>
          <a:bodyPr/>
          <a:lstStyle/>
          <a:p>
            <a:fld id="{1D93BD3E-1E9A-4970-A6F7-E7AC52762E0C}" type="slidenum">
              <a:rPr lang="en-US" smtClean="0"/>
              <a:pPr/>
              <a:t>16</a:t>
            </a:fld>
            <a:endParaRPr lang="en-US"/>
          </a:p>
        </p:txBody>
      </p:sp>
      <p:sp>
        <p:nvSpPr>
          <p:cNvPr id="5" name="Title 1"/>
          <p:cNvSpPr txBox="1">
            <a:spLocks/>
          </p:cNvSpPr>
          <p:nvPr/>
        </p:nvSpPr>
        <p:spPr>
          <a:xfrm>
            <a:off x="381000" y="3402410"/>
            <a:ext cx="8458200" cy="594518"/>
          </a:xfrm>
          <a:prstGeom prst="rect">
            <a:avLst/>
          </a:prstGeom>
        </p:spPr>
        <p:txBody>
          <a:bodyPr/>
          <a:lstStyle>
            <a:lvl1pPr algn="l" defTabSz="914400" rtl="0" eaLnBrk="1" latinLnBrk="0" hangingPunct="1">
              <a:spcBef>
                <a:spcPct val="0"/>
              </a:spcBef>
              <a:buNone/>
              <a:defRPr sz="2800" b="1" kern="1200">
                <a:solidFill>
                  <a:schemeClr val="accent1"/>
                </a:solidFill>
                <a:latin typeface="+mj-lt"/>
                <a:ea typeface="+mj-ea"/>
                <a:cs typeface="+mj-cs"/>
              </a:defRPr>
            </a:lvl1pPr>
          </a:lstStyle>
          <a:p>
            <a:r>
              <a:rPr lang="en-US" smtClean="0"/>
              <a:t>NERC Survey</a:t>
            </a:r>
            <a:endParaRPr lang="en-US" dirty="0"/>
          </a:p>
        </p:txBody>
      </p:sp>
      <p:sp>
        <p:nvSpPr>
          <p:cNvPr id="6" name="Content Placeholder 2"/>
          <p:cNvSpPr txBox="1">
            <a:spLocks/>
          </p:cNvSpPr>
          <p:nvPr/>
        </p:nvSpPr>
        <p:spPr>
          <a:xfrm>
            <a:off x="381000" y="3996928"/>
            <a:ext cx="8534400" cy="956072"/>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dirty="0" smtClean="0"/>
              <a:t>Will be sending out a survey to trainers, to collect information for the Personnel Subcommittee</a:t>
            </a:r>
            <a:endParaRPr lang="en-US" sz="2400" dirty="0"/>
          </a:p>
        </p:txBody>
      </p:sp>
    </p:spTree>
    <p:extLst>
      <p:ext uri="{BB962C8B-B14F-4D97-AF65-F5344CB8AC3E}">
        <p14:creationId xmlns:p14="http://schemas.microsoft.com/office/powerpoint/2010/main" val="2687398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Nominations</a:t>
            </a:r>
            <a:endParaRPr lang="en-US" dirty="0"/>
          </a:p>
        </p:txBody>
      </p:sp>
      <p:sp>
        <p:nvSpPr>
          <p:cNvPr id="3" name="Content Placeholder 2"/>
          <p:cNvSpPr>
            <a:spLocks noGrp="1"/>
          </p:cNvSpPr>
          <p:nvPr>
            <p:ph idx="1"/>
          </p:nvPr>
        </p:nvSpPr>
        <p:spPr>
          <a:xfrm>
            <a:off x="304800" y="1219200"/>
            <a:ext cx="8534400" cy="4700833"/>
          </a:xfrm>
        </p:spPr>
        <p:txBody>
          <a:bodyPr/>
          <a:lstStyle/>
          <a:p>
            <a:pPr marL="342900" lvl="1" indent="-342900">
              <a:buFont typeface="Arial" panose="020B0604020202020204" pitchFamily="34" charset="0"/>
              <a:buChar char="•"/>
            </a:pPr>
            <a:r>
              <a:rPr lang="en-US" dirty="0"/>
              <a:t>Cody </a:t>
            </a:r>
            <a:r>
              <a:rPr lang="en-US" dirty="0" err="1"/>
              <a:t>Schwertner</a:t>
            </a:r>
            <a:r>
              <a:rPr lang="en-US" dirty="0"/>
              <a:t> nominated, seconded and voted in favor by OTWG for the rest of 2016.</a:t>
            </a:r>
          </a:p>
          <a:p>
            <a:endParaRPr lang="en-US" dirty="0" smtClean="0"/>
          </a:p>
          <a:p>
            <a:r>
              <a:rPr lang="en-US" b="1" dirty="0"/>
              <a:t>Next meeting August 11th</a:t>
            </a:r>
            <a:br>
              <a:rPr lang="en-US" b="1" dirty="0"/>
            </a:b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17</a:t>
            </a:fld>
            <a:endParaRPr lang="en-US"/>
          </a:p>
        </p:txBody>
      </p:sp>
    </p:spTree>
    <p:extLst>
      <p:ext uri="{BB962C8B-B14F-4D97-AF65-F5344CB8AC3E}">
        <p14:creationId xmlns:p14="http://schemas.microsoft.com/office/powerpoint/2010/main" val="840255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848600" cy="518318"/>
          </a:xfrm>
        </p:spPr>
        <p:txBody>
          <a:bodyPr/>
          <a:lstStyle/>
          <a:p>
            <a:r>
              <a:rPr lang="en-US" altLang="en-US" sz="2400" dirty="0"/>
              <a:t>Hurricane </a:t>
            </a:r>
            <a:r>
              <a:rPr lang="en-US" altLang="en-US" sz="2400" dirty="0" smtClean="0"/>
              <a:t>Drill Summary</a:t>
            </a:r>
            <a:endParaRPr lang="en-US" altLang="en-US" sz="2400" dirty="0"/>
          </a:p>
        </p:txBody>
      </p:sp>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a:t>
            </a:fld>
            <a:endParaRPr lang="en-US"/>
          </a:p>
        </p:txBody>
      </p:sp>
      <p:sp>
        <p:nvSpPr>
          <p:cNvPr id="7" name="Content Placeholder 2"/>
          <p:cNvSpPr>
            <a:spLocks noGrp="1"/>
          </p:cNvSpPr>
          <p:nvPr>
            <p:ph idx="1"/>
          </p:nvPr>
        </p:nvSpPr>
        <p:spPr>
          <a:xfrm>
            <a:off x="304800" y="815182"/>
            <a:ext cx="8534400" cy="5661818"/>
          </a:xfrm>
        </p:spPr>
        <p:txBody>
          <a:bodyPr/>
          <a:lstStyle/>
          <a:p>
            <a:pPr>
              <a:defRPr/>
            </a:pPr>
            <a:r>
              <a:rPr lang="en-US" altLang="en-US" sz="2400" dirty="0" smtClean="0"/>
              <a:t>Drill was conducted June 21st and 22nd, </a:t>
            </a:r>
            <a:r>
              <a:rPr lang="en-US" altLang="en-US" sz="2400" dirty="0" smtClean="0"/>
              <a:t>2016</a:t>
            </a:r>
          </a:p>
          <a:p>
            <a:pPr>
              <a:defRPr/>
            </a:pPr>
            <a:endParaRPr lang="en-US" altLang="en-US" sz="2400" dirty="0" smtClean="0">
              <a:solidFill>
                <a:srgbClr val="0000CC"/>
              </a:solidFill>
            </a:endParaRPr>
          </a:p>
          <a:p>
            <a:pPr lvl="1">
              <a:defRPr/>
            </a:pPr>
            <a:r>
              <a:rPr lang="en-US" altLang="en-US" sz="2000" dirty="0" smtClean="0"/>
              <a:t>Provided remote access to the ERCOT simulator for Market Participants (</a:t>
            </a:r>
            <a:r>
              <a:rPr lang="en-US" altLang="en-US" sz="2000" dirty="0" smtClean="0">
                <a:solidFill>
                  <a:srgbClr val="FF0000"/>
                </a:solidFill>
              </a:rPr>
              <a:t>44</a:t>
            </a:r>
            <a:r>
              <a:rPr lang="en-US" altLang="en-US" sz="2000" dirty="0" smtClean="0"/>
              <a:t> </a:t>
            </a:r>
            <a:r>
              <a:rPr lang="en-US" altLang="en-US" sz="2000" dirty="0" smtClean="0"/>
              <a:t>of the participants utilized this service)</a:t>
            </a:r>
          </a:p>
          <a:p>
            <a:pPr lvl="2">
              <a:defRPr/>
            </a:pPr>
            <a:r>
              <a:rPr lang="en-US" altLang="en-US" sz="1800" dirty="0" err="1" smtClean="0"/>
              <a:t>QSE’s,TOs</a:t>
            </a:r>
            <a:r>
              <a:rPr lang="en-US" altLang="en-US" sz="1800" dirty="0" smtClean="0"/>
              <a:t>/TDSPs had access to the Macomber Map with respective privileges to ramp, perform switching, control voltage, etc.</a:t>
            </a:r>
          </a:p>
          <a:p>
            <a:pPr lvl="2">
              <a:buFont typeface="Wingdings" panose="05000000000000000000" pitchFamily="2" charset="2"/>
              <a:buChar char="Ø"/>
              <a:defRPr/>
            </a:pPr>
            <a:endParaRPr lang="en-US" altLang="en-US" sz="1800" dirty="0" smtClean="0"/>
          </a:p>
          <a:p>
            <a:pPr lvl="1">
              <a:defRPr/>
            </a:pPr>
            <a:r>
              <a:rPr lang="en-US" altLang="en-US" sz="2000" dirty="0" smtClean="0"/>
              <a:t>Consortium phone system in the DTS for hotline calls</a:t>
            </a:r>
          </a:p>
          <a:p>
            <a:pPr lvl="2">
              <a:defRPr/>
            </a:pPr>
            <a:r>
              <a:rPr lang="en-US" altLang="en-US" sz="1800" dirty="0" smtClean="0"/>
              <a:t>Hotline calls on Day 1 and 2 were from the DTS using the Consortium phone system</a:t>
            </a:r>
          </a:p>
        </p:txBody>
      </p:sp>
    </p:spTree>
    <p:extLst>
      <p:ext uri="{BB962C8B-B14F-4D97-AF65-F5344CB8AC3E}">
        <p14:creationId xmlns:p14="http://schemas.microsoft.com/office/powerpoint/2010/main" val="26060593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Hurricane Drill Summary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1815366959"/>
              </p:ext>
            </p:extLst>
          </p:nvPr>
        </p:nvGraphicFramePr>
        <p:xfrm>
          <a:off x="304800" y="838200"/>
          <a:ext cx="8534400" cy="3338513"/>
        </p:xfrm>
        <a:graphic>
          <a:graphicData uri="http://schemas.openxmlformats.org/drawingml/2006/table">
            <a:tbl>
              <a:tblPr firstRow="1" bandRow="1">
                <a:tableStyleId>{5C22544A-7EE6-4342-B048-85BDC9FD1C3A}</a:tableStyleId>
              </a:tblPr>
              <a:tblGrid>
                <a:gridCol w="1706880"/>
                <a:gridCol w="1706880"/>
                <a:gridCol w="1706880"/>
                <a:gridCol w="1706880"/>
                <a:gridCol w="1706880"/>
              </a:tblGrid>
              <a:tr h="838318">
                <a:tc>
                  <a:txBody>
                    <a:bodyPr/>
                    <a:lstStyle/>
                    <a:p>
                      <a:r>
                        <a:rPr lang="en-US" sz="1400" dirty="0" smtClean="0"/>
                        <a:t>Entity</a:t>
                      </a:r>
                      <a:r>
                        <a:rPr lang="en-US" sz="1400" baseline="0" dirty="0" smtClean="0"/>
                        <a:t> Type</a:t>
                      </a:r>
                      <a:endParaRPr lang="en-US" sz="1400" dirty="0"/>
                    </a:p>
                  </a:txBody>
                  <a:tcPr marT="45735" marB="45735">
                    <a:solidFill>
                      <a:srgbClr val="40949A"/>
                    </a:solidFill>
                  </a:tcPr>
                </a:tc>
                <a:tc>
                  <a:txBody>
                    <a:bodyPr/>
                    <a:lstStyle/>
                    <a:p>
                      <a:r>
                        <a:rPr lang="en-US" sz="1400" dirty="0" smtClean="0"/>
                        <a:t>Number</a:t>
                      </a:r>
                      <a:r>
                        <a:rPr lang="en-US" sz="1400" baseline="0" dirty="0" smtClean="0"/>
                        <a:t> of Entities</a:t>
                      </a:r>
                      <a:endParaRPr lang="en-US" sz="1400" dirty="0"/>
                    </a:p>
                  </a:txBody>
                  <a:tcPr marT="45735" marB="45735">
                    <a:solidFill>
                      <a:srgbClr val="40949A"/>
                    </a:solidFill>
                  </a:tcPr>
                </a:tc>
                <a:tc>
                  <a:txBody>
                    <a:bodyPr/>
                    <a:lstStyle/>
                    <a:p>
                      <a:r>
                        <a:rPr lang="en-US" sz="1400" dirty="0" smtClean="0"/>
                        <a:t>Number of Participants</a:t>
                      </a:r>
                      <a:endParaRPr lang="en-US" sz="1400" dirty="0"/>
                    </a:p>
                  </a:txBody>
                  <a:tcPr marT="45735" marB="45735">
                    <a:solidFill>
                      <a:srgbClr val="40949A"/>
                    </a:solidFill>
                  </a:tcPr>
                </a:tc>
                <a:tc>
                  <a:txBody>
                    <a:bodyPr/>
                    <a:lstStyle/>
                    <a:p>
                      <a:r>
                        <a:rPr lang="en-US" sz="1400" dirty="0" smtClean="0"/>
                        <a:t>Number of NERC Certified Participants</a:t>
                      </a:r>
                      <a:endParaRPr lang="en-US" sz="1400" dirty="0"/>
                    </a:p>
                  </a:txBody>
                  <a:tcPr marT="45735" marB="45735">
                    <a:solidFill>
                      <a:srgbClr val="40949A"/>
                    </a:solidFill>
                  </a:tcPr>
                </a:tc>
                <a:tc>
                  <a:txBody>
                    <a:bodyPr/>
                    <a:lstStyle/>
                    <a:p>
                      <a:r>
                        <a:rPr lang="en-US" sz="1400" dirty="0" smtClean="0"/>
                        <a:t>ERCOT/NERC Reliability Training</a:t>
                      </a:r>
                      <a:r>
                        <a:rPr lang="en-US" sz="1400" baseline="0" dirty="0" smtClean="0"/>
                        <a:t>  Hours</a:t>
                      </a:r>
                      <a:endParaRPr lang="en-US" sz="1400" dirty="0"/>
                    </a:p>
                  </a:txBody>
                  <a:tcPr marT="45735" marB="45735">
                    <a:solidFill>
                      <a:srgbClr val="40949A"/>
                    </a:solidFill>
                  </a:tcPr>
                </a:tc>
              </a:tr>
              <a:tr h="518333">
                <a:tc>
                  <a:txBody>
                    <a:bodyPr/>
                    <a:lstStyle/>
                    <a:p>
                      <a:r>
                        <a:rPr lang="en-US" sz="1400" dirty="0" smtClean="0"/>
                        <a:t>TO/TDSP</a:t>
                      </a:r>
                      <a:endParaRPr lang="en-US" sz="1400" dirty="0"/>
                    </a:p>
                  </a:txBody>
                  <a:tcPr marT="45735" marB="45735"/>
                </a:tc>
                <a:tc>
                  <a:txBody>
                    <a:bodyPr/>
                    <a:lstStyle/>
                    <a:p>
                      <a:r>
                        <a:rPr lang="en-US" sz="1400" dirty="0" smtClean="0">
                          <a:solidFill>
                            <a:schemeClr val="tx1"/>
                          </a:solidFill>
                        </a:rPr>
                        <a:t>19 *</a:t>
                      </a:r>
                      <a:endParaRPr lang="en-US" sz="1400" dirty="0">
                        <a:solidFill>
                          <a:schemeClr val="tx1"/>
                        </a:solidFill>
                      </a:endParaRPr>
                    </a:p>
                  </a:txBody>
                  <a:tcPr marT="45735" marB="45735"/>
                </a:tc>
                <a:tc>
                  <a:txBody>
                    <a:bodyPr/>
                    <a:lstStyle/>
                    <a:p>
                      <a:r>
                        <a:rPr lang="en-US" sz="1400" dirty="0" smtClean="0">
                          <a:solidFill>
                            <a:schemeClr val="tx1"/>
                          </a:solidFill>
                        </a:rPr>
                        <a:t>220 **</a:t>
                      </a:r>
                      <a:endParaRPr lang="en-US" sz="1400" dirty="0">
                        <a:solidFill>
                          <a:schemeClr val="tx1"/>
                        </a:solidFill>
                      </a:endParaRPr>
                    </a:p>
                  </a:txBody>
                  <a:tcPr marT="45735" marB="45735"/>
                </a:tc>
                <a:tc>
                  <a:txBody>
                    <a:bodyPr/>
                    <a:lstStyle/>
                    <a:p>
                      <a:r>
                        <a:rPr lang="en-US" sz="1400" dirty="0" smtClean="0">
                          <a:solidFill>
                            <a:schemeClr val="tx1"/>
                          </a:solidFill>
                        </a:rPr>
                        <a:t>76**</a:t>
                      </a:r>
                      <a:endParaRPr lang="en-US" sz="1400" dirty="0">
                        <a:solidFill>
                          <a:schemeClr val="tx1"/>
                        </a:solidFill>
                      </a:endParaRPr>
                    </a:p>
                  </a:txBody>
                  <a:tcPr marT="45735" marB="45735"/>
                </a:tc>
                <a:tc>
                  <a:txBody>
                    <a:bodyPr/>
                    <a:lstStyle/>
                    <a:p>
                      <a:r>
                        <a:rPr lang="en-US" sz="1400" dirty="0" smtClean="0">
                          <a:solidFill>
                            <a:schemeClr val="tx1"/>
                          </a:solidFill>
                        </a:rPr>
                        <a:t>628.5**</a:t>
                      </a:r>
                      <a:endParaRPr lang="en-US" sz="1400" dirty="0">
                        <a:solidFill>
                          <a:schemeClr val="tx1"/>
                        </a:solidFill>
                      </a:endParaRPr>
                    </a:p>
                  </a:txBody>
                  <a:tcPr marT="45735" marB="45735"/>
                </a:tc>
              </a:tr>
              <a:tr h="457353">
                <a:tc>
                  <a:txBody>
                    <a:bodyPr/>
                    <a:lstStyle/>
                    <a:p>
                      <a:r>
                        <a:rPr lang="en-US" sz="1400" dirty="0" smtClean="0"/>
                        <a:t>QSE</a:t>
                      </a:r>
                      <a:endParaRPr lang="en-US" sz="1400" dirty="0"/>
                    </a:p>
                  </a:txBody>
                  <a:tcPr marT="45735" marB="45735"/>
                </a:tc>
                <a:tc>
                  <a:txBody>
                    <a:bodyPr/>
                    <a:lstStyle/>
                    <a:p>
                      <a:r>
                        <a:rPr lang="en-US" sz="1400" dirty="0" smtClean="0">
                          <a:solidFill>
                            <a:schemeClr val="tx1"/>
                          </a:solidFill>
                        </a:rPr>
                        <a:t>26 *</a:t>
                      </a:r>
                      <a:endParaRPr lang="en-US" sz="1400" dirty="0">
                        <a:solidFill>
                          <a:schemeClr val="tx1"/>
                        </a:solidFill>
                      </a:endParaRPr>
                    </a:p>
                  </a:txBody>
                  <a:tcPr marT="45735" marB="45735"/>
                </a:tc>
                <a:tc>
                  <a:txBody>
                    <a:bodyPr/>
                    <a:lstStyle/>
                    <a:p>
                      <a:r>
                        <a:rPr lang="en-US" sz="1400" dirty="0" smtClean="0">
                          <a:solidFill>
                            <a:schemeClr val="tx1"/>
                          </a:solidFill>
                        </a:rPr>
                        <a:t>202**</a:t>
                      </a:r>
                      <a:endParaRPr lang="en-US" sz="1400" dirty="0">
                        <a:solidFill>
                          <a:schemeClr val="tx1"/>
                        </a:solidFill>
                      </a:endParaRPr>
                    </a:p>
                  </a:txBody>
                  <a:tcPr marT="45735" marB="45735"/>
                </a:tc>
                <a:tc>
                  <a:txBody>
                    <a:bodyPr/>
                    <a:lstStyle/>
                    <a:p>
                      <a:r>
                        <a:rPr lang="en-US" sz="1400" dirty="0" smtClean="0">
                          <a:solidFill>
                            <a:schemeClr val="tx1"/>
                          </a:solidFill>
                        </a:rPr>
                        <a:t>45 **</a:t>
                      </a:r>
                      <a:endParaRPr lang="en-US" sz="1400" dirty="0">
                        <a:solidFill>
                          <a:schemeClr val="tx1"/>
                        </a:solidFill>
                      </a:endParaRPr>
                    </a:p>
                  </a:txBody>
                  <a:tcPr marT="45735" marB="45735"/>
                </a:tc>
                <a:tc>
                  <a:txBody>
                    <a:bodyPr/>
                    <a:lstStyle/>
                    <a:p>
                      <a:r>
                        <a:rPr lang="en-US" sz="1400" dirty="0" smtClean="0">
                          <a:solidFill>
                            <a:schemeClr val="tx1"/>
                          </a:solidFill>
                        </a:rPr>
                        <a:t>802.5**</a:t>
                      </a:r>
                      <a:endParaRPr lang="en-US" sz="1400" dirty="0">
                        <a:solidFill>
                          <a:schemeClr val="tx1"/>
                        </a:solidFill>
                      </a:endParaRPr>
                    </a:p>
                  </a:txBody>
                  <a:tcPr marT="45735" marB="45735"/>
                </a:tc>
              </a:tr>
              <a:tr h="457353">
                <a:tc>
                  <a:txBody>
                    <a:bodyPr/>
                    <a:lstStyle/>
                    <a:p>
                      <a:r>
                        <a:rPr lang="en-US" sz="1400" dirty="0" smtClean="0"/>
                        <a:t>ERCOT Operators</a:t>
                      </a:r>
                      <a:endParaRPr lang="en-US" sz="1400" dirty="0"/>
                    </a:p>
                  </a:txBody>
                  <a:tcPr marT="45735" marB="45735"/>
                </a:tc>
                <a:tc>
                  <a:txBody>
                    <a:bodyPr/>
                    <a:lstStyle/>
                    <a:p>
                      <a:r>
                        <a:rPr lang="en-US" sz="1400" dirty="0" smtClean="0">
                          <a:solidFill>
                            <a:schemeClr val="tx1"/>
                          </a:solidFill>
                        </a:rPr>
                        <a:t>N/A</a:t>
                      </a:r>
                      <a:endParaRPr lang="en-US" sz="1400" dirty="0">
                        <a:solidFill>
                          <a:schemeClr val="tx1"/>
                        </a:solidFill>
                      </a:endParaRPr>
                    </a:p>
                  </a:txBody>
                  <a:tcPr marT="45735" marB="45735"/>
                </a:tc>
                <a:tc>
                  <a:txBody>
                    <a:bodyPr/>
                    <a:lstStyle/>
                    <a:p>
                      <a:r>
                        <a:rPr lang="en-US" sz="1400" dirty="0" smtClean="0">
                          <a:solidFill>
                            <a:schemeClr val="tx1"/>
                          </a:solidFill>
                        </a:rPr>
                        <a:t>11</a:t>
                      </a:r>
                      <a:endParaRPr lang="en-US" sz="1400" dirty="0">
                        <a:solidFill>
                          <a:schemeClr val="tx1"/>
                        </a:solidFill>
                      </a:endParaRPr>
                    </a:p>
                  </a:txBody>
                  <a:tcPr marT="45735" marB="45735"/>
                </a:tc>
                <a:tc>
                  <a:txBody>
                    <a:bodyPr/>
                    <a:lstStyle/>
                    <a:p>
                      <a:r>
                        <a:rPr lang="en-US" sz="1400" dirty="0" smtClean="0">
                          <a:solidFill>
                            <a:schemeClr val="tx1"/>
                          </a:solidFill>
                        </a:rPr>
                        <a:t>11</a:t>
                      </a:r>
                      <a:endParaRPr lang="en-US" sz="1400" dirty="0">
                        <a:solidFill>
                          <a:schemeClr val="tx1"/>
                        </a:solidFill>
                      </a:endParaRPr>
                    </a:p>
                  </a:txBody>
                  <a:tcPr marT="45735" marB="45735"/>
                </a:tc>
                <a:tc>
                  <a:txBody>
                    <a:bodyPr/>
                    <a:lstStyle/>
                    <a:p>
                      <a:r>
                        <a:rPr lang="en-US" sz="1400" dirty="0" smtClean="0">
                          <a:solidFill>
                            <a:schemeClr val="tx1"/>
                          </a:solidFill>
                        </a:rPr>
                        <a:t>176</a:t>
                      </a:r>
                      <a:endParaRPr lang="en-US" sz="1400" dirty="0">
                        <a:solidFill>
                          <a:schemeClr val="tx1"/>
                        </a:solidFill>
                      </a:endParaRPr>
                    </a:p>
                  </a:txBody>
                  <a:tcPr marT="45735" marB="45735"/>
                </a:tc>
              </a:tr>
              <a:tr h="518333">
                <a:tc>
                  <a:txBody>
                    <a:bodyPr/>
                    <a:lstStyle/>
                    <a:p>
                      <a:r>
                        <a:rPr lang="en-US" sz="1400" dirty="0" smtClean="0"/>
                        <a:t>ERCOT Support/Trainers</a:t>
                      </a:r>
                      <a:endParaRPr lang="en-US" sz="1400" dirty="0"/>
                    </a:p>
                  </a:txBody>
                  <a:tcPr marT="45735" marB="45735"/>
                </a:tc>
                <a:tc>
                  <a:txBody>
                    <a:bodyPr/>
                    <a:lstStyle/>
                    <a:p>
                      <a:r>
                        <a:rPr lang="en-US" sz="1400" dirty="0" smtClean="0">
                          <a:solidFill>
                            <a:schemeClr val="tx1"/>
                          </a:solidFill>
                        </a:rPr>
                        <a:t>N/A</a:t>
                      </a:r>
                      <a:endParaRPr lang="en-US" sz="1400" dirty="0">
                        <a:solidFill>
                          <a:schemeClr val="tx1"/>
                        </a:solidFill>
                      </a:endParaRPr>
                    </a:p>
                  </a:txBody>
                  <a:tcPr marT="45735" marB="45735"/>
                </a:tc>
                <a:tc>
                  <a:txBody>
                    <a:bodyPr/>
                    <a:lstStyle/>
                    <a:p>
                      <a:r>
                        <a:rPr lang="en-US" sz="1400" dirty="0" smtClean="0">
                          <a:solidFill>
                            <a:schemeClr val="tx1"/>
                          </a:solidFill>
                        </a:rPr>
                        <a:t>6</a:t>
                      </a:r>
                      <a:endParaRPr lang="en-US" sz="1400" dirty="0">
                        <a:solidFill>
                          <a:schemeClr val="tx1"/>
                        </a:solidFill>
                      </a:endParaRPr>
                    </a:p>
                  </a:txBody>
                  <a:tcPr marT="45735" marB="45735"/>
                </a:tc>
                <a:tc>
                  <a:txBody>
                    <a:bodyPr/>
                    <a:lstStyle/>
                    <a:p>
                      <a:r>
                        <a:rPr lang="en-US" sz="1400" dirty="0" smtClean="0">
                          <a:solidFill>
                            <a:schemeClr val="tx1"/>
                          </a:solidFill>
                        </a:rPr>
                        <a:t>4</a:t>
                      </a:r>
                      <a:endParaRPr lang="en-US" sz="1400" dirty="0">
                        <a:solidFill>
                          <a:schemeClr val="tx1"/>
                        </a:solidFill>
                      </a:endParaRPr>
                    </a:p>
                  </a:txBody>
                  <a:tcPr marT="45735" marB="45735"/>
                </a:tc>
                <a:tc>
                  <a:txBody>
                    <a:bodyPr/>
                    <a:lstStyle/>
                    <a:p>
                      <a:r>
                        <a:rPr lang="en-US" sz="1400" dirty="0" smtClean="0">
                          <a:solidFill>
                            <a:schemeClr val="tx1"/>
                          </a:solidFill>
                        </a:rPr>
                        <a:t>48</a:t>
                      </a:r>
                      <a:endParaRPr lang="en-US" sz="1400" dirty="0">
                        <a:solidFill>
                          <a:schemeClr val="tx1"/>
                        </a:solidFill>
                      </a:endParaRPr>
                    </a:p>
                  </a:txBody>
                  <a:tcPr marT="45735" marB="45735"/>
                </a:tc>
              </a:tr>
              <a:tr h="548823">
                <a:tc>
                  <a:txBody>
                    <a:bodyPr/>
                    <a:lstStyle/>
                    <a:p>
                      <a:r>
                        <a:rPr lang="en-US" sz="1400" dirty="0" smtClean="0"/>
                        <a:t>Totals</a:t>
                      </a:r>
                      <a:endParaRPr lang="en-US" sz="1400" dirty="0"/>
                    </a:p>
                  </a:txBody>
                  <a:tcPr marT="45735" marB="45735" anchor="ctr" anchorCtr="1"/>
                </a:tc>
                <a:tc>
                  <a:txBody>
                    <a:bodyPr/>
                    <a:lstStyle/>
                    <a:p>
                      <a:pPr marL="0" algn="l" defTabSz="914400" rtl="0" eaLnBrk="1" latinLnBrk="0" hangingPunct="1"/>
                      <a:r>
                        <a:rPr lang="en-US" sz="1400" kern="1200" dirty="0" smtClean="0">
                          <a:solidFill>
                            <a:schemeClr val="tx1"/>
                          </a:solidFill>
                          <a:latin typeface="+mn-lt"/>
                          <a:ea typeface="+mn-ea"/>
                          <a:cs typeface="+mn-cs"/>
                        </a:rPr>
                        <a:t>45</a:t>
                      </a:r>
                      <a:endParaRPr lang="en-US" sz="1400" kern="1200" dirty="0">
                        <a:solidFill>
                          <a:schemeClr val="tx1"/>
                        </a:solidFill>
                        <a:latin typeface="+mn-lt"/>
                        <a:ea typeface="+mn-ea"/>
                        <a:cs typeface="+mn-cs"/>
                      </a:endParaRPr>
                    </a:p>
                  </a:txBody>
                  <a:tcPr marT="45735" marB="45735" anchor="ctr"/>
                </a:tc>
                <a:tc>
                  <a:txBody>
                    <a:bodyPr/>
                    <a:lstStyle/>
                    <a:p>
                      <a:r>
                        <a:rPr lang="en-US" sz="1400" dirty="0" smtClean="0">
                          <a:solidFill>
                            <a:schemeClr val="tx1"/>
                          </a:solidFill>
                        </a:rPr>
                        <a:t>439</a:t>
                      </a:r>
                      <a:endParaRPr lang="en-US" sz="1400" dirty="0">
                        <a:solidFill>
                          <a:schemeClr val="tx1"/>
                        </a:solidFill>
                      </a:endParaRPr>
                    </a:p>
                  </a:txBody>
                  <a:tcPr marT="45735" marB="45735" anchor="ctr"/>
                </a:tc>
                <a:tc>
                  <a:txBody>
                    <a:bodyPr/>
                    <a:lstStyle/>
                    <a:p>
                      <a:r>
                        <a:rPr lang="en-US" sz="1400" dirty="0" smtClean="0">
                          <a:solidFill>
                            <a:schemeClr val="tx1"/>
                          </a:solidFill>
                        </a:rPr>
                        <a:t>136</a:t>
                      </a:r>
                      <a:endParaRPr lang="en-US" sz="1400" dirty="0">
                        <a:solidFill>
                          <a:schemeClr val="tx1"/>
                        </a:solidFill>
                      </a:endParaRPr>
                    </a:p>
                  </a:txBody>
                  <a:tcPr marT="45735" marB="45735" anchor="ctr"/>
                </a:tc>
                <a:tc>
                  <a:txBody>
                    <a:bodyPr/>
                    <a:lstStyle/>
                    <a:p>
                      <a:r>
                        <a:rPr lang="en-US" sz="1400" dirty="0" smtClean="0">
                          <a:solidFill>
                            <a:schemeClr val="tx1"/>
                          </a:solidFill>
                        </a:rPr>
                        <a:t>1655</a:t>
                      </a:r>
                      <a:endParaRPr lang="en-US" sz="1400" dirty="0">
                        <a:solidFill>
                          <a:schemeClr val="tx1"/>
                        </a:solidFill>
                      </a:endParaRPr>
                    </a:p>
                  </a:txBody>
                  <a:tcPr marT="45735" marB="45735" anchor="ctr"/>
                </a:tc>
              </a:tr>
            </a:tbl>
          </a:graphicData>
        </a:graphic>
      </p:graphicFrame>
      <p:sp>
        <p:nvSpPr>
          <p:cNvPr id="7" name="TextBox 3"/>
          <p:cNvSpPr txBox="1">
            <a:spLocks noChangeArrowheads="1"/>
          </p:cNvSpPr>
          <p:nvPr/>
        </p:nvSpPr>
        <p:spPr bwMode="auto">
          <a:xfrm>
            <a:off x="276224" y="5334000"/>
            <a:ext cx="8334375"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600" b="0" dirty="0"/>
              <a:t>**</a:t>
            </a:r>
            <a:r>
              <a:rPr lang="en-US" altLang="en-US" sz="1600" b="0" dirty="0">
                <a:solidFill>
                  <a:srgbClr val="0000CC"/>
                </a:solidFill>
              </a:rPr>
              <a:t> </a:t>
            </a:r>
            <a:r>
              <a:rPr lang="en-US" altLang="en-US" sz="1600" b="0" dirty="0"/>
              <a:t>This is based on data from the Market Participants that submitted critiques.</a:t>
            </a:r>
          </a:p>
          <a:p>
            <a:pPr lvl="1" eaLnBrk="1" hangingPunct="1">
              <a:spcBef>
                <a:spcPct val="0"/>
              </a:spcBef>
              <a:buFont typeface="Arial" panose="020B0604020202020204" pitchFamily="34" charset="0"/>
              <a:buChar char="•"/>
            </a:pPr>
            <a:r>
              <a:rPr lang="en-US" altLang="en-US" sz="1600" dirty="0"/>
              <a:t>TO/TDSP: 19 out of 19</a:t>
            </a:r>
          </a:p>
          <a:p>
            <a:pPr lvl="1" eaLnBrk="1" hangingPunct="1">
              <a:spcBef>
                <a:spcPct val="0"/>
              </a:spcBef>
              <a:buFont typeface="Arial" panose="020B0604020202020204" pitchFamily="34" charset="0"/>
              <a:buChar char="•"/>
            </a:pPr>
            <a:r>
              <a:rPr lang="en-US" altLang="en-US" sz="1600" dirty="0"/>
              <a:t>QSE: 26 out of 26</a:t>
            </a:r>
          </a:p>
        </p:txBody>
      </p:sp>
      <p:sp>
        <p:nvSpPr>
          <p:cNvPr id="8" name="TextBox 8"/>
          <p:cNvSpPr txBox="1">
            <a:spLocks noChangeArrowheads="1"/>
          </p:cNvSpPr>
          <p:nvPr/>
        </p:nvSpPr>
        <p:spPr bwMode="auto">
          <a:xfrm>
            <a:off x="276224" y="4378325"/>
            <a:ext cx="84978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000" b="1">
                <a:solidFill>
                  <a:schemeClr val="tx1"/>
                </a:solidFill>
                <a:latin typeface="Arial" panose="020B0604020202020204" pitchFamily="34" charset="0"/>
              </a:defRPr>
            </a:lvl1pPr>
            <a:lvl2pPr marL="742950" indent="-285750">
              <a:spcBef>
                <a:spcPct val="20000"/>
              </a:spcBef>
              <a:buChar char="–"/>
              <a:defRPr sz="2000">
                <a:solidFill>
                  <a:schemeClr val="tx1"/>
                </a:solidFill>
                <a:latin typeface="Arial" panose="020B0604020202020204" pitchFamily="34" charset="0"/>
              </a:defRPr>
            </a:lvl2pPr>
            <a:lvl3pPr marL="1143000" indent="-228600">
              <a:spcBef>
                <a:spcPct val="20000"/>
              </a:spcBef>
              <a:buChar char="•"/>
              <a:defRPr>
                <a:solidFill>
                  <a:schemeClr val="tx1"/>
                </a:solidFill>
                <a:latin typeface="Arial" panose="020B0604020202020204" pitchFamily="34" charset="0"/>
              </a:defRPr>
            </a:lvl3pPr>
            <a:lvl4pPr marL="1600200" indent="-228600">
              <a:spcBef>
                <a:spcPct val="20000"/>
              </a:spcBef>
              <a:buChar char="–"/>
              <a:defRPr>
                <a:solidFill>
                  <a:schemeClr val="tx1"/>
                </a:solidFill>
                <a:latin typeface="Arial" panose="020B0604020202020204" pitchFamily="34" charset="0"/>
              </a:defRPr>
            </a:lvl4pPr>
            <a:lvl5pPr marL="2057400" indent="-22860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600" b="0" dirty="0"/>
              <a:t>* This is based on Market Participants that responded to Hotline calls on the day of the Drill.</a:t>
            </a:r>
          </a:p>
          <a:p>
            <a:pPr lvl="1" eaLnBrk="1" hangingPunct="1">
              <a:spcBef>
                <a:spcPct val="0"/>
              </a:spcBef>
              <a:buFont typeface="Arial" panose="020B0604020202020204" pitchFamily="34" charset="0"/>
              <a:buChar char="•"/>
            </a:pPr>
            <a:r>
              <a:rPr lang="en-US" altLang="en-US" sz="1600" dirty="0"/>
              <a:t>TO/TDSP: 19 out of 19</a:t>
            </a:r>
          </a:p>
          <a:p>
            <a:pPr lvl="1" eaLnBrk="1" hangingPunct="1">
              <a:spcBef>
                <a:spcPct val="0"/>
              </a:spcBef>
              <a:buFont typeface="Arial" panose="020B0604020202020204" pitchFamily="34" charset="0"/>
              <a:buChar char="•"/>
            </a:pPr>
            <a:r>
              <a:rPr lang="en-US" altLang="en-US" sz="1600" dirty="0"/>
              <a:t>QSE: 26 out of 26</a:t>
            </a:r>
          </a:p>
        </p:txBody>
      </p:sp>
    </p:spTree>
    <p:extLst>
      <p:ext uri="{BB962C8B-B14F-4D97-AF65-F5344CB8AC3E}">
        <p14:creationId xmlns:p14="http://schemas.microsoft.com/office/powerpoint/2010/main" val="1449183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Hurricane Drill Summary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
        <p:nvSpPr>
          <p:cNvPr id="6" name="Content Placeholder 2"/>
          <p:cNvSpPr txBox="1">
            <a:spLocks/>
          </p:cNvSpPr>
          <p:nvPr/>
        </p:nvSpPr>
        <p:spPr>
          <a:xfrm>
            <a:off x="381000" y="1295400"/>
            <a:ext cx="8458200" cy="25146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en-US" sz="2400" b="1" dirty="0" smtClean="0"/>
              <a:t>Hurricane Drill Survey Results</a:t>
            </a:r>
          </a:p>
          <a:p>
            <a:pPr>
              <a:defRPr/>
            </a:pPr>
            <a:endParaRPr lang="en-US" sz="2400" b="1" dirty="0" smtClean="0"/>
          </a:p>
          <a:p>
            <a:pPr>
              <a:defRPr/>
            </a:pPr>
            <a:r>
              <a:rPr lang="en-US" sz="2400" b="1" dirty="0" smtClean="0"/>
              <a:t>Was ERCOT’s level of involvement the correct amount?  </a:t>
            </a:r>
            <a:r>
              <a:rPr lang="en-US" sz="2400" dirty="0" smtClean="0"/>
              <a:t>If no, please explain.</a:t>
            </a:r>
          </a:p>
          <a:p>
            <a:pPr marL="685800" lvl="1">
              <a:defRPr/>
            </a:pPr>
            <a:r>
              <a:rPr lang="en-US" sz="2000" dirty="0" smtClean="0"/>
              <a:t>Except for 1 company, all participants overwhelmingly thought that ERCOT’s involvement was the correct amount for the drill.</a:t>
            </a:r>
            <a:endParaRPr lang="en-US" sz="800" dirty="0" smtClean="0"/>
          </a:p>
        </p:txBody>
      </p:sp>
    </p:spTree>
    <p:extLst>
      <p:ext uri="{BB962C8B-B14F-4D97-AF65-F5344CB8AC3E}">
        <p14:creationId xmlns:p14="http://schemas.microsoft.com/office/powerpoint/2010/main" val="1529868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Hurricane Drill Summary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6" name="Content Placeholder 2"/>
          <p:cNvSpPr txBox="1">
            <a:spLocks/>
          </p:cNvSpPr>
          <p:nvPr/>
        </p:nvSpPr>
        <p:spPr>
          <a:xfrm>
            <a:off x="304800" y="762000"/>
            <a:ext cx="8458200" cy="57150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514350" indent="-457200">
              <a:defRPr/>
            </a:pPr>
            <a:r>
              <a:rPr lang="en-US" sz="2400" b="1" dirty="0" smtClean="0"/>
              <a:t>Prior to the start of the drill, did you have the external phone lists you needed?  Also describe any problems with phones, fax, emails, radios, etc.</a:t>
            </a:r>
          </a:p>
          <a:p>
            <a:pPr marL="514350" indent="-457200">
              <a:defRPr/>
            </a:pPr>
            <a:endParaRPr lang="en-US" sz="1000" b="1" dirty="0" smtClean="0"/>
          </a:p>
          <a:p>
            <a:pPr marL="400050" lvl="1" indent="0">
              <a:buNone/>
              <a:defRPr/>
            </a:pPr>
            <a:r>
              <a:rPr lang="en-US" altLang="en-US" sz="2000" dirty="0">
                <a:solidFill>
                  <a:srgbClr val="0000CC"/>
                </a:solidFill>
              </a:rPr>
              <a:t>A event/script template was sent out to all MP’s and for the most part utilized, to achieve consistency </a:t>
            </a:r>
            <a:r>
              <a:rPr lang="en-US" altLang="en-US" sz="2000" dirty="0" smtClean="0">
                <a:solidFill>
                  <a:srgbClr val="0000CC"/>
                </a:solidFill>
              </a:rPr>
              <a:t>to </a:t>
            </a:r>
            <a:r>
              <a:rPr lang="en-US" altLang="en-US" sz="2000" dirty="0">
                <a:solidFill>
                  <a:srgbClr val="0000CC"/>
                </a:solidFill>
              </a:rPr>
              <a:t>ensure clear communication.</a:t>
            </a:r>
            <a:r>
              <a:rPr lang="en-US" altLang="en-US" sz="2000" dirty="0"/>
              <a:t> </a:t>
            </a:r>
          </a:p>
          <a:p>
            <a:pPr marL="685800" lvl="1">
              <a:defRPr/>
            </a:pPr>
            <a:endParaRPr lang="en-US" sz="1000" dirty="0" smtClean="0"/>
          </a:p>
          <a:p>
            <a:pPr marL="685800" lvl="1">
              <a:defRPr/>
            </a:pPr>
            <a:r>
              <a:rPr lang="en-US" sz="2000" dirty="0" smtClean="0"/>
              <a:t>Except for 1 company, all participants agreed that all the contact numbers for the drill were correct and provided to them in a timely manner.</a:t>
            </a:r>
          </a:p>
          <a:p>
            <a:pPr marL="685800" lvl="1">
              <a:defRPr/>
            </a:pPr>
            <a:r>
              <a:rPr lang="en-US" sz="2000" dirty="0" smtClean="0"/>
              <a:t>ERCOT experienced issues with the Consortium system forcing ERCOT operators to make a few individual hotline calls to participants. This contributed to ERCOT having to deviate from the drill script timeline.</a:t>
            </a:r>
          </a:p>
          <a:p>
            <a:pPr marL="685800" lvl="1">
              <a:defRPr/>
            </a:pPr>
            <a:r>
              <a:rPr lang="en-US" sz="2000" dirty="0" smtClean="0"/>
              <a:t>A problem with the ERCOT Fax number was encountered, but was quickly resolved</a:t>
            </a:r>
            <a:endParaRPr lang="en-US" sz="2000" dirty="0" smtClean="0"/>
          </a:p>
        </p:txBody>
      </p:sp>
    </p:spTree>
    <p:extLst>
      <p:ext uri="{BB962C8B-B14F-4D97-AF65-F5344CB8AC3E}">
        <p14:creationId xmlns:p14="http://schemas.microsoft.com/office/powerpoint/2010/main" val="539185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Hurricane Drill Summary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5" name="Content Placeholder 2"/>
          <p:cNvSpPr txBox="1">
            <a:spLocks/>
          </p:cNvSpPr>
          <p:nvPr/>
        </p:nvSpPr>
        <p:spPr>
          <a:xfrm>
            <a:off x="228600" y="710936"/>
            <a:ext cx="8763000" cy="586740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defRPr/>
            </a:pPr>
            <a:r>
              <a:rPr lang="en-US" altLang="en-US" sz="2400" b="1" dirty="0" smtClean="0"/>
              <a:t>Was the simulator used to make the drill more realistic for participants?</a:t>
            </a:r>
          </a:p>
          <a:p>
            <a:pPr marL="0" indent="0">
              <a:buNone/>
              <a:defRPr/>
            </a:pPr>
            <a:r>
              <a:rPr lang="en-US" altLang="en-US" sz="2400" b="1" dirty="0">
                <a:solidFill>
                  <a:srgbClr val="0000CC"/>
                </a:solidFill>
              </a:rPr>
              <a:t>	</a:t>
            </a:r>
            <a:r>
              <a:rPr lang="en-US" altLang="en-US" sz="2000" b="1" dirty="0" smtClean="0">
                <a:solidFill>
                  <a:srgbClr val="0000CC"/>
                </a:solidFill>
              </a:rPr>
              <a:t>TO/TDSP Responses</a:t>
            </a:r>
          </a:p>
          <a:p>
            <a:pPr lvl="1">
              <a:defRPr/>
            </a:pPr>
            <a:r>
              <a:rPr lang="en-US" altLang="en-US" sz="2000" dirty="0" smtClean="0"/>
              <a:t>19 participants requested simulator logins</a:t>
            </a:r>
          </a:p>
          <a:p>
            <a:pPr lvl="1">
              <a:defRPr/>
            </a:pPr>
            <a:r>
              <a:rPr lang="en-US" altLang="en-US" sz="2000" dirty="0" smtClean="0"/>
              <a:t>Based on critiques received, 18 logged in during the simulation.  </a:t>
            </a:r>
          </a:p>
          <a:p>
            <a:pPr lvl="1">
              <a:defRPr/>
            </a:pPr>
            <a:r>
              <a:rPr lang="en-US" altLang="en-US" sz="2000" dirty="0" smtClean="0"/>
              <a:t>Although majority of participants expressed value using MMAP for this type of simulation, suggestions were received in areas for enhancement. </a:t>
            </a:r>
            <a:endParaRPr lang="en-US" altLang="en-US" sz="2000" dirty="0" smtClean="0">
              <a:solidFill>
                <a:srgbClr val="FF0000"/>
              </a:solidFill>
            </a:endParaRPr>
          </a:p>
          <a:p>
            <a:pPr marL="914400" lvl="2" indent="0">
              <a:buFontTx/>
              <a:buNone/>
              <a:defRPr/>
            </a:pPr>
            <a:r>
              <a:rPr lang="en-US" altLang="en-US" sz="1800" b="1" dirty="0" smtClean="0">
                <a:solidFill>
                  <a:srgbClr val="0000CC"/>
                </a:solidFill>
              </a:rPr>
              <a:t>  </a:t>
            </a:r>
            <a:r>
              <a:rPr lang="en-US" altLang="en-US" sz="2000" b="1" dirty="0" smtClean="0">
                <a:solidFill>
                  <a:srgbClr val="0000CC"/>
                </a:solidFill>
              </a:rPr>
              <a:t>QSE Response:</a:t>
            </a:r>
          </a:p>
          <a:p>
            <a:pPr lvl="1">
              <a:defRPr/>
            </a:pPr>
            <a:r>
              <a:rPr lang="en-US" altLang="en-US" sz="2000" dirty="0" smtClean="0"/>
              <a:t>27 participants requested simulator logins</a:t>
            </a:r>
          </a:p>
          <a:p>
            <a:pPr lvl="1">
              <a:defRPr/>
            </a:pPr>
            <a:r>
              <a:rPr lang="en-US" altLang="en-US" sz="2000" dirty="0" smtClean="0"/>
              <a:t>Based on critiques received, 20 logged in during the simulation.  </a:t>
            </a:r>
          </a:p>
          <a:p>
            <a:pPr lvl="1">
              <a:defRPr/>
            </a:pPr>
            <a:r>
              <a:rPr lang="en-US" altLang="en-US" sz="2000" dirty="0" smtClean="0"/>
              <a:t>All participants with login credentials could do so with little or no issues.  </a:t>
            </a:r>
          </a:p>
          <a:p>
            <a:pPr lvl="1">
              <a:defRPr/>
            </a:pPr>
            <a:r>
              <a:rPr lang="en-US" altLang="en-US" sz="2000" dirty="0" smtClean="0"/>
              <a:t>Most participants were able to view their stations and unit output during the drill.  </a:t>
            </a:r>
          </a:p>
        </p:txBody>
      </p:sp>
    </p:spTree>
    <p:extLst>
      <p:ext uri="{BB962C8B-B14F-4D97-AF65-F5344CB8AC3E}">
        <p14:creationId xmlns:p14="http://schemas.microsoft.com/office/powerpoint/2010/main" val="2729518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5" name="Title 1"/>
          <p:cNvSpPr>
            <a:spLocks noGrp="1"/>
          </p:cNvSpPr>
          <p:nvPr>
            <p:ph type="title"/>
          </p:nvPr>
        </p:nvSpPr>
        <p:spPr>
          <a:xfrm>
            <a:off x="381000" y="243682"/>
            <a:ext cx="8458200" cy="518318"/>
          </a:xfrm>
        </p:spPr>
        <p:txBody>
          <a:bodyPr/>
          <a:lstStyle/>
          <a:p>
            <a:r>
              <a:rPr lang="en-US" altLang="en-US" dirty="0"/>
              <a:t>Hurricane Drill Summary</a:t>
            </a:r>
            <a:endParaRPr lang="en-US" dirty="0"/>
          </a:p>
        </p:txBody>
      </p:sp>
      <p:sp>
        <p:nvSpPr>
          <p:cNvPr id="6" name="Content Placeholder 2"/>
          <p:cNvSpPr>
            <a:spLocks noGrp="1"/>
          </p:cNvSpPr>
          <p:nvPr>
            <p:ph idx="1"/>
          </p:nvPr>
        </p:nvSpPr>
        <p:spPr>
          <a:xfrm>
            <a:off x="381000" y="685800"/>
            <a:ext cx="8229600" cy="5562600"/>
          </a:xfrm>
        </p:spPr>
        <p:txBody>
          <a:bodyPr/>
          <a:lstStyle/>
          <a:p>
            <a:pPr>
              <a:defRPr/>
            </a:pPr>
            <a:r>
              <a:rPr lang="en-US" altLang="en-US" sz="2400" b="1" dirty="0" smtClean="0"/>
              <a:t>List other lessons learned, as well as any recommendations for improvement of the </a:t>
            </a:r>
            <a:r>
              <a:rPr lang="en-US" altLang="en-US" sz="2400" b="1" dirty="0" smtClean="0"/>
              <a:t>drill.</a:t>
            </a:r>
            <a:endParaRPr lang="en-US" altLang="en-US" sz="2000" b="1" dirty="0" smtClean="0">
              <a:solidFill>
                <a:srgbClr val="0000CC"/>
              </a:solidFill>
            </a:endParaRPr>
          </a:p>
          <a:p>
            <a:pPr marL="400050" lvl="1" indent="0">
              <a:buNone/>
              <a:defRPr/>
            </a:pPr>
            <a:r>
              <a:rPr lang="en-US" altLang="en-US" sz="2000" b="1" dirty="0" smtClean="0">
                <a:solidFill>
                  <a:srgbClr val="0000CC"/>
                </a:solidFill>
              </a:rPr>
              <a:t>Most </a:t>
            </a:r>
            <a:r>
              <a:rPr lang="en-US" altLang="en-US" sz="2000" b="1" dirty="0" smtClean="0">
                <a:solidFill>
                  <a:srgbClr val="0000CC"/>
                </a:solidFill>
              </a:rPr>
              <a:t>participants agree that the overall drill went </a:t>
            </a:r>
            <a:r>
              <a:rPr lang="en-US" altLang="en-US" sz="2000" b="1" dirty="0" smtClean="0">
                <a:solidFill>
                  <a:srgbClr val="0000CC"/>
                </a:solidFill>
              </a:rPr>
              <a:t>                                             well</a:t>
            </a:r>
            <a:r>
              <a:rPr lang="en-US" altLang="en-US" sz="2000" b="1" dirty="0" smtClean="0">
                <a:solidFill>
                  <a:srgbClr val="0000CC"/>
                </a:solidFill>
              </a:rPr>
              <a:t>.  </a:t>
            </a:r>
            <a:r>
              <a:rPr lang="en-US" altLang="en-US" sz="2000" b="1" dirty="0" smtClean="0">
                <a:solidFill>
                  <a:srgbClr val="0000CC"/>
                </a:solidFill>
              </a:rPr>
              <a:t>Some </a:t>
            </a:r>
            <a:r>
              <a:rPr lang="en-US" altLang="en-US" sz="2000" b="1" dirty="0" smtClean="0">
                <a:solidFill>
                  <a:srgbClr val="0000CC"/>
                </a:solidFill>
              </a:rPr>
              <a:t>of the lessons learned were as follows</a:t>
            </a:r>
            <a:r>
              <a:rPr lang="en-US" altLang="en-US" sz="2000" b="1" dirty="0" smtClean="0">
                <a:solidFill>
                  <a:srgbClr val="0000CC"/>
                </a:solidFill>
              </a:rPr>
              <a:t>:</a:t>
            </a:r>
            <a:endParaRPr lang="en-US" altLang="en-US" sz="2000" b="1" dirty="0" smtClean="0">
              <a:solidFill>
                <a:srgbClr val="0000CC"/>
              </a:solidFill>
            </a:endParaRPr>
          </a:p>
          <a:p>
            <a:pPr lvl="1">
              <a:defRPr/>
            </a:pPr>
            <a:r>
              <a:rPr lang="en-US" altLang="en-US" sz="2000" dirty="0" smtClean="0"/>
              <a:t>Request to have a little more detail on the timeline of weather </a:t>
            </a:r>
            <a:r>
              <a:rPr lang="en-US" altLang="en-US" sz="2000" dirty="0" smtClean="0"/>
              <a:t>events </a:t>
            </a:r>
            <a:r>
              <a:rPr lang="en-US" altLang="en-US" sz="2000" dirty="0" smtClean="0">
                <a:solidFill>
                  <a:schemeClr val="accent4">
                    <a:lumMod val="90000"/>
                    <a:lumOff val="10000"/>
                  </a:schemeClr>
                </a:solidFill>
              </a:rPr>
              <a:t>(Will more fully develop the weather simulation)</a:t>
            </a:r>
            <a:endParaRPr lang="en-US" altLang="en-US" sz="2000" dirty="0" smtClean="0">
              <a:solidFill>
                <a:schemeClr val="accent4">
                  <a:lumMod val="90000"/>
                  <a:lumOff val="10000"/>
                </a:schemeClr>
              </a:solidFill>
            </a:endParaRPr>
          </a:p>
          <a:p>
            <a:pPr lvl="1">
              <a:defRPr/>
            </a:pPr>
            <a:r>
              <a:rPr lang="en-US" altLang="en-US" sz="2000" dirty="0" smtClean="0"/>
              <a:t>One MP mentioned ERCOT simulator problems should not delay drill activities and needed to stay on script</a:t>
            </a:r>
            <a:r>
              <a:rPr lang="en-US" altLang="en-US" sz="2000" dirty="0" smtClean="0"/>
              <a:t>. </a:t>
            </a:r>
            <a:r>
              <a:rPr lang="en-US" altLang="en-US" sz="2000" dirty="0" smtClean="0">
                <a:solidFill>
                  <a:schemeClr val="accent4">
                    <a:lumMod val="90000"/>
                    <a:lumOff val="10000"/>
                  </a:schemeClr>
                </a:solidFill>
              </a:rPr>
              <a:t>(Must be flexible with timeline if there are simulator issues, because event will not happen unless the simulator is running. However there are methods to “catch up” depending on the severity of the simulator issue. Next simulator event we will attempt these methods to “catch up” to the stated timeline.)</a:t>
            </a:r>
            <a:endParaRPr lang="en-US" altLang="en-US" sz="2000" dirty="0" smtClean="0">
              <a:solidFill>
                <a:schemeClr val="accent4">
                  <a:lumMod val="90000"/>
                  <a:lumOff val="10000"/>
                </a:schemeClr>
              </a:solidFill>
            </a:endParaRPr>
          </a:p>
          <a:p>
            <a:pPr lvl="1">
              <a:defRPr/>
            </a:pPr>
            <a:r>
              <a:rPr lang="en-US" altLang="en-US" sz="2000" dirty="0" smtClean="0"/>
              <a:t>One MP working a Real-time desk while participating in the drill, became confused when asked a drill related question about one of  their resources, generation was almost moved in Real-time. </a:t>
            </a:r>
            <a:r>
              <a:rPr lang="en-US" altLang="en-US" sz="2000" dirty="0" smtClean="0">
                <a:solidFill>
                  <a:schemeClr val="accent4">
                    <a:lumMod val="90000"/>
                    <a:lumOff val="10000"/>
                  </a:schemeClr>
                </a:solidFill>
              </a:rPr>
              <a:t>(See QSE comment in </a:t>
            </a:r>
            <a:r>
              <a:rPr lang="en-US" altLang="en-US" sz="2000" b="1" dirty="0">
                <a:solidFill>
                  <a:schemeClr val="accent4">
                    <a:lumMod val="90000"/>
                    <a:lumOff val="10000"/>
                  </a:schemeClr>
                </a:solidFill>
                <a:latin typeface="Arial" panose="020B0604020202020204" pitchFamily="34" charset="0"/>
                <a:cs typeface="Arial" panose="020B0604020202020204" pitchFamily="34" charset="0"/>
              </a:rPr>
              <a:t>Recommendations for future </a:t>
            </a:r>
            <a:r>
              <a:rPr lang="en-US" altLang="en-US" sz="2000" b="1" dirty="0" smtClean="0">
                <a:solidFill>
                  <a:schemeClr val="accent4">
                    <a:lumMod val="90000"/>
                    <a:lumOff val="10000"/>
                  </a:schemeClr>
                </a:solidFill>
                <a:latin typeface="Arial" panose="020B0604020202020204" pitchFamily="34" charset="0"/>
                <a:cs typeface="Arial" panose="020B0604020202020204" pitchFamily="34" charset="0"/>
              </a:rPr>
              <a:t>drills)</a:t>
            </a:r>
            <a:endParaRPr lang="en-US" altLang="en-US" sz="2000" dirty="0">
              <a:solidFill>
                <a:schemeClr val="accent4">
                  <a:lumMod val="90000"/>
                  <a:lumOff val="10000"/>
                </a:schemeClr>
              </a:solidFill>
              <a:latin typeface="Arial" panose="020B0604020202020204" pitchFamily="34" charset="0"/>
              <a:cs typeface="Arial" panose="020B0604020202020204" pitchFamily="34" charset="0"/>
            </a:endParaRPr>
          </a:p>
          <a:p>
            <a:pPr lvl="1">
              <a:defRPr/>
            </a:pPr>
            <a:r>
              <a:rPr lang="en-US" altLang="en-US" sz="2000" dirty="0" smtClean="0"/>
              <a:t> </a:t>
            </a:r>
            <a:endParaRPr lang="en-US" altLang="en-US" sz="2000" dirty="0" smtClean="0"/>
          </a:p>
          <a:p>
            <a:pPr lvl="1">
              <a:defRPr/>
            </a:pPr>
            <a:endParaRPr lang="en-US" altLang="en-US" sz="2000" dirty="0" smtClean="0"/>
          </a:p>
        </p:txBody>
      </p:sp>
    </p:spTree>
    <p:extLst>
      <p:ext uri="{BB962C8B-B14F-4D97-AF65-F5344CB8AC3E}">
        <p14:creationId xmlns:p14="http://schemas.microsoft.com/office/powerpoint/2010/main" val="21543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Hurricane Drill Summary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5" name="Content Placeholder 2"/>
          <p:cNvSpPr>
            <a:spLocks noGrp="1"/>
          </p:cNvSpPr>
          <p:nvPr>
            <p:ph idx="1"/>
          </p:nvPr>
        </p:nvSpPr>
        <p:spPr>
          <a:xfrm>
            <a:off x="287867" y="685800"/>
            <a:ext cx="8534400" cy="5638800"/>
          </a:xfrm>
        </p:spPr>
        <p:txBody>
          <a:bodyPr/>
          <a:lstStyle/>
          <a:p>
            <a:pPr>
              <a:defRPr/>
            </a:pPr>
            <a:r>
              <a:rPr lang="en-US" altLang="en-US" sz="2400" b="1" dirty="0" smtClean="0">
                <a:latin typeface="Arial" panose="020B0604020202020204" pitchFamily="34" charset="0"/>
                <a:cs typeface="Arial" panose="020B0604020202020204" pitchFamily="34" charset="0"/>
              </a:rPr>
              <a:t>Recommendations for future drills:</a:t>
            </a:r>
          </a:p>
          <a:p>
            <a:pPr lvl="1">
              <a:defRPr/>
            </a:pPr>
            <a:r>
              <a:rPr lang="en-US" altLang="en-US" sz="2000" dirty="0" smtClean="0">
                <a:latin typeface="Arial" panose="020B0604020202020204" pitchFamily="34" charset="0"/>
                <a:cs typeface="Arial" panose="020B0604020202020204" pitchFamily="34" charset="0"/>
              </a:rPr>
              <a:t>Would like to have a document provided that gave some simple instructions on how to navigate/use the MMAP</a:t>
            </a:r>
            <a:r>
              <a:rPr lang="en-US" altLang="en-US" sz="2000" dirty="0" smtClean="0">
                <a:latin typeface="Arial" panose="020B0604020202020204" pitchFamily="34" charset="0"/>
                <a:cs typeface="Arial" panose="020B0604020202020204" pitchFamily="34" charset="0"/>
              </a:rPr>
              <a:t>. (Working on)</a:t>
            </a:r>
            <a:endParaRPr lang="en-US" altLang="en-US" sz="2000" dirty="0" smtClean="0">
              <a:latin typeface="Arial" panose="020B0604020202020204" pitchFamily="34" charset="0"/>
              <a:cs typeface="Arial" panose="020B0604020202020204" pitchFamily="34" charset="0"/>
            </a:endParaRPr>
          </a:p>
          <a:p>
            <a:pPr lvl="1">
              <a:defRPr/>
            </a:pPr>
            <a:r>
              <a:rPr lang="en-US" sz="2000" dirty="0" smtClean="0">
                <a:latin typeface="Arial" panose="020B0604020202020204" pitchFamily="34" charset="0"/>
                <a:cs typeface="Arial" panose="020B0604020202020204" pitchFamily="34" charset="0"/>
              </a:rPr>
              <a:t>It might be a good idea to make the LSL something greater than zero for this </a:t>
            </a:r>
            <a:r>
              <a:rPr lang="en-US" sz="2000" dirty="0" smtClean="0">
                <a:latin typeface="Arial" panose="020B0604020202020204" pitchFamily="34" charset="0"/>
                <a:cs typeface="Arial" panose="020B0604020202020204" pitchFamily="34" charset="0"/>
              </a:rPr>
              <a:t>exercise</a:t>
            </a:r>
            <a:r>
              <a:rPr lang="en-US" sz="2000" dirty="0">
                <a:latin typeface="Arial" panose="020B0604020202020204" pitchFamily="34" charset="0"/>
                <a:cs typeface="Arial" panose="020B0604020202020204" pitchFamily="34" charset="0"/>
              </a:rPr>
              <a:t>.</a:t>
            </a:r>
            <a:r>
              <a:rPr lang="en-US" sz="2000" dirty="0" smtClean="0">
                <a:latin typeface="Arial" panose="020B0604020202020204" pitchFamily="34" charset="0"/>
                <a:cs typeface="Arial" panose="020B0604020202020204" pitchFamily="34" charset="0"/>
              </a:rPr>
              <a:t> </a:t>
            </a:r>
            <a:r>
              <a:rPr lang="en-US" sz="2000" dirty="0">
                <a:solidFill>
                  <a:schemeClr val="accent4">
                    <a:lumMod val="90000"/>
                    <a:lumOff val="10000"/>
                  </a:schemeClr>
                </a:solidFill>
                <a:latin typeface="Arial" panose="020B0604020202020204" pitchFamily="34" charset="0"/>
                <a:cs typeface="Arial" panose="020B0604020202020204" pitchFamily="34" charset="0"/>
              </a:rPr>
              <a:t>(Have already asked the EMMS group as an enhancement due to the black start summary suggestions for improvement)</a:t>
            </a:r>
            <a:endParaRPr lang="en-US" sz="2000" dirty="0">
              <a:solidFill>
                <a:schemeClr val="accent4">
                  <a:lumMod val="90000"/>
                  <a:lumOff val="10000"/>
                </a:schemeClr>
              </a:solidFill>
              <a:latin typeface="Arial" panose="020B0604020202020204" pitchFamily="34" charset="0"/>
              <a:cs typeface="Arial" panose="020B0604020202020204" pitchFamily="34" charset="0"/>
            </a:endParaRPr>
          </a:p>
          <a:p>
            <a:pPr lvl="1">
              <a:defRPr/>
            </a:pPr>
            <a:r>
              <a:rPr lang="en-US" sz="2000" dirty="0" smtClean="0">
                <a:latin typeface="Arial" panose="020B0604020202020204" pitchFamily="34" charset="0"/>
                <a:cs typeface="Arial" panose="020B0604020202020204" pitchFamily="34" charset="0"/>
              </a:rPr>
              <a:t>Would be nice to have an all-call with updates periodically during day 2 for grid changes. </a:t>
            </a:r>
            <a:r>
              <a:rPr lang="en-US" sz="2000" dirty="0" smtClean="0">
                <a:solidFill>
                  <a:schemeClr val="accent4">
                    <a:lumMod val="90000"/>
                    <a:lumOff val="10000"/>
                  </a:schemeClr>
                </a:solidFill>
                <a:latin typeface="Arial" panose="020B0604020202020204" pitchFamily="34" charset="0"/>
                <a:cs typeface="Arial" panose="020B0604020202020204" pitchFamily="34" charset="0"/>
              </a:rPr>
              <a:t>(Will put in future drills to encourage ERCOT Operators give periodic updates)</a:t>
            </a:r>
            <a:endParaRPr lang="en-US" sz="2000" dirty="0" smtClean="0">
              <a:solidFill>
                <a:schemeClr val="accent4">
                  <a:lumMod val="90000"/>
                  <a:lumOff val="10000"/>
                </a:schemeClr>
              </a:solidFill>
              <a:latin typeface="Arial" panose="020B0604020202020204" pitchFamily="34" charset="0"/>
              <a:cs typeface="Arial" panose="020B0604020202020204" pitchFamily="34" charset="0"/>
            </a:endParaRPr>
          </a:p>
          <a:p>
            <a:pPr lvl="1">
              <a:defRPr/>
            </a:pPr>
            <a:r>
              <a:rPr lang="en-US" altLang="en-US" sz="2000" dirty="0" smtClean="0">
                <a:latin typeface="Arial" panose="020B0604020202020204" pitchFamily="34" charset="0"/>
                <a:cs typeface="Arial" panose="020B0604020202020204" pitchFamily="34" charset="0"/>
              </a:rPr>
              <a:t>We had trouble preparing for this drill due to widespread personnel out on June </a:t>
            </a:r>
            <a:r>
              <a:rPr lang="en-US" altLang="en-US" sz="2000" dirty="0" smtClean="0">
                <a:latin typeface="Arial" panose="020B0604020202020204" pitchFamily="34" charset="0"/>
                <a:cs typeface="Arial" panose="020B0604020202020204" pitchFamily="34" charset="0"/>
              </a:rPr>
              <a:t>vacations. </a:t>
            </a:r>
            <a:r>
              <a:rPr lang="en-US" altLang="en-US" sz="2000" dirty="0" smtClean="0">
                <a:latin typeface="Arial" panose="020B0604020202020204" pitchFamily="34" charset="0"/>
                <a:cs typeface="Arial" panose="020B0604020202020204" pitchFamily="34" charset="0"/>
              </a:rPr>
              <a:t>We think April is a better month than June</a:t>
            </a:r>
            <a:r>
              <a:rPr lang="en-US" altLang="en-US" sz="2000" dirty="0" smtClean="0">
                <a:latin typeface="Arial" panose="020B0604020202020204" pitchFamily="34" charset="0"/>
                <a:cs typeface="Arial" panose="020B0604020202020204" pitchFamily="34" charset="0"/>
              </a:rPr>
              <a:t>. </a:t>
            </a:r>
            <a:r>
              <a:rPr lang="en-US" altLang="en-US" sz="2000" dirty="0" smtClean="0">
                <a:solidFill>
                  <a:schemeClr val="accent4">
                    <a:lumMod val="90000"/>
                    <a:lumOff val="10000"/>
                  </a:schemeClr>
                </a:solidFill>
                <a:latin typeface="Arial" panose="020B0604020202020204" pitchFamily="34" charset="0"/>
                <a:cs typeface="Arial" panose="020B0604020202020204" pitchFamily="34" charset="0"/>
              </a:rPr>
              <a:t>(The April dates interfered with ERCOT EMS upgrade. In future this will be taken into consideration)</a:t>
            </a:r>
          </a:p>
          <a:p>
            <a:pPr lvl="1">
              <a:defRPr/>
            </a:pPr>
            <a:r>
              <a:rPr lang="en-US" sz="2000" dirty="0">
                <a:latin typeface="Arial" panose="020B0604020202020204" pitchFamily="34" charset="0"/>
                <a:cs typeface="Arial" panose="020B0604020202020204" pitchFamily="34" charset="0"/>
              </a:rPr>
              <a:t>Allow alarms to be filtered by TO </a:t>
            </a:r>
            <a:r>
              <a:rPr lang="en-US" sz="2000" dirty="0">
                <a:solidFill>
                  <a:schemeClr val="accent4">
                    <a:lumMod val="90000"/>
                    <a:lumOff val="10000"/>
                  </a:schemeClr>
                </a:solidFill>
                <a:latin typeface="Arial" panose="020B0604020202020204" pitchFamily="34" charset="0"/>
                <a:cs typeface="Arial" panose="020B0604020202020204" pitchFamily="34" charset="0"/>
              </a:rPr>
              <a:t>(Have already asked the EMMS </a:t>
            </a:r>
            <a:r>
              <a:rPr lang="en-US" sz="2000" dirty="0" smtClean="0">
                <a:solidFill>
                  <a:schemeClr val="accent4">
                    <a:lumMod val="90000"/>
                    <a:lumOff val="10000"/>
                  </a:schemeClr>
                </a:solidFill>
                <a:latin typeface="Arial" panose="020B0604020202020204" pitchFamily="34" charset="0"/>
                <a:cs typeface="Arial" panose="020B0604020202020204" pitchFamily="34" charset="0"/>
              </a:rPr>
              <a:t>group as an enhancement due to the black start summary suggestions for improvement)</a:t>
            </a:r>
            <a:endParaRPr lang="en-US" sz="2000" dirty="0">
              <a:solidFill>
                <a:schemeClr val="accent4">
                  <a:lumMod val="90000"/>
                  <a:lumOff val="10000"/>
                </a:schemeClr>
              </a:solidFill>
              <a:latin typeface="Arial" panose="020B0604020202020204" pitchFamily="34" charset="0"/>
              <a:cs typeface="Arial" panose="020B0604020202020204" pitchFamily="34" charset="0"/>
            </a:endParaRPr>
          </a:p>
          <a:p>
            <a:pPr lvl="1">
              <a:defRPr/>
            </a:pPr>
            <a:endParaRPr lang="en-US" altLang="en-US" sz="20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66502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altLang="en-US" dirty="0"/>
              <a:t>Hurricane Drill Summary</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5" name="Content Placeholder 2"/>
          <p:cNvSpPr>
            <a:spLocks noGrp="1"/>
          </p:cNvSpPr>
          <p:nvPr>
            <p:ph idx="1"/>
          </p:nvPr>
        </p:nvSpPr>
        <p:spPr>
          <a:xfrm>
            <a:off x="228600" y="762000"/>
            <a:ext cx="8534400" cy="5638800"/>
          </a:xfrm>
        </p:spPr>
        <p:txBody>
          <a:bodyPr/>
          <a:lstStyle/>
          <a:p>
            <a:pPr>
              <a:defRPr/>
            </a:pPr>
            <a:r>
              <a:rPr lang="en-US" altLang="en-US" sz="2400" b="1" dirty="0" smtClean="0">
                <a:latin typeface="Arial" panose="020B0604020202020204" pitchFamily="34" charset="0"/>
                <a:cs typeface="Arial" panose="020B0604020202020204" pitchFamily="34" charset="0"/>
              </a:rPr>
              <a:t>Recommendations for future drills</a:t>
            </a:r>
            <a:r>
              <a:rPr lang="en-US" altLang="en-US" sz="2400" b="1" dirty="0" smtClean="0">
                <a:latin typeface="Arial" panose="020B0604020202020204" pitchFamily="34" charset="0"/>
                <a:cs typeface="Arial" panose="020B0604020202020204" pitchFamily="34" charset="0"/>
              </a:rPr>
              <a:t>:</a:t>
            </a:r>
            <a:endParaRPr lang="en-US" altLang="en-US" sz="2400" dirty="0" smtClean="0">
              <a:latin typeface="Arial" panose="020B0604020202020204" pitchFamily="34" charset="0"/>
              <a:cs typeface="Arial" panose="020B0604020202020204" pitchFamily="34" charset="0"/>
            </a:endParaRPr>
          </a:p>
          <a:p>
            <a:pPr lvl="1">
              <a:defRPr/>
            </a:pPr>
            <a:r>
              <a:rPr lang="en-US" sz="2000" dirty="0" smtClean="0">
                <a:latin typeface="Arial" panose="020B0604020202020204" pitchFamily="34" charset="0"/>
                <a:cs typeface="Arial" panose="020B0604020202020204" pitchFamily="34" charset="0"/>
              </a:rPr>
              <a:t>Add </a:t>
            </a:r>
            <a:r>
              <a:rPr lang="en-US" sz="2000" dirty="0" smtClean="0">
                <a:latin typeface="Arial" panose="020B0604020202020204" pitchFamily="34" charset="0"/>
                <a:cs typeface="Arial" panose="020B0604020202020204" pitchFamily="34" charset="0"/>
              </a:rPr>
              <a:t>scrolling marquee with a status update of hurricane events. This would allow for high level progress of drill for participants.</a:t>
            </a:r>
          </a:p>
          <a:p>
            <a:pPr lvl="1">
              <a:defRPr/>
            </a:pPr>
            <a:r>
              <a:rPr lang="en-US" sz="2000" dirty="0" smtClean="0">
                <a:latin typeface="Arial" panose="020B0604020202020204" pitchFamily="34" charset="0"/>
                <a:cs typeface="Arial" panose="020B0604020202020204" pitchFamily="34" charset="0"/>
              </a:rPr>
              <a:t>QSEs have minimal interactions with the simulation </a:t>
            </a:r>
            <a:r>
              <a:rPr lang="en-US" sz="2000" dirty="0" smtClean="0">
                <a:solidFill>
                  <a:schemeClr val="accent4">
                    <a:lumMod val="90000"/>
                    <a:lumOff val="10000"/>
                  </a:schemeClr>
                </a:solidFill>
                <a:latin typeface="Arial" panose="020B0604020202020204" pitchFamily="34" charset="0"/>
                <a:cs typeface="Arial" panose="020B0604020202020204" pitchFamily="34" charset="0"/>
              </a:rPr>
              <a:t>(Can be as few as two phone calls, that they don’t even have to speak). Due to the minimal training benefit and tasking, it has been a practice to use real time desk personnel to take on the additional minimal duties. We have asked the EMMS group to come up with a Macomber Map solution that would allow QSE’s to enter changes to Ancillary </a:t>
            </a:r>
            <a:r>
              <a:rPr lang="en-US" sz="2000" dirty="0">
                <a:solidFill>
                  <a:schemeClr val="accent4">
                    <a:lumMod val="90000"/>
                    <a:lumOff val="10000"/>
                  </a:schemeClr>
                </a:solidFill>
                <a:latin typeface="Arial" panose="020B0604020202020204" pitchFamily="34" charset="0"/>
                <a:cs typeface="Arial" panose="020B0604020202020204" pitchFamily="34" charset="0"/>
              </a:rPr>
              <a:t>S</a:t>
            </a:r>
            <a:r>
              <a:rPr lang="en-US" sz="2000" dirty="0" smtClean="0">
                <a:solidFill>
                  <a:schemeClr val="accent4">
                    <a:lumMod val="90000"/>
                    <a:lumOff val="10000"/>
                  </a:schemeClr>
                </a:solidFill>
                <a:latin typeface="Arial" panose="020B0604020202020204" pitchFamily="34" charset="0"/>
                <a:cs typeface="Arial" panose="020B0604020202020204" pitchFamily="34" charset="0"/>
              </a:rPr>
              <a:t>ervices, Unit Mode, and Unit </a:t>
            </a:r>
            <a:r>
              <a:rPr lang="en-US" sz="2000" dirty="0">
                <a:solidFill>
                  <a:schemeClr val="accent4">
                    <a:lumMod val="90000"/>
                    <a:lumOff val="10000"/>
                  </a:schemeClr>
                </a:solidFill>
                <a:latin typeface="Arial" panose="020B0604020202020204" pitchFamily="34" charset="0"/>
                <a:cs typeface="Arial" panose="020B0604020202020204" pitchFamily="34" charset="0"/>
              </a:rPr>
              <a:t>L</a:t>
            </a:r>
            <a:r>
              <a:rPr lang="en-US" sz="2000" dirty="0" smtClean="0">
                <a:solidFill>
                  <a:schemeClr val="accent4">
                    <a:lumMod val="90000"/>
                    <a:lumOff val="10000"/>
                  </a:schemeClr>
                </a:solidFill>
                <a:latin typeface="Arial" panose="020B0604020202020204" pitchFamily="34" charset="0"/>
                <a:cs typeface="Arial" panose="020B0604020202020204" pitchFamily="34" charset="0"/>
              </a:rPr>
              <a:t>imits into th</a:t>
            </a:r>
            <a:r>
              <a:rPr lang="en-US" sz="2000" dirty="0" smtClean="0">
                <a:solidFill>
                  <a:schemeClr val="accent4">
                    <a:lumMod val="90000"/>
                    <a:lumOff val="10000"/>
                  </a:schemeClr>
                </a:solidFill>
                <a:latin typeface="Arial" panose="020B0604020202020204" pitchFamily="34" charset="0"/>
                <a:cs typeface="Arial" panose="020B0604020202020204" pitchFamily="34" charset="0"/>
              </a:rPr>
              <a:t>e simulator. This would greatly increase the interactions with the simulation and improve the quality of the training. </a:t>
            </a:r>
            <a:r>
              <a:rPr lang="en-US" sz="2000" dirty="0" smtClean="0">
                <a:solidFill>
                  <a:schemeClr val="accent4">
                    <a:lumMod val="90000"/>
                    <a:lumOff val="10000"/>
                  </a:schemeClr>
                </a:solidFill>
                <a:latin typeface="Arial" panose="020B0604020202020204" pitchFamily="34" charset="0"/>
                <a:cs typeface="Arial" panose="020B0604020202020204" pitchFamily="34" charset="0"/>
              </a:rPr>
              <a:t>This would also discourage the use of real time personnel to participate in a </a:t>
            </a:r>
            <a:r>
              <a:rPr lang="en-US" sz="2000" dirty="0" smtClean="0">
                <a:solidFill>
                  <a:schemeClr val="accent4">
                    <a:lumMod val="90000"/>
                    <a:lumOff val="10000"/>
                  </a:schemeClr>
                </a:solidFill>
                <a:latin typeface="Arial" panose="020B0604020202020204" pitchFamily="34" charset="0"/>
                <a:cs typeface="Arial" panose="020B0604020202020204" pitchFamily="34" charset="0"/>
              </a:rPr>
              <a:t>training exercise</a:t>
            </a:r>
            <a:r>
              <a:rPr lang="en-US" sz="2000" dirty="0" smtClean="0">
                <a:solidFill>
                  <a:schemeClr val="accent4">
                    <a:lumMod val="90000"/>
                    <a:lumOff val="10000"/>
                  </a:schemeClr>
                </a:solidFill>
                <a:latin typeface="Arial" panose="020B0604020202020204" pitchFamily="34" charset="0"/>
                <a:cs typeface="Arial" panose="020B0604020202020204" pitchFamily="34" charset="0"/>
              </a:rPr>
              <a:t>. </a:t>
            </a:r>
            <a:endParaRPr lang="en-US" sz="2000" dirty="0" smtClean="0">
              <a:solidFill>
                <a:schemeClr val="accent4">
                  <a:lumMod val="90000"/>
                  <a:lumOff val="10000"/>
                </a:schemeClr>
              </a:solidFill>
              <a:latin typeface="Arial" panose="020B0604020202020204" pitchFamily="34" charset="0"/>
              <a:cs typeface="Arial" panose="020B0604020202020204" pitchFamily="34" charset="0"/>
            </a:endParaRPr>
          </a:p>
          <a:p>
            <a:pPr lvl="1">
              <a:defRPr/>
            </a:pPr>
            <a:r>
              <a:rPr lang="en-US" sz="2000" dirty="0" smtClean="0">
                <a:latin typeface="Arial" panose="020B0604020202020204" pitchFamily="34" charset="0"/>
                <a:cs typeface="Arial" panose="020B0604020202020204" pitchFamily="34" charset="0"/>
              </a:rPr>
              <a:t>Need a method of following progress/storm so everyone is on the same </a:t>
            </a:r>
            <a:r>
              <a:rPr lang="en-US" sz="2000" dirty="0" smtClean="0">
                <a:latin typeface="Arial" panose="020B0604020202020204" pitchFamily="34" charset="0"/>
                <a:cs typeface="Arial" panose="020B0604020202020204" pitchFamily="34" charset="0"/>
              </a:rPr>
              <a:t>page </a:t>
            </a:r>
            <a:r>
              <a:rPr lang="en-US" sz="2000" dirty="0" smtClean="0">
                <a:latin typeface="Arial" panose="020B0604020202020204" pitchFamily="34" charset="0"/>
                <a:cs typeface="Arial" panose="020B0604020202020204" pitchFamily="34" charset="0"/>
              </a:rPr>
              <a:t>as the drill progresses. </a:t>
            </a:r>
            <a:r>
              <a:rPr lang="en-US" sz="2000" dirty="0" smtClean="0">
                <a:solidFill>
                  <a:schemeClr val="accent4">
                    <a:lumMod val="90000"/>
                    <a:lumOff val="10000"/>
                  </a:schemeClr>
                </a:solidFill>
                <a:latin typeface="Arial" panose="020B0604020202020204" pitchFamily="34" charset="0"/>
                <a:cs typeface="Arial" panose="020B0604020202020204" pitchFamily="34" charset="0"/>
              </a:rPr>
              <a:t>(May be done with a web ex)</a:t>
            </a:r>
            <a:endParaRPr lang="en-US" sz="2000" dirty="0" smtClean="0">
              <a:solidFill>
                <a:schemeClr val="accent4">
                  <a:lumMod val="90000"/>
                  <a:lumOff val="10000"/>
                </a:schemeClr>
              </a:solidFill>
              <a:latin typeface="Arial" panose="020B0604020202020204" pitchFamily="34" charset="0"/>
              <a:cs typeface="Arial" panose="020B0604020202020204" pitchFamily="34" charset="0"/>
            </a:endParaRPr>
          </a:p>
          <a:p>
            <a:pPr lvl="1">
              <a:defRPr/>
            </a:pPr>
            <a:endParaRPr lang="en-US" sz="1600" dirty="0" smtClean="0">
              <a:solidFill>
                <a:srgbClr val="0000F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436546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248F63C-08AC-4CDD-B36F-0851B11853CB}">
  <ds:schemaRefs>
    <ds:schemaRef ds:uri="http://purl.org/dc/elements/1.1/"/>
    <ds:schemaRef ds:uri="http://www.w3.org/XML/1998/namespace"/>
    <ds:schemaRef ds:uri="c34af464-7aa1-4edd-9be4-83dffc1cb926"/>
    <ds:schemaRef ds:uri="http://purl.org/dc/terms/"/>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0884B7F-5407-4A7E-885F-D19D0E5ED72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5069</TotalTime>
  <Words>1444</Words>
  <Application>Microsoft Office PowerPoint</Application>
  <PresentationFormat>On-screen Show (4:3)</PresentationFormat>
  <Paragraphs>179</Paragraphs>
  <Slides>17</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17</vt:i4>
      </vt:variant>
    </vt:vector>
  </HeadingPairs>
  <TitlesOfParts>
    <vt:vector size="23" baseType="lpstr">
      <vt:lpstr>Arial</vt:lpstr>
      <vt:lpstr>Calibri</vt:lpstr>
      <vt:lpstr>Wingdings</vt:lpstr>
      <vt:lpstr>1_Custom Design</vt:lpstr>
      <vt:lpstr>Office Theme</vt:lpstr>
      <vt:lpstr>Custom Design</vt:lpstr>
      <vt:lpstr>PowerPoint Presentation</vt:lpstr>
      <vt:lpstr>Hurricane Drill Summary</vt:lpstr>
      <vt:lpstr>Hurricane Drill Summary</vt:lpstr>
      <vt:lpstr>Hurricane Drill Summary</vt:lpstr>
      <vt:lpstr>Hurricane Drill Summary</vt:lpstr>
      <vt:lpstr>Hurricane Drill Summary</vt:lpstr>
      <vt:lpstr>Hurricane Drill Summary</vt:lpstr>
      <vt:lpstr>Hurricane Drill Summary</vt:lpstr>
      <vt:lpstr>Hurricane Drill Summary</vt:lpstr>
      <vt:lpstr>Trainer Development Task Force Update</vt:lpstr>
      <vt:lpstr>Trainer Development Task Force Update</vt:lpstr>
      <vt:lpstr>BSWG</vt:lpstr>
      <vt:lpstr>2017 Operator Training Seminar</vt:lpstr>
      <vt:lpstr>2017 Operator Training Seminar</vt:lpstr>
      <vt:lpstr>2017 Operator Training Seminar</vt:lpstr>
      <vt:lpstr>ERCOT Operator Certification</vt:lpstr>
      <vt:lpstr>Vice Chair Nominations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Spinner, Mark</cp:lastModifiedBy>
  <cp:revision>279</cp:revision>
  <cp:lastPrinted>2016-06-07T20:04:50Z</cp:lastPrinted>
  <dcterms:created xsi:type="dcterms:W3CDTF">2016-01-21T15:20:31Z</dcterms:created>
  <dcterms:modified xsi:type="dcterms:W3CDTF">2016-07-25T21:49:54Z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