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0">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297" r:id="rId8"/>
    <p:sldId id="295" r:id="rId9"/>
    <p:sldId id="298" r:id="rId10"/>
    <p:sldId id="29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06E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23" autoAdjust="0"/>
  </p:normalViewPr>
  <p:slideViewPr>
    <p:cSldViewPr showGuides="1">
      <p:cViewPr varScale="1">
        <p:scale>
          <a:sx n="101" d="100"/>
          <a:sy n="101" d="100"/>
        </p:scale>
        <p:origin x="29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0E2D1200-2AA0-4BE5-B641-D7D820470DE7}" type="slidenum">
              <a:rPr lang="en-US" smtClean="0">
                <a:latin typeface="Arial" pitchFamily="34" charset="0"/>
              </a:rPr>
              <a:pPr/>
              <a:t>2</a:t>
            </a:fld>
            <a:endParaRPr lang="en-US" smtClean="0">
              <a:latin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112183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0E2D1200-2AA0-4BE5-B641-D7D820470DE7}" type="slidenum">
              <a:rPr lang="en-US" smtClean="0">
                <a:latin typeface="Arial" pitchFamily="34" charset="0"/>
              </a:rPr>
              <a:pPr/>
              <a:t>3</a:t>
            </a:fld>
            <a:endParaRPr lang="en-US" smtClean="0">
              <a:latin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405671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0E2D1200-2AA0-4BE5-B641-D7D820470DE7}" type="slidenum">
              <a:rPr lang="en-US" smtClean="0">
                <a:latin typeface="Arial" pitchFamily="34" charset="0"/>
              </a:rPr>
              <a:pPr/>
              <a:t>5</a:t>
            </a:fld>
            <a:endParaRPr lang="en-US" smtClean="0">
              <a:latin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859169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785652"/>
          </a:xfrm>
          <a:prstGeom prst="rect">
            <a:avLst/>
          </a:prstGeom>
          <a:noFill/>
        </p:spPr>
        <p:txBody>
          <a:bodyPr wrap="square" rtlCol="0">
            <a:spAutoFit/>
          </a:bodyPr>
          <a:lstStyle/>
          <a:p>
            <a:r>
              <a:rPr lang="en-US" sz="2800" b="1" dirty="0" smtClean="0"/>
              <a:t>Applicability of Incentive Factor to </a:t>
            </a:r>
            <a:r>
              <a:rPr lang="en-US" sz="2800" b="1" dirty="0" smtClean="0"/>
              <a:t>Reservation </a:t>
            </a:r>
            <a:r>
              <a:rPr lang="en-US" sz="2800" b="1" dirty="0" smtClean="0"/>
              <a:t>and Transportation </a:t>
            </a:r>
            <a:r>
              <a:rPr lang="en-US" sz="2800" b="1" dirty="0" smtClean="0"/>
              <a:t>Costs for RMR Units</a:t>
            </a:r>
            <a:endParaRPr lang="en-US" sz="2800" b="1" dirty="0" smtClean="0"/>
          </a:p>
          <a:p>
            <a:r>
              <a:rPr lang="en-US" sz="2800" b="1" dirty="0" smtClean="0"/>
              <a:t> </a:t>
            </a:r>
            <a:endParaRPr lang="en-US" sz="2000" b="1" dirty="0" smtClean="0"/>
          </a:p>
          <a:p>
            <a:endParaRPr lang="en-US" sz="2800" dirty="0"/>
          </a:p>
          <a:p>
            <a:r>
              <a:rPr lang="en-US" dirty="0" smtClean="0"/>
              <a:t>ERCOT </a:t>
            </a:r>
            <a:endParaRPr lang="en-US" dirty="0"/>
          </a:p>
          <a:p>
            <a:endParaRPr lang="en-US" dirty="0"/>
          </a:p>
          <a:p>
            <a:r>
              <a:rPr lang="en-US" dirty="0" smtClean="0"/>
              <a:t>RCWG</a:t>
            </a:r>
            <a:endParaRPr lang="en-US" dirty="0"/>
          </a:p>
          <a:p>
            <a:r>
              <a:rPr lang="en-US" dirty="0" smtClean="0"/>
              <a:t>July 26,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2000" dirty="0" smtClean="0"/>
              <a:t>Reservation and Transportation Costs</a:t>
            </a:r>
          </a:p>
        </p:txBody>
      </p:sp>
      <p:sp>
        <p:nvSpPr>
          <p:cNvPr id="4" name="TextBox 4"/>
          <p:cNvSpPr txBox="1">
            <a:spLocks noChangeArrowheads="1"/>
          </p:cNvSpPr>
          <p:nvPr/>
        </p:nvSpPr>
        <p:spPr bwMode="auto">
          <a:xfrm>
            <a:off x="409734" y="815182"/>
            <a:ext cx="8429466" cy="3046988"/>
          </a:xfrm>
          <a:prstGeom prst="rect">
            <a:avLst/>
          </a:prstGeom>
          <a:noFill/>
          <a:ln w="9525">
            <a:noFill/>
            <a:miter lim="800000"/>
            <a:headEnd/>
            <a:tailEnd/>
          </a:ln>
        </p:spPr>
        <p:txBody>
          <a:bodyPr wrap="square">
            <a:spAutoFit/>
          </a:bodyPr>
          <a:lstStyle/>
          <a:p>
            <a:r>
              <a:rPr lang="en-US" sz="1600" b="1" dirty="0">
                <a:effectLst>
                  <a:outerShdw blurRad="38100" dist="38100" dir="2700000" algn="tl">
                    <a:srgbClr val="000000">
                      <a:alpha val="43137"/>
                    </a:srgbClr>
                  </a:outerShdw>
                </a:effectLst>
              </a:rPr>
              <a:t>3.14.1.10	Eligible </a:t>
            </a:r>
            <a:r>
              <a:rPr lang="en-US" sz="1600" b="1" dirty="0" smtClean="0">
                <a:effectLst>
                  <a:outerShdw blurRad="38100" dist="38100" dir="2700000" algn="tl">
                    <a:srgbClr val="000000">
                      <a:alpha val="43137"/>
                    </a:srgbClr>
                  </a:outerShdw>
                </a:effectLst>
              </a:rPr>
              <a:t>Costs</a:t>
            </a:r>
          </a:p>
          <a:p>
            <a:endParaRPr lang="en-US" sz="1600" dirty="0"/>
          </a:p>
          <a:p>
            <a:r>
              <a:rPr lang="en-US" sz="1600" dirty="0"/>
              <a:t>“Eligible Costs” are costs that would be incurred by the RMR Unit owner to provide the RMR Service, </a:t>
            </a:r>
            <a:r>
              <a:rPr lang="en-US" sz="1600" u="sng" dirty="0"/>
              <a:t>excluding fuel costs</a:t>
            </a:r>
            <a:r>
              <a:rPr lang="en-US" sz="1600" dirty="0"/>
              <a:t>, above the costs, excluding fuel costs, the RMR Unit would have incurred anyway had it been mothballed or shut down.  </a:t>
            </a:r>
            <a:endParaRPr lang="en-US" sz="1600" dirty="0" smtClean="0"/>
          </a:p>
          <a:p>
            <a:endParaRPr lang="en-US" sz="1600" dirty="0"/>
          </a:p>
          <a:p>
            <a:pPr marL="342900" indent="-342900">
              <a:buAutoNum type="alphaLcParenBoth"/>
            </a:pPr>
            <a:r>
              <a:rPr lang="en-US" sz="1600" dirty="0" smtClean="0"/>
              <a:t>Examples </a:t>
            </a:r>
            <a:r>
              <a:rPr lang="en-US" sz="1600" dirty="0"/>
              <a:t>of Eligible Costs include the following to the extent they each meet the standard for eligibility</a:t>
            </a:r>
            <a:r>
              <a:rPr lang="en-US" sz="1600" dirty="0" smtClean="0"/>
              <a:t>:</a:t>
            </a:r>
          </a:p>
          <a:p>
            <a:pPr marL="342900" indent="-342900">
              <a:buAutoNum type="alphaLcParenBoth"/>
            </a:pPr>
            <a:endParaRPr lang="en-US" sz="1600" dirty="0"/>
          </a:p>
          <a:p>
            <a:pPr marL="857250" lvl="1" indent="-400050">
              <a:buAutoNum type="romanLcParenBoth" startAt="6"/>
            </a:pPr>
            <a:r>
              <a:rPr lang="en-US" sz="1600" b="1" dirty="0" smtClean="0">
                <a:solidFill>
                  <a:srgbClr val="0000FF"/>
                </a:solidFill>
              </a:rPr>
              <a:t>Reservation </a:t>
            </a:r>
            <a:r>
              <a:rPr lang="en-US" sz="1600" b="1" dirty="0">
                <a:solidFill>
                  <a:srgbClr val="0000FF"/>
                </a:solidFill>
              </a:rPr>
              <a:t>and transportation costs associated with </a:t>
            </a:r>
            <a:r>
              <a:rPr lang="en-US" sz="1600" b="1" u="sng" dirty="0">
                <a:solidFill>
                  <a:srgbClr val="0000FF"/>
                </a:solidFill>
              </a:rPr>
              <a:t>firm fuel supplies </a:t>
            </a:r>
            <a:r>
              <a:rPr lang="en-US" sz="1600" b="1" dirty="0">
                <a:solidFill>
                  <a:srgbClr val="0000FF"/>
                </a:solidFill>
              </a:rPr>
              <a:t>not recovered under Section 6.6.6.2, RMR Payment for </a:t>
            </a:r>
            <a:r>
              <a:rPr lang="en-US" sz="1600" b="1" dirty="0" smtClean="0">
                <a:solidFill>
                  <a:srgbClr val="0000FF"/>
                </a:solidFill>
              </a:rPr>
              <a:t>Energy</a:t>
            </a:r>
          </a:p>
          <a:p>
            <a:pPr marL="400050" indent="-400050">
              <a:buAutoNum type="romanLcParenBoth" startAt="6"/>
            </a:pPr>
            <a:endParaRPr lang="en-US" sz="1600" dirty="0"/>
          </a:p>
        </p:txBody>
      </p:sp>
      <p:sp>
        <p:nvSpPr>
          <p:cNvPr id="2" name="Slide Number Placeholder 1"/>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54960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1000" y="243682"/>
            <a:ext cx="8458200" cy="518318"/>
          </a:xfrm>
        </p:spPr>
        <p:txBody>
          <a:bodyPr/>
          <a:lstStyle/>
          <a:p>
            <a:r>
              <a:rPr lang="en-US" sz="2000" dirty="0" smtClean="0"/>
              <a:t>RMR Energy</a:t>
            </a:r>
          </a:p>
        </p:txBody>
      </p:sp>
      <p:sp>
        <p:nvSpPr>
          <p:cNvPr id="2" name="Slide Number Placeholder 1"/>
          <p:cNvSpPr>
            <a:spLocks noGrp="1"/>
          </p:cNvSpPr>
          <p:nvPr>
            <p:ph type="sldNum" sz="quarter" idx="4"/>
          </p:nvPr>
        </p:nvSpPr>
        <p:spPr/>
        <p:txBody>
          <a:bodyPr/>
          <a:lstStyle/>
          <a:p>
            <a:fld id="{1D93BD3E-1E9A-4970-A6F7-E7AC52762E0C}" type="slidenum">
              <a:rPr lang="en-US" smtClean="0"/>
              <a:pPr/>
              <a:t>3</a:t>
            </a:fld>
            <a:endParaRPr lang="en-US"/>
          </a:p>
        </p:txBody>
      </p:sp>
      <p:sp>
        <p:nvSpPr>
          <p:cNvPr id="8" name="Rectangle 7"/>
          <p:cNvSpPr/>
          <p:nvPr/>
        </p:nvSpPr>
        <p:spPr>
          <a:xfrm>
            <a:off x="319167" y="990600"/>
            <a:ext cx="8581866" cy="3046988"/>
          </a:xfrm>
          <a:prstGeom prst="rect">
            <a:avLst/>
          </a:prstGeom>
        </p:spPr>
        <p:txBody>
          <a:bodyPr wrap="square">
            <a:spAutoFit/>
          </a:bodyPr>
          <a:lstStyle/>
          <a:p>
            <a:r>
              <a:rPr lang="en-US" sz="1600" b="1" dirty="0">
                <a:effectLst>
                  <a:outerShdw blurRad="38100" dist="38100" dir="2700000" algn="tl">
                    <a:srgbClr val="000000">
                      <a:alpha val="43137"/>
                    </a:srgbClr>
                  </a:outerShdw>
                </a:effectLst>
              </a:rPr>
              <a:t>6.6.6.2	RMR Payment for </a:t>
            </a:r>
            <a:r>
              <a:rPr lang="en-US" sz="1600" b="1" dirty="0" smtClean="0">
                <a:effectLst>
                  <a:outerShdw blurRad="38100" dist="38100" dir="2700000" algn="tl">
                    <a:srgbClr val="000000">
                      <a:alpha val="43137"/>
                    </a:srgbClr>
                  </a:outerShdw>
                </a:effectLst>
              </a:rPr>
              <a:t>Energy</a:t>
            </a:r>
          </a:p>
          <a:p>
            <a:endParaRPr lang="en-US" sz="1600" dirty="0"/>
          </a:p>
          <a:p>
            <a:pPr marL="800100" lvl="1" indent="-342900">
              <a:buAutoNum type="arabicParenBoth"/>
            </a:pPr>
            <a:r>
              <a:rPr lang="en-US" sz="1600" dirty="0" smtClean="0"/>
              <a:t>  Payment </a:t>
            </a:r>
            <a:r>
              <a:rPr lang="en-US" sz="1600" dirty="0"/>
              <a:t>for energy on the Initial Settlement and settlements executed </a:t>
            </a:r>
            <a:r>
              <a:rPr lang="en-US" sz="1600" dirty="0" smtClean="0"/>
              <a:t>	before </a:t>
            </a:r>
            <a:r>
              <a:rPr lang="en-US" sz="1600" dirty="0"/>
              <a:t>true-up and before actual cost data is submitted must be </a:t>
            </a:r>
            <a:r>
              <a:rPr lang="en-US" sz="1600" dirty="0" smtClean="0"/>
              <a:t>calculated </a:t>
            </a:r>
            <a:r>
              <a:rPr lang="en-US" sz="1600" dirty="0"/>
              <a:t>using the estimated input/output curve and startup fuel as </a:t>
            </a:r>
            <a:r>
              <a:rPr lang="en-US" sz="1600" dirty="0" smtClean="0"/>
              <a:t>specified </a:t>
            </a:r>
            <a:r>
              <a:rPr lang="en-US" sz="1600" dirty="0"/>
              <a:t>in the RMR Agreement, the actual energy produced and the FIP.  </a:t>
            </a:r>
            <a:r>
              <a:rPr lang="en-US" sz="1600" dirty="0" smtClean="0"/>
              <a:t>	The </a:t>
            </a:r>
            <a:r>
              <a:rPr lang="en-US" sz="1600" dirty="0"/>
              <a:t>payment for energy for all other settlements must be based on actual </a:t>
            </a:r>
            <a:r>
              <a:rPr lang="en-US" sz="1600" dirty="0" smtClean="0"/>
              <a:t>fuel </a:t>
            </a:r>
            <a:r>
              <a:rPr lang="en-US" sz="1600" dirty="0"/>
              <a:t>costs for the RMR Unit.  The payment for energy for each hour is </a:t>
            </a:r>
            <a:r>
              <a:rPr lang="en-US" sz="1600" dirty="0" smtClean="0"/>
              <a:t>calculated </a:t>
            </a:r>
            <a:r>
              <a:rPr lang="en-US" sz="1600" dirty="0"/>
              <a:t>as follows</a:t>
            </a:r>
            <a:r>
              <a:rPr lang="en-US" sz="1600" dirty="0" smtClean="0"/>
              <a:t>:</a:t>
            </a:r>
          </a:p>
          <a:p>
            <a:pPr marL="342900" indent="-342900">
              <a:buAutoNum type="arabicParenBoth"/>
            </a:pPr>
            <a:endParaRPr lang="en-US" sz="1600" dirty="0"/>
          </a:p>
          <a:p>
            <a:r>
              <a:rPr lang="en-US" sz="1600" dirty="0" smtClean="0"/>
              <a:t>	RMREAMT </a:t>
            </a:r>
            <a:r>
              <a:rPr lang="en-US" sz="1600" dirty="0"/>
              <a:t>q, r	</a:t>
            </a:r>
            <a:r>
              <a:rPr lang="en-US" sz="1600" dirty="0" smtClean="0"/>
              <a:t>=  (-</a:t>
            </a:r>
            <a:r>
              <a:rPr lang="en-US" sz="1600" dirty="0"/>
              <a:t>1) * ((FIP + </a:t>
            </a:r>
            <a:r>
              <a:rPr lang="en-US" sz="1600" dirty="0">
                <a:solidFill>
                  <a:srgbClr val="0000FF"/>
                </a:solidFill>
              </a:rPr>
              <a:t>RMRCEFA</a:t>
            </a:r>
            <a:r>
              <a:rPr lang="en-US" sz="1600" dirty="0"/>
              <a:t> q, r) * RMRSUFQ q, r </a:t>
            </a:r>
            <a:r>
              <a:rPr lang="en-US" sz="1600" dirty="0" smtClean="0"/>
              <a:t>/ 	RMRH </a:t>
            </a:r>
            <a:r>
              <a:rPr lang="en-US" sz="1600" dirty="0"/>
              <a:t>q, r) </a:t>
            </a:r>
            <a:r>
              <a:rPr lang="en-US" sz="1600" dirty="0" smtClean="0"/>
              <a:t>	* </a:t>
            </a:r>
            <a:r>
              <a:rPr lang="en-US" sz="1600" dirty="0"/>
              <a:t>RMRALLOCFLAG q, r +  (((FIP + </a:t>
            </a:r>
            <a:r>
              <a:rPr lang="en-US" sz="1600" dirty="0">
                <a:solidFill>
                  <a:srgbClr val="0000FF"/>
                </a:solidFill>
              </a:rPr>
              <a:t>RMRCEFA</a:t>
            </a:r>
            <a:r>
              <a:rPr lang="en-US" sz="1600" dirty="0"/>
              <a:t> q, r) * </a:t>
            </a:r>
            <a:r>
              <a:rPr lang="en-US" sz="1600" dirty="0" smtClean="0"/>
              <a:t>	RMRHR </a:t>
            </a:r>
            <a:r>
              <a:rPr lang="en-US" sz="1600" dirty="0"/>
              <a:t>q, r, </a:t>
            </a:r>
            <a:r>
              <a:rPr lang="en-US" sz="1600" dirty="0" err="1"/>
              <a:t>i</a:t>
            </a:r>
            <a:r>
              <a:rPr lang="en-US" sz="1600" dirty="0"/>
              <a:t> + </a:t>
            </a:r>
            <a:r>
              <a:rPr lang="en-US" sz="1600" dirty="0" smtClean="0"/>
              <a:t>	RMRVCC </a:t>
            </a:r>
            <a:r>
              <a:rPr lang="en-US" sz="1600" dirty="0"/>
              <a:t>q, r) * RTMG q, r, </a:t>
            </a:r>
            <a:r>
              <a:rPr lang="en-US" sz="1600" dirty="0" err="1"/>
              <a:t>i</a:t>
            </a:r>
            <a:r>
              <a:rPr lang="en-US" sz="1600" dirty="0"/>
              <a:t>)</a:t>
            </a:r>
          </a:p>
        </p:txBody>
      </p:sp>
      <p:graphicFrame>
        <p:nvGraphicFramePr>
          <p:cNvPr id="9" name="Table 8"/>
          <p:cNvGraphicFramePr>
            <a:graphicFrameLocks noGrp="1"/>
          </p:cNvGraphicFramePr>
          <p:nvPr>
            <p:extLst>
              <p:ext uri="{D42A27DB-BD31-4B8C-83A1-F6EECF244321}">
                <p14:modId xmlns:p14="http://schemas.microsoft.com/office/powerpoint/2010/main" val="2051386646"/>
              </p:ext>
            </p:extLst>
          </p:nvPr>
        </p:nvGraphicFramePr>
        <p:xfrm>
          <a:off x="1371600" y="5064985"/>
          <a:ext cx="6315075" cy="1066800"/>
        </p:xfrm>
        <a:graphic>
          <a:graphicData uri="http://schemas.openxmlformats.org/drawingml/2006/table">
            <a:tbl>
              <a:tblPr firstRow="1" firstCol="1" lastRow="1" lastCol="1" bandRow="1" bandCol="1">
                <a:tableStyleId>{5C22544A-7EE6-4342-B048-85BDC9FD1C3A}</a:tableStyleId>
              </a:tblPr>
              <a:tblGrid>
                <a:gridCol w="1066800"/>
                <a:gridCol w="945285"/>
                <a:gridCol w="4302990"/>
              </a:tblGrid>
              <a:tr h="0">
                <a:tc>
                  <a:txBody>
                    <a:bodyPr/>
                    <a:lstStyle/>
                    <a:p>
                      <a:pPr marL="0" marR="0">
                        <a:spcBef>
                          <a:spcPts val="0"/>
                        </a:spcBef>
                        <a:spcAft>
                          <a:spcPts val="600"/>
                        </a:spcAft>
                      </a:pPr>
                      <a:r>
                        <a:rPr lang="en-US" sz="1000">
                          <a:effectLst/>
                        </a:rPr>
                        <a:t>Variable</a:t>
                      </a:r>
                      <a:endParaRPr lang="en-US" sz="1000" b="1">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600"/>
                        </a:spcAft>
                      </a:pPr>
                      <a:r>
                        <a:rPr lang="en-US" sz="1000">
                          <a:effectLst/>
                        </a:rPr>
                        <a:t>Unit</a:t>
                      </a:r>
                      <a:endParaRPr lang="en-US" sz="1000" b="1">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600"/>
                        </a:spcAft>
                      </a:pPr>
                      <a:r>
                        <a:rPr lang="en-US" sz="1000">
                          <a:effectLst/>
                        </a:rPr>
                        <a:t>Definition</a:t>
                      </a:r>
                      <a:endParaRPr lang="en-US" sz="1000" b="1">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spcBef>
                          <a:spcPts val="0"/>
                        </a:spcBef>
                        <a:spcAft>
                          <a:spcPts val="300"/>
                        </a:spcAft>
                      </a:pPr>
                      <a:r>
                        <a:rPr lang="en-US" sz="1000">
                          <a:effectLst/>
                        </a:rPr>
                        <a:t>RMRCEFA</a:t>
                      </a:r>
                      <a:r>
                        <a:rPr lang="en-US" sz="1000" baseline="-25000">
                          <a:effectLst/>
                        </a:rPr>
                        <a:t> q, r</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300"/>
                        </a:spcAft>
                      </a:pPr>
                      <a:r>
                        <a:rPr lang="en-US" sz="1000">
                          <a:effectLst/>
                        </a:rPr>
                        <a:t>$/MMBtu</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300"/>
                        </a:spcAft>
                      </a:pPr>
                      <a:r>
                        <a:rPr lang="en-US" sz="1000" dirty="0">
                          <a:effectLst/>
                        </a:rPr>
                        <a:t>Reliability Must-Run Contractual Estimated Fuel Adder—The Estimated Fuel Adder that is contractually agreed upon in Section 22, Attachment B, Standard Form Reliability Must-Run Agreement.  Where for a Combined Cycle Train, the Resource r is the Combined Cycle Train.  The fuel adder will be subsequently trued up to reflect actual fuel costs as set forth in item (1) above.</a:t>
                      </a:r>
                      <a:endParaRPr lang="en-US" sz="1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57472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Fuel Adder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Rectangle 5"/>
          <p:cNvSpPr/>
          <p:nvPr/>
        </p:nvSpPr>
        <p:spPr>
          <a:xfrm>
            <a:off x="172770" y="1066800"/>
            <a:ext cx="8686800" cy="4985980"/>
          </a:xfrm>
          <a:prstGeom prst="rect">
            <a:avLst/>
          </a:prstGeom>
        </p:spPr>
        <p:txBody>
          <a:bodyPr wrap="square">
            <a:spAutoFit/>
          </a:bodyPr>
          <a:lstStyle/>
          <a:p>
            <a:pPr marL="800100" marR="0" indent="-800100">
              <a:spcBef>
                <a:spcPts val="1200"/>
              </a:spcBef>
              <a:spcAft>
                <a:spcPts val="1200"/>
              </a:spcAft>
              <a:tabLst>
                <a:tab pos="800100" algn="l"/>
                <a:tab pos="457200" algn="l"/>
              </a:tabLst>
            </a:pPr>
            <a:r>
              <a:rPr lang="en-US" sz="1400" b="1"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3.14.1.16	Reporting Actual Eligible Fuel Costs</a:t>
            </a:r>
          </a:p>
          <a:p>
            <a:pPr marL="457200" marR="0" indent="-457200">
              <a:spcBef>
                <a:spcPts val="0"/>
              </a:spcBef>
              <a:spcAft>
                <a:spcPts val="1200"/>
              </a:spcAft>
            </a:pPr>
            <a:r>
              <a:rPr lang="en-US" sz="1400" dirty="0">
                <a:latin typeface="Arial" panose="020B0604020202020204" pitchFamily="34" charset="0"/>
                <a:ea typeface="Times New Roman" panose="02020603050405020304" pitchFamily="18" charset="0"/>
                <a:cs typeface="Arial" panose="020B0604020202020204" pitchFamily="34" charset="0"/>
              </a:rPr>
              <a:t>(1)	The RMR Unit owner shall provide ERCOT with actual fuel costs on a monthly basis for the RMR Unit in a level of detail sufficient for ERCOT to verify that all fuel costs are actual and appropriate.  </a:t>
            </a:r>
            <a:r>
              <a:rPr lang="en-US" sz="1400" b="1" u="sng" dirty="0">
                <a:solidFill>
                  <a:srgbClr val="0000FF"/>
                </a:solidFill>
                <a:latin typeface="Arial" panose="020B0604020202020204" pitchFamily="34" charset="0"/>
                <a:ea typeface="Times New Roman" panose="02020603050405020304" pitchFamily="18" charset="0"/>
                <a:cs typeface="Arial" panose="020B0604020202020204" pitchFamily="34" charset="0"/>
              </a:rPr>
              <a:t>The estimated fuel payments may include a fuel adder to better approximate expected actual fuel costs</a:t>
            </a:r>
            <a:r>
              <a:rPr lang="en-US" sz="1400" u="sng"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
            </a:r>
            <a:r>
              <a:rPr lang="en-US" sz="1400" dirty="0">
                <a:latin typeface="Arial" panose="020B0604020202020204" pitchFamily="34" charset="0"/>
                <a:ea typeface="Times New Roman" panose="02020603050405020304" pitchFamily="18" charset="0"/>
                <a:cs typeface="Arial" panose="020B0604020202020204" pitchFamily="34" charset="0"/>
              </a:rPr>
              <a:t>  </a:t>
            </a:r>
            <a:r>
              <a:rPr lang="en-US" sz="1400" dirty="0">
                <a:latin typeface="Arial" panose="020B0604020202020204" pitchFamily="34" charset="0"/>
                <a:ea typeface="Calibri" panose="020F0502020204030204" pitchFamily="34" charset="0"/>
                <a:cs typeface="Arial" panose="020B0604020202020204" pitchFamily="34" charset="0"/>
              </a:rPr>
              <a:t>The fuel adder shall represent the difference between the forecasted average actual future fuel price paid and the forecasted average of the relevant index price (FIP, Fuel Oil Price (FOP) or solid fuel) over the RMR contract period.  </a:t>
            </a:r>
            <a:r>
              <a:rPr lang="en-US" sz="1400" b="1" u="sng" dirty="0">
                <a:solidFill>
                  <a:srgbClr val="0000FF"/>
                </a:solidFill>
                <a:latin typeface="Arial" panose="020B0604020202020204" pitchFamily="34" charset="0"/>
                <a:ea typeface="Calibri" panose="020F0502020204030204" pitchFamily="34" charset="0"/>
                <a:cs typeface="Arial" panose="020B0604020202020204" pitchFamily="34" charset="0"/>
              </a:rPr>
              <a:t>The fuel adder must also include the forecasted cost of transporting, delivering and fuel imbalances to the Resource.</a:t>
            </a:r>
            <a:r>
              <a:rPr lang="en-US" sz="1400" u="sng" dirty="0">
                <a:latin typeface="Arial" panose="020B0604020202020204" pitchFamily="34" charset="0"/>
                <a:ea typeface="Calibri" panose="020F0502020204030204" pitchFamily="34" charset="0"/>
                <a:cs typeface="Arial" panose="020B0604020202020204" pitchFamily="34" charset="0"/>
              </a:rPr>
              <a:t> </a:t>
            </a:r>
            <a:r>
              <a:rPr lang="en-US" sz="1400" dirty="0">
                <a:latin typeface="Arial" panose="020B0604020202020204" pitchFamily="34" charset="0"/>
                <a:ea typeface="Calibri" panose="020F0502020204030204" pitchFamily="34" charset="0"/>
                <a:cs typeface="Arial" panose="020B0604020202020204" pitchFamily="34" charset="0"/>
              </a:rPr>
              <a:t> QSEs must provide to ERCOT supporting documentation indicating how the fuel adder was determined.  </a:t>
            </a:r>
            <a:r>
              <a:rPr lang="en-US" sz="1400" dirty="0">
                <a:latin typeface="Arial" panose="020B0604020202020204" pitchFamily="34" charset="0"/>
                <a:ea typeface="Times New Roman" panose="02020603050405020304" pitchFamily="18" charset="0"/>
                <a:cs typeface="Arial" panose="020B0604020202020204" pitchFamily="34" charset="0"/>
              </a:rPr>
              <a:t>ERCOT shall perform a true-up of the estimated fuel costs using the submitted and verified actual fuel costs for the RMR Unit.  Actual cost data must be submitted on time by the Resource Entity for the RMR Unit and then verified by ERCOT so the actual cost data can be reflected in the True-Up Settlement Statement.  To be considered timely for the final, actual cost data for month ‘x’ must be submitted by the 20th of the month following month ‘x.’  To be considered timely for the true-up, actual cost data for month ‘x’ must be submitted 30 days prior to the publishing date of the True-Up Settlement Statement for the first day in month ‘x.’  Any deviation in filing actual cost data in accordance with this calendar must be requested of ERCOT, by the QSE representing an RMR Unit.  Such request for deviation shall contain the reason for the inability to meet the calendar and an expected date that the cost data will be provided to ERCOT.  At its discretion ERCOT may choose to honor such a request.  ERCOT shall post on the MIS Public Area any such request and response thereto.  In the event that actual cost data is not submitted in accordance with the calendar or approved deviation for the true-up, then the cost for the portion of Eligible Cost that has not been submitted is deemed to be zero.</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9113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1000" y="243682"/>
            <a:ext cx="8458200" cy="518318"/>
          </a:xfrm>
        </p:spPr>
        <p:txBody>
          <a:bodyPr/>
          <a:lstStyle/>
          <a:p>
            <a:r>
              <a:rPr lang="en-US" sz="2000" dirty="0" smtClean="0"/>
              <a:t>Incentive Factor</a:t>
            </a:r>
          </a:p>
        </p:txBody>
      </p:sp>
      <p:sp>
        <p:nvSpPr>
          <p:cNvPr id="2" name="Slide Number Placeholder 1"/>
          <p:cNvSpPr>
            <a:spLocks noGrp="1"/>
          </p:cNvSpPr>
          <p:nvPr>
            <p:ph type="sldNum" sz="quarter" idx="4"/>
          </p:nvPr>
        </p:nvSpPr>
        <p:spPr/>
        <p:txBody>
          <a:bodyPr/>
          <a:lstStyle/>
          <a:p>
            <a:fld id="{1D93BD3E-1E9A-4970-A6F7-E7AC52762E0C}" type="slidenum">
              <a:rPr lang="en-US" smtClean="0"/>
              <a:pPr/>
              <a:t>5</a:t>
            </a:fld>
            <a:endParaRPr lang="en-US"/>
          </a:p>
        </p:txBody>
      </p:sp>
      <p:sp>
        <p:nvSpPr>
          <p:cNvPr id="3" name="Rectangle 2"/>
          <p:cNvSpPr/>
          <p:nvPr/>
        </p:nvSpPr>
        <p:spPr>
          <a:xfrm>
            <a:off x="304800" y="1066800"/>
            <a:ext cx="8534400" cy="3754874"/>
          </a:xfrm>
          <a:prstGeom prst="rect">
            <a:avLst/>
          </a:prstGeom>
        </p:spPr>
        <p:txBody>
          <a:bodyPr wrap="square">
            <a:spAutoFit/>
          </a:bodyPr>
          <a:lstStyle/>
          <a:p>
            <a:pPr marL="804545" marR="0" indent="-804545">
              <a:spcBef>
                <a:spcPts val="2400"/>
              </a:spcBef>
              <a:spcAft>
                <a:spcPts val="1200"/>
              </a:spcAft>
              <a:tabLst>
                <a:tab pos="800100" algn="l"/>
              </a:tabLst>
            </a:pPr>
            <a:r>
              <a:rPr lang="en-US" b="1" dirty="0">
                <a:effectLst>
                  <a:outerShdw blurRad="38100" dist="38100" dir="2700000" algn="tl">
                    <a:srgbClr val="000000">
                      <a:alpha val="43137"/>
                    </a:srgbClr>
                  </a:outerShdw>
                </a:effectLst>
                <a:ea typeface="Times New Roman" panose="02020603050405020304" pitchFamily="18" charset="0"/>
              </a:rPr>
              <a:t>3.14.1.13	Incentive Factor</a:t>
            </a:r>
            <a:endParaRPr lang="en-US" dirty="0">
              <a:effectLst>
                <a:outerShdw blurRad="38100" dist="38100" dir="2700000" algn="tl">
                  <a:srgbClr val="000000">
                    <a:alpha val="43137"/>
                  </a:srgbClr>
                </a:outerShdw>
              </a:effectLst>
              <a:ea typeface="Times New Roman" panose="02020603050405020304" pitchFamily="18" charset="0"/>
            </a:endParaRPr>
          </a:p>
          <a:p>
            <a:pPr marL="457200" marR="0" indent="-457200">
              <a:spcBef>
                <a:spcPts val="0"/>
              </a:spcBef>
              <a:spcAft>
                <a:spcPts val="1200"/>
              </a:spcAft>
              <a:buAutoNum type="arabicParenBoth"/>
            </a:pPr>
            <a:r>
              <a:rPr lang="en-US" dirty="0" smtClean="0">
                <a:ea typeface="Calibri" panose="020F0502020204030204" pitchFamily="34" charset="0"/>
                <a:cs typeface="Times New Roman" panose="02020603050405020304" pitchFamily="18" charset="0"/>
              </a:rPr>
              <a:t>Subject </a:t>
            </a:r>
            <a:r>
              <a:rPr lang="en-US" dirty="0">
                <a:ea typeface="Calibri" panose="020F0502020204030204" pitchFamily="34" charset="0"/>
                <a:cs typeface="Times New Roman" panose="02020603050405020304" pitchFamily="18" charset="0"/>
              </a:rPr>
              <a:t>to the reductions described in items (2) and (3), the Incentive Factor for RMR Agreements is equal to 10% of the actual Eligible Costs </a:t>
            </a:r>
            <a:r>
              <a:rPr lang="en-US" u="sng"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excluding fuel costs incurred by the RMR Unit.</a:t>
            </a:r>
            <a:r>
              <a:rPr lang="en-US" dirty="0">
                <a:ea typeface="Calibri" panose="020F0502020204030204" pitchFamily="34" charset="0"/>
                <a:cs typeface="Times New Roman" panose="02020603050405020304" pitchFamily="18" charset="0"/>
              </a:rPr>
              <a:t>  The Incentive Factor for RMR Agreements is not applied to capital expenditures as described in Section 3.14.1, Reliability Must Run.  The Incentive Factor shall never be less than zero</a:t>
            </a:r>
            <a:r>
              <a:rPr lang="en-US" dirty="0" smtClean="0">
                <a:ea typeface="Calibri" panose="020F0502020204030204" pitchFamily="34" charset="0"/>
                <a:cs typeface="Times New Roman" panose="02020603050405020304" pitchFamily="18" charset="0"/>
              </a:rPr>
              <a:t>.</a:t>
            </a:r>
          </a:p>
          <a:p>
            <a:pPr marL="457200" marR="0" indent="-457200">
              <a:spcBef>
                <a:spcPts val="0"/>
              </a:spcBef>
              <a:spcAft>
                <a:spcPts val="1200"/>
              </a:spcAft>
              <a:buAutoNum type="arabicParenBoth"/>
            </a:pPr>
            <a:endParaRPr lang="en-US" dirty="0">
              <a:effectLst/>
              <a:ea typeface="Calibri" panose="020F0502020204030204" pitchFamily="34" charset="0"/>
              <a:cs typeface="Times New Roman" panose="02020603050405020304" pitchFamily="18" charset="0"/>
            </a:endParaRPr>
          </a:p>
          <a:p>
            <a:pPr marR="0">
              <a:spcBef>
                <a:spcPts val="0"/>
              </a:spcBef>
              <a:spcAft>
                <a:spcPts val="1200"/>
              </a:spcAft>
            </a:pPr>
            <a:r>
              <a:rPr lang="en-US" b="1" dirty="0" smtClean="0">
                <a:ea typeface="Calibri" panose="020F0502020204030204" pitchFamily="34" charset="0"/>
                <a:cs typeface="Times New Roman" panose="02020603050405020304" pitchFamily="18" charset="0"/>
              </a:rPr>
              <a:t>Question:  </a:t>
            </a:r>
          </a:p>
          <a:p>
            <a:pPr marR="0">
              <a:spcBef>
                <a:spcPts val="0"/>
              </a:spcBef>
              <a:spcAft>
                <a:spcPts val="1200"/>
              </a:spcAft>
            </a:pPr>
            <a:r>
              <a:rPr lang="en-US" b="1" dirty="0" smtClean="0">
                <a:ea typeface="Calibri" panose="020F0502020204030204" pitchFamily="34" charset="0"/>
                <a:cs typeface="Times New Roman" panose="02020603050405020304" pitchFamily="18" charset="0"/>
              </a:rPr>
              <a:t>Should the Incentive Factor be applied to </a:t>
            </a:r>
            <a:r>
              <a:rPr lang="en-US" b="1" dirty="0" smtClean="0"/>
              <a:t>Reservation </a:t>
            </a:r>
            <a:r>
              <a:rPr lang="en-US" b="1" dirty="0"/>
              <a:t>and </a:t>
            </a:r>
            <a:r>
              <a:rPr lang="en-US" b="1" dirty="0" smtClean="0"/>
              <a:t>Transportation Costs?</a:t>
            </a:r>
            <a:endParaRPr lang="en-US"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2226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purl.org/dc/elements/1.1/"/>
    <ds:schemaRef ds:uri="http://schemas.microsoft.com/office/2006/metadata/properties"/>
    <ds:schemaRef ds:uri="c34af464-7aa1-4edd-9be4-83dffc1cb926"/>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8861</TotalTime>
  <Words>115</Words>
  <Application>Microsoft Office PowerPoint</Application>
  <PresentationFormat>On-screen Show (4:3)</PresentationFormat>
  <Paragraphs>43</Paragraphs>
  <Slides>5</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Times New Roman</vt:lpstr>
      <vt:lpstr>1_Custom Design</vt:lpstr>
      <vt:lpstr>Office Theme</vt:lpstr>
      <vt:lpstr>Custom Design</vt:lpstr>
      <vt:lpstr>PowerPoint Presentation</vt:lpstr>
      <vt:lpstr>Reservation and Transportation Costs</vt:lpstr>
      <vt:lpstr>RMR Energy</vt:lpstr>
      <vt:lpstr>Fuel Adder</vt:lpstr>
      <vt:lpstr>Incentive Factor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Gonzalez, Ino</cp:lastModifiedBy>
  <cp:revision>362</cp:revision>
  <cp:lastPrinted>2016-05-06T19:52:45Z</cp:lastPrinted>
  <dcterms:created xsi:type="dcterms:W3CDTF">2016-01-21T15:20:31Z</dcterms:created>
  <dcterms:modified xsi:type="dcterms:W3CDTF">2016-07-21T15:40:43Z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