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2562" y="-7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PRS Rejection of NPRR 784 - Mitigated Offer Caps for </a:t>
            </a:r>
            <a:br>
              <a:rPr lang="en-US" b="1" dirty="0" smtClean="0"/>
            </a:br>
            <a:r>
              <a:rPr lang="en-US" b="1" dirty="0" err="1" smtClean="0"/>
              <a:t>RMR</a:t>
            </a:r>
            <a:r>
              <a:rPr lang="en-US" b="1" dirty="0" smtClean="0"/>
              <a:t> Units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PRS Advocate Presentation</a:t>
            </a:r>
          </a:p>
          <a:p>
            <a:r>
              <a:rPr lang="en-US" dirty="0"/>
              <a:t>b</a:t>
            </a:r>
            <a:r>
              <a:rPr lang="en-US" dirty="0" smtClean="0"/>
              <a:t>y Katie Coleman for Texas Industrial Energy Consumers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329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NPRR 784 Overview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5385"/>
            <a:ext cx="10515600" cy="4711578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NPRR 784 would </a:t>
            </a:r>
            <a:r>
              <a:rPr lang="en-US" b="1" i="1" dirty="0" smtClean="0"/>
              <a:t>only</a:t>
            </a:r>
            <a:r>
              <a:rPr lang="en-US" dirty="0" smtClean="0"/>
              <a:t> apply when generator offers are mitigated because there is inadequate competition. 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When there </a:t>
            </a:r>
            <a:r>
              <a:rPr lang="en-US" dirty="0"/>
              <a:t>is adequate competition, </a:t>
            </a:r>
            <a:r>
              <a:rPr lang="en-US" dirty="0" err="1"/>
              <a:t>RMR</a:t>
            </a:r>
            <a:r>
              <a:rPr lang="en-US" dirty="0"/>
              <a:t> units will be offered at $9,000/</a:t>
            </a:r>
            <a:r>
              <a:rPr lang="en-US" dirty="0" err="1"/>
              <a:t>MWh</a:t>
            </a:r>
            <a:r>
              <a:rPr lang="en-US" dirty="0"/>
              <a:t> under </a:t>
            </a:r>
            <a:r>
              <a:rPr lang="en-US" b="1" i="1" dirty="0"/>
              <a:t>either</a:t>
            </a:r>
            <a:r>
              <a:rPr lang="en-US" dirty="0"/>
              <a:t> the status quo or NPRR 784. 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When there is inadequate competition, </a:t>
            </a:r>
            <a:r>
              <a:rPr lang="en-US" dirty="0" err="1" smtClean="0"/>
              <a:t>RMR</a:t>
            </a:r>
            <a:r>
              <a:rPr lang="en-US" dirty="0" smtClean="0"/>
              <a:t> Units are currently subject to the same offer mitigation as other units.  Greens Bayou 5 (</a:t>
            </a:r>
            <a:r>
              <a:rPr lang="en-US" dirty="0" err="1" smtClean="0"/>
              <a:t>GBY5</a:t>
            </a:r>
            <a:r>
              <a:rPr lang="en-US" dirty="0" smtClean="0"/>
              <a:t>) would likely be offered at around $50-$60/</a:t>
            </a:r>
            <a:r>
              <a:rPr lang="en-US" dirty="0" err="1" smtClean="0"/>
              <a:t>MWh</a:t>
            </a:r>
            <a:r>
              <a:rPr lang="en-US" dirty="0" smtClean="0"/>
              <a:t>.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NPRR 784 would instead require all </a:t>
            </a:r>
            <a:r>
              <a:rPr lang="en-US" dirty="0" err="1" smtClean="0"/>
              <a:t>RMR</a:t>
            </a:r>
            <a:r>
              <a:rPr lang="en-US" dirty="0" smtClean="0"/>
              <a:t> units to be offered at the </a:t>
            </a:r>
            <a:r>
              <a:rPr lang="en-US" b="1" i="1" dirty="0" smtClean="0"/>
              <a:t>highest possible price </a:t>
            </a:r>
            <a:r>
              <a:rPr lang="en-US" dirty="0" smtClean="0"/>
              <a:t>that would still allow SCED to dispatch the unit for congestion.  Estimates are in the $600-800/</a:t>
            </a:r>
            <a:r>
              <a:rPr lang="en-US" dirty="0" err="1" smtClean="0"/>
              <a:t>MWh</a:t>
            </a:r>
            <a:r>
              <a:rPr lang="en-US" dirty="0" smtClean="0"/>
              <a:t> range for </a:t>
            </a:r>
            <a:r>
              <a:rPr lang="en-US" dirty="0" err="1" smtClean="0"/>
              <a:t>GBY5</a:t>
            </a:r>
            <a:r>
              <a:rPr lang="en-US" dirty="0" smtClean="0"/>
              <a:t>.  </a:t>
            </a:r>
          </a:p>
          <a:p>
            <a:pPr marL="0" indent="0" algn="just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617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35962" cy="1325563"/>
          </a:xfrm>
        </p:spPr>
        <p:txBody>
          <a:bodyPr/>
          <a:lstStyle/>
          <a:p>
            <a:pPr algn="ctr"/>
            <a:r>
              <a:rPr lang="en-US" b="1" u="sng" dirty="0" smtClean="0"/>
              <a:t>PRS Concerns with NPRR 784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2615"/>
            <a:ext cx="10515600" cy="4689231"/>
          </a:xfrm>
        </p:spPr>
        <p:txBody>
          <a:bodyPr>
            <a:normAutofit fontScale="47500" lnSpcReduction="20000"/>
          </a:bodyPr>
          <a:lstStyle/>
          <a:p>
            <a:pPr marL="457200" lvl="1" indent="0" algn="just">
              <a:buNone/>
            </a:pPr>
            <a:r>
              <a:rPr lang="en-US" sz="4600" b="1" i="1" dirty="0" smtClean="0"/>
              <a:t>Punitive to Loads</a:t>
            </a:r>
            <a:r>
              <a:rPr lang="en-US" sz="4600" b="1" dirty="0" smtClean="0"/>
              <a:t>.  </a:t>
            </a:r>
          </a:p>
          <a:p>
            <a:pPr marL="457200" lvl="1" indent="0" algn="just">
              <a:buNone/>
            </a:pPr>
            <a:r>
              <a:rPr lang="en-US" sz="4600" dirty="0" smtClean="0"/>
              <a:t>Customers are paying more than $60 million for the Greens Bayou 5 </a:t>
            </a:r>
            <a:r>
              <a:rPr lang="en-US" sz="4600" dirty="0" err="1" smtClean="0"/>
              <a:t>RMR</a:t>
            </a:r>
            <a:r>
              <a:rPr lang="en-US" sz="4600" dirty="0" smtClean="0"/>
              <a:t> unit to maintain local reliability until the Houston Import Project is in service.  Customers should not be forced to pay $600-800/</a:t>
            </a:r>
            <a:r>
              <a:rPr lang="en-US" sz="4600" dirty="0" err="1" smtClean="0"/>
              <a:t>MWh</a:t>
            </a:r>
            <a:r>
              <a:rPr lang="en-US" sz="4600" dirty="0" smtClean="0"/>
              <a:t> (to the </a:t>
            </a:r>
            <a:r>
              <a:rPr lang="en-US" sz="4600" dirty="0" err="1" smtClean="0"/>
              <a:t>RMR</a:t>
            </a:r>
            <a:r>
              <a:rPr lang="en-US" sz="4600" dirty="0" smtClean="0"/>
              <a:t> unit </a:t>
            </a:r>
            <a:r>
              <a:rPr lang="en-US" sz="4600" b="1" i="1" dirty="0" smtClean="0"/>
              <a:t>and</a:t>
            </a:r>
            <a:r>
              <a:rPr lang="en-US" sz="4600" dirty="0" smtClean="0"/>
              <a:t> all other generators in the area) to use the unit for that purpose.  </a:t>
            </a:r>
          </a:p>
          <a:p>
            <a:pPr marL="457200" lvl="1" indent="0" algn="just">
              <a:buNone/>
            </a:pPr>
            <a:endParaRPr lang="en-US" sz="4600" dirty="0" smtClean="0"/>
          </a:p>
          <a:p>
            <a:pPr marL="457200" lvl="1" indent="0" algn="just">
              <a:buNone/>
            </a:pPr>
            <a:r>
              <a:rPr lang="en-US" sz="4600" b="1" i="1" dirty="0" smtClean="0"/>
              <a:t>Incentivizes Retirements by Providing Scarcity Pricing in Non-Scarcity Conditions. </a:t>
            </a:r>
          </a:p>
          <a:p>
            <a:pPr marL="457200" lvl="1" indent="0" algn="just">
              <a:buNone/>
            </a:pPr>
            <a:r>
              <a:rPr lang="en-US" sz="4600" dirty="0" smtClean="0"/>
              <a:t>NPRR 784 creates an incentive for a generator to retire a marginal unit if it believes the unit will set scarcity prices for other units through a high mitigated offer cap.  Generators would be able to do with an </a:t>
            </a:r>
            <a:r>
              <a:rPr lang="en-US" sz="4600" dirty="0" err="1" smtClean="0"/>
              <a:t>RMR</a:t>
            </a:r>
            <a:r>
              <a:rPr lang="en-US" sz="4600" dirty="0" smtClean="0"/>
              <a:t> unit what they cannot do otherwise because of market power protections.   This also creates local market power concerns.  </a:t>
            </a:r>
          </a:p>
          <a:p>
            <a:pPr marL="457200" lvl="1" indent="0" algn="just">
              <a:buNone/>
            </a:pPr>
            <a:endParaRPr lang="en-US" sz="4600" dirty="0" smtClean="0"/>
          </a:p>
          <a:p>
            <a:pPr marL="457200" lvl="1" indent="0" algn="just">
              <a:buNone/>
            </a:pPr>
            <a:r>
              <a:rPr lang="en-US" sz="4600" b="1" i="1" dirty="0" smtClean="0"/>
              <a:t>Prevents </a:t>
            </a:r>
            <a:r>
              <a:rPr lang="en-US" sz="4600" b="1" i="1" dirty="0" err="1" smtClean="0"/>
              <a:t>RMR</a:t>
            </a:r>
            <a:r>
              <a:rPr lang="en-US" sz="4600" b="1" i="1" dirty="0" smtClean="0"/>
              <a:t> Unit from Solving Other Constraints.  </a:t>
            </a:r>
          </a:p>
          <a:p>
            <a:pPr marL="457200" lvl="1" indent="0" algn="just">
              <a:buNone/>
            </a:pPr>
            <a:r>
              <a:rPr lang="en-US" sz="4600" dirty="0" smtClean="0"/>
              <a:t>NPRR 784 also precludes an </a:t>
            </a:r>
            <a:r>
              <a:rPr lang="en-US" sz="4600" dirty="0" err="1" smtClean="0"/>
              <a:t>GBY5</a:t>
            </a:r>
            <a:r>
              <a:rPr lang="en-US" sz="4600" dirty="0" smtClean="0"/>
              <a:t> from being used to solve any constraint other than Singleton-Zenith.  </a:t>
            </a:r>
            <a:r>
              <a:rPr lang="en-US" sz="4600" dirty="0" err="1" smtClean="0"/>
              <a:t>GBY5</a:t>
            </a:r>
            <a:r>
              <a:rPr lang="en-US" sz="4600" dirty="0" smtClean="0"/>
              <a:t> was put under an </a:t>
            </a:r>
            <a:r>
              <a:rPr lang="en-US" sz="4600" dirty="0" err="1" smtClean="0"/>
              <a:t>RMR</a:t>
            </a:r>
            <a:r>
              <a:rPr lang="en-US" sz="4600" dirty="0" smtClean="0"/>
              <a:t> contract to solve multiple other constraints.  NPRR 784 would prevent loads from getting the fair value of the contract. </a:t>
            </a:r>
          </a:p>
          <a:p>
            <a:pPr lvl="1"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7040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35962" cy="1325563"/>
          </a:xfrm>
        </p:spPr>
        <p:txBody>
          <a:bodyPr/>
          <a:lstStyle/>
          <a:p>
            <a:pPr algn="ctr"/>
            <a:r>
              <a:rPr lang="en-US" b="1" u="sng" dirty="0" smtClean="0"/>
              <a:t>Responses to Proponents’ Arguments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2615"/>
            <a:ext cx="10515600" cy="4689231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en-US" sz="2800" b="1" i="1" dirty="0"/>
              <a:t>C</a:t>
            </a:r>
            <a:r>
              <a:rPr lang="en-US" sz="2800" b="1" i="1" dirty="0" smtClean="0"/>
              <a:t>urrent </a:t>
            </a:r>
            <a:r>
              <a:rPr lang="en-US" sz="2800" b="1" i="1" dirty="0" err="1" smtClean="0"/>
              <a:t>RMR</a:t>
            </a:r>
            <a:r>
              <a:rPr lang="en-US" sz="2800" b="1" i="1" dirty="0" smtClean="0"/>
              <a:t> mitigated offer caps do not undermine competition.</a:t>
            </a:r>
            <a:endParaRPr lang="en-US" sz="2800" i="1" dirty="0" smtClean="0"/>
          </a:p>
          <a:p>
            <a:pPr lvl="1" algn="just"/>
            <a:r>
              <a:rPr lang="en-US" dirty="0" smtClean="0"/>
              <a:t>NPRR 784 only applies in non-competitive situations </a:t>
            </a:r>
            <a:r>
              <a:rPr lang="en-US" u="sng" dirty="0" smtClean="0"/>
              <a:t>by definition</a:t>
            </a:r>
            <a:r>
              <a:rPr lang="en-US" dirty="0" smtClean="0"/>
              <a:t>.   </a:t>
            </a:r>
            <a:r>
              <a:rPr lang="en-US" dirty="0" err="1" smtClean="0"/>
              <a:t>RMR</a:t>
            </a:r>
            <a:r>
              <a:rPr lang="en-US" dirty="0" smtClean="0"/>
              <a:t> units are dispatched last (and at $9,000/</a:t>
            </a:r>
            <a:r>
              <a:rPr lang="en-US" dirty="0" err="1" smtClean="0"/>
              <a:t>MWh</a:t>
            </a:r>
            <a:r>
              <a:rPr lang="en-US" dirty="0" smtClean="0"/>
              <a:t>) when there is competition.  </a:t>
            </a:r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If dispatching the unit last were the sole objective, the </a:t>
            </a:r>
            <a:r>
              <a:rPr lang="en-US" dirty="0" err="1" smtClean="0"/>
              <a:t>RMR</a:t>
            </a:r>
            <a:r>
              <a:rPr lang="en-US" dirty="0" smtClean="0"/>
              <a:t> unit could be priced at the </a:t>
            </a:r>
            <a:r>
              <a:rPr lang="en-US" b="1" i="1" dirty="0" smtClean="0"/>
              <a:t>lowest </a:t>
            </a:r>
            <a:r>
              <a:rPr lang="en-US" dirty="0" smtClean="0"/>
              <a:t>offer that would still put it last.  Instead, the NPRR prices the unit at the </a:t>
            </a:r>
            <a:r>
              <a:rPr lang="en-US" b="1" i="1" dirty="0" smtClean="0"/>
              <a:t>highest</a:t>
            </a:r>
            <a:r>
              <a:rPr lang="en-US" dirty="0" smtClean="0"/>
              <a:t> offer possible while still making the unit visible to SCED to address congestion.  </a:t>
            </a:r>
            <a:endParaRPr lang="en-US" dirty="0"/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This is an effort to inappropriately create scarcity pricing in a non-competitive, non-scarce situation.  </a:t>
            </a:r>
          </a:p>
        </p:txBody>
      </p:sp>
    </p:spTree>
    <p:extLst>
      <p:ext uri="{BB962C8B-B14F-4D97-AF65-F5344CB8AC3E}">
        <p14:creationId xmlns:p14="http://schemas.microsoft.com/office/powerpoint/2010/main" val="335340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35962" cy="1325563"/>
          </a:xfrm>
        </p:spPr>
        <p:txBody>
          <a:bodyPr/>
          <a:lstStyle/>
          <a:p>
            <a:pPr algn="ctr"/>
            <a:r>
              <a:rPr lang="en-US" b="1" u="sng" dirty="0" smtClean="0"/>
              <a:t>Responses to Proponents’ Arguments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2615"/>
            <a:ext cx="10515600" cy="4689231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en-US" sz="2800" b="1" i="1" dirty="0" smtClean="0"/>
              <a:t>NPRR 784 is not necessary to minimize </a:t>
            </a:r>
            <a:r>
              <a:rPr lang="en-US" sz="2800" b="1" i="1" dirty="0" err="1" smtClean="0"/>
              <a:t>RMR</a:t>
            </a:r>
            <a:r>
              <a:rPr lang="en-US" sz="2800" b="1" i="1" dirty="0" smtClean="0"/>
              <a:t> run-time and uplift. </a:t>
            </a:r>
            <a:endParaRPr lang="en-US" sz="2800" i="1" dirty="0" smtClean="0"/>
          </a:p>
          <a:p>
            <a:pPr lvl="1" algn="just"/>
            <a:r>
              <a:rPr lang="en-US" dirty="0" smtClean="0"/>
              <a:t>The </a:t>
            </a:r>
            <a:r>
              <a:rPr lang="en-US" dirty="0" err="1" smtClean="0"/>
              <a:t>RMR</a:t>
            </a:r>
            <a:r>
              <a:rPr lang="en-US" dirty="0" smtClean="0"/>
              <a:t> contract already limits the periods where </a:t>
            </a:r>
            <a:r>
              <a:rPr lang="en-US" dirty="0" err="1" smtClean="0"/>
              <a:t>GBY5</a:t>
            </a:r>
            <a:r>
              <a:rPr lang="en-US" dirty="0" smtClean="0"/>
              <a:t> can be used to minimize costs to customers, so it is not clear that putting the unit last provides significant incremental benefits. </a:t>
            </a:r>
          </a:p>
          <a:p>
            <a:pPr marL="457200" lvl="1" indent="0" algn="just">
              <a:buNone/>
            </a:pPr>
            <a:endParaRPr lang="en-US" dirty="0" smtClean="0"/>
          </a:p>
          <a:p>
            <a:pPr lvl="1" algn="just"/>
            <a:r>
              <a:rPr lang="en-US" dirty="0" smtClean="0"/>
              <a:t>If there are significant benefits, those could be obtained by pricing the </a:t>
            </a:r>
            <a:r>
              <a:rPr lang="en-US" dirty="0" err="1" smtClean="0"/>
              <a:t>RMR</a:t>
            </a:r>
            <a:r>
              <a:rPr lang="en-US" dirty="0" smtClean="0"/>
              <a:t> unit at the lowest possible price needed to put it at the end of the bid stack.  It is not necessary to price the unit at $600-800/</a:t>
            </a:r>
            <a:r>
              <a:rPr lang="en-US" dirty="0" err="1" smtClean="0"/>
              <a:t>MWh</a:t>
            </a:r>
            <a:r>
              <a:rPr lang="en-US" dirty="0" smtClean="0"/>
              <a:t>. </a:t>
            </a:r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There has been no analysis to show that running the unit less often and at a higher price will maximize revenue offsets for the </a:t>
            </a:r>
            <a:r>
              <a:rPr lang="en-US" dirty="0" err="1" smtClean="0"/>
              <a:t>RMR</a:t>
            </a:r>
            <a:r>
              <a:rPr lang="en-US" dirty="0" smtClean="0"/>
              <a:t> contract.  Running the unit more often, and at a lower price, could provide a greater revenue offset.  </a:t>
            </a:r>
          </a:p>
        </p:txBody>
      </p:sp>
    </p:spTree>
    <p:extLst>
      <p:ext uri="{BB962C8B-B14F-4D97-AF65-F5344CB8AC3E}">
        <p14:creationId xmlns:p14="http://schemas.microsoft.com/office/powerpoint/2010/main" val="412031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35962" cy="1325563"/>
          </a:xfrm>
        </p:spPr>
        <p:txBody>
          <a:bodyPr/>
          <a:lstStyle/>
          <a:p>
            <a:pPr algn="ctr"/>
            <a:r>
              <a:rPr lang="en-US" b="1" u="sng" dirty="0" smtClean="0"/>
              <a:t>Responses to Proponents’ Arguments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2615"/>
            <a:ext cx="10515600" cy="4689231"/>
          </a:xfrm>
        </p:spPr>
        <p:txBody>
          <a:bodyPr>
            <a:normAutofit fontScale="92500" lnSpcReduction="10000"/>
          </a:bodyPr>
          <a:lstStyle/>
          <a:p>
            <a:pPr marL="457200" lvl="1" indent="0" algn="just">
              <a:buNone/>
            </a:pPr>
            <a:r>
              <a:rPr lang="en-US" sz="3000" b="1" i="1" dirty="0" smtClean="0"/>
              <a:t>NPRR 784 is not justified by resource adequacy objectives.</a:t>
            </a:r>
            <a:endParaRPr lang="en-US" sz="3000" i="1" dirty="0" smtClean="0"/>
          </a:p>
          <a:p>
            <a:pPr lvl="1" algn="just"/>
            <a:r>
              <a:rPr lang="en-US" sz="2600" dirty="0" err="1" smtClean="0"/>
              <a:t>GBY5</a:t>
            </a:r>
            <a:r>
              <a:rPr lang="en-US" sz="2600" dirty="0" smtClean="0"/>
              <a:t> is an </a:t>
            </a:r>
            <a:r>
              <a:rPr lang="en-US" sz="2600" dirty="0" err="1" smtClean="0"/>
              <a:t>RMR</a:t>
            </a:r>
            <a:r>
              <a:rPr lang="en-US" sz="2600" dirty="0" smtClean="0"/>
              <a:t> for local reliability, not system-wide capacity.  This type of need can be addressed </a:t>
            </a:r>
            <a:r>
              <a:rPr lang="en-US" sz="2600" b="1" i="1" dirty="0" smtClean="0"/>
              <a:t>either</a:t>
            </a:r>
            <a:r>
              <a:rPr lang="en-US" sz="2600" dirty="0" smtClean="0"/>
              <a:t> through transmission or generation.</a:t>
            </a:r>
          </a:p>
          <a:p>
            <a:pPr marL="457200" lvl="1" indent="0" algn="just">
              <a:buNone/>
            </a:pPr>
            <a:endParaRPr lang="en-US" sz="2600" dirty="0" smtClean="0"/>
          </a:p>
          <a:p>
            <a:pPr lvl="1" algn="just"/>
            <a:r>
              <a:rPr lang="en-US" sz="2600" dirty="0" smtClean="0"/>
              <a:t>The Houston Import Project is the “exit strategy” for the </a:t>
            </a:r>
            <a:r>
              <a:rPr lang="en-US" sz="2600" dirty="0" err="1" smtClean="0"/>
              <a:t>GBY5</a:t>
            </a:r>
            <a:r>
              <a:rPr lang="en-US" sz="2600" dirty="0" smtClean="0"/>
              <a:t> </a:t>
            </a:r>
            <a:r>
              <a:rPr lang="en-US" sz="2600" dirty="0" err="1" smtClean="0"/>
              <a:t>RMR</a:t>
            </a:r>
            <a:r>
              <a:rPr lang="en-US" sz="2600" dirty="0" smtClean="0"/>
              <a:t>.  Setting high prices in non-competitive conditions between now and 2018 will not incentivize new resources because a transmission solution is already underway. </a:t>
            </a:r>
            <a:r>
              <a:rPr lang="en-US" sz="2600" dirty="0"/>
              <a:t>Customers should not be punished with high prices purely due to regulatory lead time in building transmission.  </a:t>
            </a:r>
          </a:p>
          <a:p>
            <a:pPr lvl="1" algn="just"/>
            <a:endParaRPr lang="en-US" sz="2600" dirty="0" smtClean="0"/>
          </a:p>
          <a:p>
            <a:pPr lvl="1" algn="just"/>
            <a:r>
              <a:rPr lang="en-US" sz="2600" dirty="0" smtClean="0"/>
              <a:t>Historically, high prices in Houston have correlated with suppressed prices in the North Zone, which undermines signals to develop new resources outside of Houston.  </a:t>
            </a:r>
          </a:p>
          <a:p>
            <a:pPr lvl="1" algn="just"/>
            <a:endParaRPr lang="en-US" sz="2600" dirty="0"/>
          </a:p>
          <a:p>
            <a:pPr marL="457200" lvl="1" indent="0" algn="just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2031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689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 PRS Rejection of NPRR 784 - Mitigated Offer Caps for  RMR Units</vt:lpstr>
      <vt:lpstr>NPRR 784 Overview</vt:lpstr>
      <vt:lpstr>PRS Concerns with NPRR 784</vt:lpstr>
      <vt:lpstr>Responses to Proponents’ Arguments</vt:lpstr>
      <vt:lpstr>Responses to Proponents’ Arguments</vt:lpstr>
      <vt:lpstr>Responses to Proponents’ Arguments</vt:lpstr>
    </vt:vector>
  </TitlesOfParts>
  <Company>Lower Colorado River Authority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NPRR 649 Addressing Issues Surrounding High Dispatch Limit (HDL) Overrides</dc:title>
  <dc:creator>Randa Stephenson</dc:creator>
  <cp:lastModifiedBy>K. Landry</cp:lastModifiedBy>
  <cp:revision>28</cp:revision>
  <dcterms:created xsi:type="dcterms:W3CDTF">2016-01-27T21:26:15Z</dcterms:created>
  <dcterms:modified xsi:type="dcterms:W3CDTF">2016-07-27T22:06:25Z</dcterms:modified>
</cp:coreProperties>
</file>