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370" r:id="rId2"/>
    <p:sldId id="389" r:id="rId3"/>
    <p:sldId id="379" r:id="rId4"/>
    <p:sldId id="382" r:id="rId5"/>
    <p:sldId id="385" r:id="rId6"/>
    <p:sldId id="380" r:id="rId7"/>
    <p:sldId id="38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40949A"/>
    <a:srgbClr val="DDDDDD"/>
    <a:srgbClr val="FF3300"/>
    <a:srgbClr val="FF9900"/>
    <a:srgbClr val="5469A2"/>
    <a:srgbClr val="294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8" autoAdjust="0"/>
    <p:restoredTop sz="94660"/>
  </p:normalViewPr>
  <p:slideViewPr>
    <p:cSldViewPr>
      <p:cViewPr>
        <p:scale>
          <a:sx n="60" d="100"/>
          <a:sy n="60" d="100"/>
        </p:scale>
        <p:origin x="-3084" y="-1062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6576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 smtClean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 smtClean="0">
                <a:latin typeface="Calibri" panose="020F0502020204030204" pitchFamily="34" charset="0"/>
              </a:rPr>
              <a:t>Tuesday, August 2nd, 2016</a:t>
            </a:r>
            <a:endParaRPr lang="en-US" sz="2800" b="0" dirty="0" smtClean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 smtClean="0">
                <a:latin typeface="Calibri" panose="020F0502020204030204" pitchFamily="34" charset="0"/>
              </a:rPr>
              <a:t>ERCOT</a:t>
            </a:r>
            <a:br>
              <a:rPr lang="en-US" sz="4400" b="1" dirty="0" smtClean="0">
                <a:latin typeface="Calibri" panose="020F0502020204030204" pitchFamily="34" charset="0"/>
              </a:rPr>
            </a:br>
            <a:r>
              <a:rPr lang="en-US" sz="4400" b="1" dirty="0" smtClean="0">
                <a:latin typeface="Calibri" panose="020F0502020204030204" pitchFamily="34" charset="0"/>
              </a:rPr>
              <a:t> </a:t>
            </a:r>
            <a:r>
              <a:rPr lang="en-US" sz="4400" b="1" dirty="0">
                <a:latin typeface="Calibri" panose="020F0502020204030204" pitchFamily="34" charset="0"/>
              </a:rPr>
              <a:t>Retail Market </a:t>
            </a:r>
            <a:r>
              <a:rPr lang="en-US" sz="4400" b="1" dirty="0" smtClean="0">
                <a:latin typeface="Calibri" panose="020F0502020204030204" pitchFamily="34" charset="0"/>
              </a:rPr>
              <a:t>Training</a:t>
            </a:r>
            <a:br>
              <a:rPr lang="en-US" sz="4400" b="1" dirty="0" smtClean="0">
                <a:latin typeface="Calibri" panose="020F0502020204030204" pitchFamily="34" charset="0"/>
              </a:rPr>
            </a:br>
            <a:r>
              <a:rPr lang="en-US" sz="4400" b="1" dirty="0" smtClean="0">
                <a:latin typeface="Calibri" panose="020F0502020204030204" pitchFamily="34" charset="0"/>
              </a:rPr>
              <a:t> </a:t>
            </a:r>
            <a:r>
              <a:rPr lang="en-US" sz="4400" b="1" dirty="0">
                <a:latin typeface="Calibri" panose="020F0502020204030204" pitchFamily="34" charset="0"/>
              </a:rPr>
              <a:t>Task Force</a:t>
            </a:r>
            <a:endParaRPr lang="en-US" sz="4400" b="1" dirty="0" smtClean="0">
              <a:latin typeface="Calibri" panose="020F050202020403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4724400"/>
            <a:ext cx="9144000" cy="1752600"/>
          </a:xfrm>
        </p:spPr>
        <p:txBody>
          <a:bodyPr/>
          <a:lstStyle/>
          <a:p>
            <a:pPr algn="ctr">
              <a:defRPr/>
            </a:pPr>
            <a:r>
              <a:rPr lang="en-US" dirty="0" smtClean="0">
                <a:latin typeface="Calibri" panose="020F0502020204030204" pitchFamily="34" charset="0"/>
              </a:rPr>
              <a:t>        Co-Chairs:                                                      </a:t>
            </a:r>
          </a:p>
          <a:p>
            <a:pPr algn="ctr">
              <a:defRPr/>
            </a:pPr>
            <a:endParaRPr lang="en-US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en-US" dirty="0">
                <a:latin typeface="Calibri" panose="020F0502020204030204" pitchFamily="34" charset="0"/>
              </a:rPr>
              <a:t>Deborah McKeever, Oncor </a:t>
            </a:r>
            <a:r>
              <a:rPr lang="en-US" dirty="0" smtClean="0">
                <a:latin typeface="Calibri" panose="020F0502020204030204" pitchFamily="34" charset="0"/>
              </a:rPr>
              <a:t>        Tomas </a:t>
            </a:r>
            <a:r>
              <a:rPr lang="en-US" dirty="0">
                <a:latin typeface="Calibri" panose="020F0502020204030204" pitchFamily="34" charset="0"/>
              </a:rPr>
              <a:t>Fernandez, NRG </a:t>
            </a:r>
            <a:r>
              <a:rPr lang="en-US" dirty="0" smtClean="0">
                <a:latin typeface="Calibri" panose="020F0502020204030204" pitchFamily="34" charset="0"/>
              </a:rPr>
              <a:t>         Sheri </a:t>
            </a:r>
            <a:r>
              <a:rPr lang="en-US" dirty="0" err="1">
                <a:latin typeface="Calibri" panose="020F0502020204030204" pitchFamily="34" charset="0"/>
              </a:rPr>
              <a:t>Wiegand</a:t>
            </a:r>
            <a:r>
              <a:rPr lang="en-US" dirty="0">
                <a:latin typeface="Calibri" panose="020F0502020204030204" pitchFamily="34" charset="0"/>
              </a:rPr>
              <a:t>, TXU Energy</a:t>
            </a:r>
          </a:p>
          <a:p>
            <a:pPr algn="ctr">
              <a:defRPr/>
            </a:pPr>
            <a:endParaRPr lang="en-US" sz="16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Upcoming Retail Training Instructor Led Classes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067800" cy="5562600"/>
          </a:xfrm>
        </p:spPr>
        <p:txBody>
          <a:bodyPr/>
          <a:lstStyle/>
          <a:p>
            <a:pPr marL="0" indent="0">
              <a:buNone/>
            </a:pPr>
            <a:r>
              <a:rPr lang="en-US" b="0" dirty="0" smtClean="0"/>
              <a:t> </a:t>
            </a:r>
            <a:r>
              <a:rPr lang="en-US" sz="2400" dirty="0" smtClean="0">
                <a:solidFill>
                  <a:srgbClr val="40949A"/>
                </a:solidFill>
              </a:rPr>
              <a:t>Houston     		</a:t>
            </a:r>
            <a:r>
              <a:rPr lang="en-US" sz="2400" dirty="0" smtClean="0"/>
              <a:t>Hosted </a:t>
            </a:r>
            <a:r>
              <a:rPr lang="en-US" sz="2400" dirty="0"/>
              <a:t>by </a:t>
            </a:r>
            <a:r>
              <a:rPr lang="en-US" sz="2400" dirty="0" smtClean="0"/>
              <a:t>Centerpoint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   		1111 Louisiana St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Houston, TX 77002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		</a:t>
            </a:r>
            <a:r>
              <a:rPr lang="en-US" sz="2400" u="sng" dirty="0" smtClean="0"/>
              <a:t>Retail 101</a:t>
            </a:r>
            <a:r>
              <a:rPr lang="en-US" sz="2400" dirty="0" smtClean="0"/>
              <a:t>: </a:t>
            </a:r>
            <a:r>
              <a:rPr lang="en-US" sz="2400" dirty="0"/>
              <a:t>September </a:t>
            </a:r>
            <a:r>
              <a:rPr lang="en-US" sz="2400" dirty="0" smtClean="0"/>
              <a:t>27th  	9 – 4:30</a:t>
            </a:r>
          </a:p>
          <a:p>
            <a:pPr marL="0" indent="0">
              <a:buNone/>
            </a:pPr>
            <a:r>
              <a:rPr lang="en-US" sz="2400" dirty="0" smtClean="0"/>
              <a:t>			</a:t>
            </a:r>
            <a:r>
              <a:rPr lang="en-US" sz="2400" u="sng" dirty="0" smtClean="0"/>
              <a:t>Marketrak</a:t>
            </a:r>
            <a:r>
              <a:rPr lang="en-US" sz="2400" dirty="0" smtClean="0"/>
              <a:t>: </a:t>
            </a:r>
            <a:r>
              <a:rPr lang="en-US" sz="2400" dirty="0"/>
              <a:t>September </a:t>
            </a:r>
            <a:r>
              <a:rPr lang="en-US" sz="2400" dirty="0" smtClean="0"/>
              <a:t>28th 	9 – 4:30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40949A"/>
                </a:solidFill>
              </a:rPr>
              <a:t> Austin     		</a:t>
            </a:r>
            <a:r>
              <a:rPr lang="en-US" sz="2400" dirty="0" smtClean="0">
                <a:solidFill>
                  <a:srgbClr val="FF0000"/>
                </a:solidFill>
              </a:rPr>
              <a:t>Tentative!  TBD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</a:t>
            </a:r>
            <a:r>
              <a:rPr lang="en-US" sz="2400" dirty="0" err="1" smtClean="0"/>
              <a:t>MarkeTrak</a:t>
            </a:r>
            <a:r>
              <a:rPr lang="en-US" sz="2400" dirty="0" smtClean="0"/>
              <a:t>   </a:t>
            </a:r>
            <a:r>
              <a:rPr lang="en-US" sz="2400" u="sng" dirty="0" smtClean="0"/>
              <a:t>or</a:t>
            </a:r>
            <a:r>
              <a:rPr lang="en-US" sz="2400" dirty="0" smtClean="0"/>
              <a:t>   IAG Training </a:t>
            </a:r>
          </a:p>
          <a:p>
            <a:pPr marL="0" indent="0">
              <a:buNone/>
            </a:pPr>
            <a:r>
              <a:rPr lang="en-US" sz="2400" dirty="0" smtClean="0"/>
              <a:t>			November 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Tuesday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dirty="0"/>
              <a:t>	</a:t>
            </a:r>
            <a:r>
              <a:rPr lang="en-US" sz="2400" dirty="0" smtClean="0"/>
              <a:t>		</a:t>
            </a:r>
            <a:r>
              <a:rPr lang="en-US" sz="2400" i="1" dirty="0" smtClean="0"/>
              <a:t>Let us know if you have a preference!!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sz="1800" dirty="0" smtClean="0"/>
              <a:t>All training classes will be listed on the ERCOT LMS </a:t>
            </a:r>
          </a:p>
          <a:p>
            <a:pPr marL="0" indent="0">
              <a:buNone/>
            </a:pPr>
            <a:r>
              <a:rPr lang="en-US" sz="1800" dirty="0" smtClean="0"/>
              <a:t>(Learning Management System) and will require registration in order to attend. </a:t>
            </a:r>
          </a:p>
          <a:p>
            <a:pPr marL="0" indent="0">
              <a:buNone/>
            </a:pPr>
            <a:r>
              <a:rPr lang="en-US" sz="1800" dirty="0" smtClean="0"/>
              <a:t>Classes will also be available via WebEx. 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77000" y="6553200"/>
            <a:ext cx="2514600" cy="457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Retail Market Training Task Force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9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algn="r"/>
            <a:r>
              <a:rPr lang="en-US" sz="2800" b="1" dirty="0" err="1" smtClean="0">
                <a:latin typeface="Calibri" panose="020F0502020204030204" pitchFamily="34" charset="0"/>
              </a:rPr>
              <a:t>MarkeTrak</a:t>
            </a:r>
            <a:r>
              <a:rPr lang="en-US" sz="2800" b="1" dirty="0" smtClean="0">
                <a:latin typeface="Calibri" panose="020F0502020204030204" pitchFamily="34" charset="0"/>
              </a:rPr>
              <a:t> On-line Training Modules Update – 5 Complete!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534400" cy="5638800"/>
          </a:xfrm>
        </p:spPr>
        <p:txBody>
          <a:bodyPr/>
          <a:lstStyle/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alibri" panose="020F0502020204030204" pitchFamily="34" charset="0"/>
              </a:rPr>
              <a:t>Marketrak Overview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alibri" panose="020F0502020204030204" pitchFamily="34" charset="0"/>
              </a:rPr>
              <a:t>Switch Hold Removal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alibri" panose="020F0502020204030204" pitchFamily="34" charset="0"/>
              </a:rPr>
              <a:t>Cancel With/Without  Approvals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Calibri" panose="020F0502020204030204" pitchFamily="34" charset="0"/>
              </a:rPr>
              <a:t>Inadvertent Gains/Losses &amp; </a:t>
            </a:r>
            <a:r>
              <a:rPr lang="en-US" sz="2400" dirty="0" smtClean="0">
                <a:latin typeface="Calibri" panose="020F0502020204030204" pitchFamily="34" charset="0"/>
              </a:rPr>
              <a:t>Rescissions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alibri" panose="020F0502020204030204" pitchFamily="34" charset="0"/>
              </a:rPr>
              <a:t>Usage and Billing  </a:t>
            </a:r>
            <a:endParaRPr lang="en-US" sz="2400" i="1" dirty="0" smtClean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alibri" panose="020F0502020204030204" pitchFamily="34" charset="0"/>
              </a:rPr>
              <a:t>Other D2D Subtypes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alibri" panose="020F0502020204030204" pitchFamily="34" charset="0"/>
              </a:rPr>
              <a:t>Bulk Insert – </a:t>
            </a:r>
            <a:r>
              <a:rPr lang="en-US" sz="2400" dirty="0" smtClean="0">
                <a:solidFill>
                  <a:srgbClr val="0000CC"/>
                </a:solidFill>
                <a:latin typeface="Calibri" panose="020F0502020204030204" pitchFamily="34" charset="0"/>
              </a:rPr>
              <a:t>Launched early August</a:t>
            </a:r>
            <a:r>
              <a:rPr lang="en-US" sz="2400" dirty="0" smtClean="0">
                <a:solidFill>
                  <a:srgbClr val="0000CC"/>
                </a:solidFill>
                <a:latin typeface="Calibri" panose="020F0502020204030204" pitchFamily="34" charset="0"/>
              </a:rPr>
              <a:t>!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400" dirty="0" err="1">
                <a:latin typeface="Calibri" panose="020F0502020204030204" pitchFamily="34" charset="0"/>
              </a:rPr>
              <a:t>MarkeTrak</a:t>
            </a:r>
            <a:r>
              <a:rPr lang="en-US" sz="2400" dirty="0">
                <a:latin typeface="Calibri" panose="020F0502020204030204" pitchFamily="34" charset="0"/>
              </a:rPr>
              <a:t> Admin Functionality – </a:t>
            </a:r>
            <a:r>
              <a:rPr lang="en-US" sz="2400" dirty="0">
                <a:solidFill>
                  <a:srgbClr val="0000CC"/>
                </a:solidFill>
                <a:latin typeface="Calibri" panose="020F0502020204030204" pitchFamily="34" charset="0"/>
              </a:rPr>
              <a:t>Expected late August</a:t>
            </a:r>
            <a:r>
              <a:rPr lang="en-US" sz="2400" dirty="0" smtClean="0">
                <a:solidFill>
                  <a:srgbClr val="0000CC"/>
                </a:solidFill>
                <a:latin typeface="Calibri" panose="020F0502020204030204" pitchFamily="34" charset="0"/>
              </a:rPr>
              <a:t>!</a:t>
            </a:r>
            <a:endParaRPr lang="en-US" sz="2400" dirty="0" smtClean="0">
              <a:solidFill>
                <a:srgbClr val="0000CC"/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</a:rPr>
              <a:t>Background </a:t>
            </a:r>
            <a:r>
              <a:rPr lang="en-US" sz="2400" dirty="0" smtClean="0">
                <a:latin typeface="Calibri" panose="020F0502020204030204" pitchFamily="34" charset="0"/>
              </a:rPr>
              <a:t>Reporting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</a:rPr>
              <a:t>GUI </a:t>
            </a:r>
            <a:r>
              <a:rPr lang="en-US" sz="2400" dirty="0" smtClean="0">
                <a:latin typeface="Calibri" panose="020F0502020204030204" pitchFamily="34" charset="0"/>
              </a:rPr>
              <a:t>Reporting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alibri" panose="020F0502020204030204" pitchFamily="34" charset="0"/>
              </a:rPr>
              <a:t>Data Extract Variances (DEV) LSE Subtypes – </a:t>
            </a:r>
            <a:r>
              <a:rPr lang="en-US" sz="2400" dirty="0" smtClean="0">
                <a:solidFill>
                  <a:srgbClr val="0000CC"/>
                </a:solidFill>
                <a:latin typeface="Calibri" panose="020F0502020204030204" pitchFamily="34" charset="0"/>
              </a:rPr>
              <a:t>Upcoming!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Calibri" panose="020F0502020204030204" pitchFamily="34" charset="0"/>
              </a:rPr>
              <a:t>Emails and </a:t>
            </a:r>
            <a:r>
              <a:rPr lang="en-US" sz="2400" dirty="0" smtClean="0">
                <a:latin typeface="Calibri" panose="020F0502020204030204" pitchFamily="34" charset="0"/>
              </a:rPr>
              <a:t>Notifications</a:t>
            </a:r>
            <a:endParaRPr lang="en-US" dirty="0" smtClean="0"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en-US" sz="2400" dirty="0">
              <a:latin typeface="Calibri" panose="020F0502020204030204" pitchFamily="34" charset="0"/>
            </a:endParaRPr>
          </a:p>
          <a:p>
            <a:pPr marL="0" indent="0">
              <a:buClr>
                <a:srgbClr val="FF0000"/>
              </a:buClr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 smtClean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Retail Market Training Task 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28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400" b="1" dirty="0" smtClean="0">
                <a:latin typeface="Calibri" panose="020F0502020204030204" pitchFamily="34" charset="0"/>
              </a:rPr>
              <a:t>MarkeTrak On-line Module Training via</a:t>
            </a:r>
            <a:br>
              <a:rPr lang="en-US" sz="2400" b="1" dirty="0" smtClean="0">
                <a:latin typeface="Calibri" panose="020F0502020204030204" pitchFamily="34" charset="0"/>
              </a:rPr>
            </a:br>
            <a:r>
              <a:rPr lang="en-US" sz="2400" b="1" dirty="0" smtClean="0">
                <a:latin typeface="Calibri" panose="020F0502020204030204" pitchFamily="34" charset="0"/>
              </a:rPr>
              <a:t> ERCOT Learning Management System 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62000"/>
            <a:ext cx="40386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How many market participants have viewed the </a:t>
            </a:r>
            <a:r>
              <a:rPr lang="en-US" dirty="0" smtClean="0"/>
              <a:t>five </a:t>
            </a:r>
            <a:r>
              <a:rPr lang="en-US" dirty="0"/>
              <a:t>training </a:t>
            </a:r>
            <a:r>
              <a:rPr lang="en-US" dirty="0" smtClean="0"/>
              <a:t>modules*?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0386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segment of the market do the viewers represent?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5867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*Training taken via ERCOT LMS. Does not include training taken outside the LMS</a:t>
            </a:r>
          </a:p>
          <a:p>
            <a:pPr algn="ctr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2505075"/>
            <a:ext cx="3371850" cy="336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468288"/>
            <a:ext cx="3295650" cy="336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777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 smtClean="0">
                <a:latin typeface="Calibri" panose="020F0502020204030204" pitchFamily="34" charset="0"/>
              </a:rPr>
              <a:t>MarkeTrak On-line Training Module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 smtClean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 smtClean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 smtClean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 smtClean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 smtClean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 smtClean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1981200"/>
            <a:ext cx="5943600" cy="1676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600" dirty="0" smtClean="0">
                <a:latin typeface="Calibri" panose="020F0502020204030204" pitchFamily="34" charset="0"/>
              </a:rPr>
              <a:t>August 9</a:t>
            </a:r>
            <a:r>
              <a:rPr lang="en-US" sz="2600" baseline="30000" dirty="0" smtClean="0">
                <a:latin typeface="Calibri" panose="020F0502020204030204" pitchFamily="34" charset="0"/>
              </a:rPr>
              <a:t>th</a:t>
            </a:r>
            <a:r>
              <a:rPr lang="en-US" sz="2600" dirty="0" smtClean="0">
                <a:latin typeface="Calibri" panose="020F0502020204030204" pitchFamily="34" charset="0"/>
              </a:rPr>
              <a:t> , </a:t>
            </a:r>
            <a:r>
              <a:rPr lang="en-US" sz="2600" b="0" dirty="0" smtClean="0">
                <a:latin typeface="Calibri" panose="020F0502020204030204" pitchFamily="34" charset="0"/>
              </a:rPr>
              <a:t>2016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>
                <a:latin typeface="Calibri" panose="020F0502020204030204" pitchFamily="34" charset="0"/>
              </a:rPr>
              <a:t>9</a:t>
            </a:r>
            <a:r>
              <a:rPr lang="en-US" sz="2600" dirty="0" smtClean="0">
                <a:latin typeface="Calibri" panose="020F0502020204030204" pitchFamily="34" charset="0"/>
              </a:rPr>
              <a:t>:30 AM to 2:30 PM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b="0" dirty="0" smtClean="0">
                <a:latin typeface="Calibri" panose="020F0502020204030204" pitchFamily="34" charset="0"/>
              </a:rPr>
              <a:t>ERCOT Met Center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600" dirty="0" smtClean="0">
                <a:latin typeface="Calibri" panose="020F0502020204030204" pitchFamily="34" charset="0"/>
              </a:rPr>
              <a:t>Room 102</a:t>
            </a:r>
            <a:endParaRPr lang="en-US" sz="2600" b="0" dirty="0" smtClean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latin typeface="Calibri" panose="020F0502020204030204" pitchFamily="34" charset="0"/>
              </a:rPr>
              <a:t>Please join us for our Next RMTTF Meeting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" y="4114800"/>
            <a:ext cx="8839200" cy="2057400"/>
          </a:xfrm>
        </p:spPr>
        <p:txBody>
          <a:bodyPr/>
          <a:lstStyle/>
          <a:p>
            <a:pPr algn="ctr">
              <a:defRPr/>
            </a:pPr>
            <a:r>
              <a:rPr lang="en-US" sz="2600" u="sng" dirty="0" smtClean="0">
                <a:latin typeface="Calibri" panose="020F0502020204030204" pitchFamily="34" charset="0"/>
              </a:rPr>
              <a:t>RMTTF August 9th  Primary Agenda Items Include:</a:t>
            </a:r>
          </a:p>
          <a:p>
            <a:pPr marL="1371600" lvl="2" indent="-457200">
              <a:buFont typeface="Wingdings" panose="05000000000000000000" pitchFamily="2" charset="2"/>
              <a:buChar char="§"/>
              <a:defRPr/>
            </a:pPr>
            <a:r>
              <a:rPr lang="en-US" sz="2400" b="0" dirty="0" smtClean="0">
                <a:latin typeface="Calibri" panose="020F0502020204030204" pitchFamily="34" charset="0"/>
              </a:rPr>
              <a:t> Review and finalize </a:t>
            </a:r>
            <a:r>
              <a:rPr lang="en-US" sz="2400" b="0" dirty="0" err="1" smtClean="0">
                <a:latin typeface="Calibri" panose="020F0502020204030204" pitchFamily="34" charset="0"/>
              </a:rPr>
              <a:t>AdMin</a:t>
            </a:r>
            <a:r>
              <a:rPr lang="en-US" sz="2400" b="0" dirty="0" smtClean="0">
                <a:latin typeface="Calibri" panose="020F0502020204030204" pitchFamily="34" charset="0"/>
              </a:rPr>
              <a:t> Functionality Module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</a:p>
          <a:p>
            <a:pPr marL="1371600" lvl="2" indent="-457200">
              <a:buFont typeface="Wingdings" panose="05000000000000000000" pitchFamily="2" charset="2"/>
              <a:buChar char="§"/>
              <a:defRPr/>
            </a:pPr>
            <a:r>
              <a:rPr lang="en-US" sz="2400" b="0" dirty="0" smtClean="0">
                <a:latin typeface="Calibri" panose="020F0502020204030204" pitchFamily="34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</a:rPr>
              <a:t>Review </a:t>
            </a:r>
            <a:r>
              <a:rPr lang="en-US" sz="2400" dirty="0" err="1" smtClean="0">
                <a:latin typeface="Calibri" panose="020F0502020204030204" pitchFamily="34" charset="0"/>
              </a:rPr>
              <a:t>MarkeTrak</a:t>
            </a:r>
            <a:r>
              <a:rPr lang="en-US" sz="2400" dirty="0" smtClean="0">
                <a:latin typeface="Calibri" panose="020F0502020204030204" pitchFamily="34" charset="0"/>
              </a:rPr>
              <a:t> 101 training agenda</a:t>
            </a:r>
          </a:p>
          <a:p>
            <a:pPr marL="1371600" lvl="2" indent="-457200">
              <a:buFont typeface="Wingdings" panose="05000000000000000000" pitchFamily="2" charset="2"/>
              <a:buChar char="§"/>
              <a:defRPr/>
            </a:pPr>
            <a:r>
              <a:rPr lang="en-US" sz="2400" b="0" dirty="0" smtClean="0">
                <a:latin typeface="Calibri" panose="020F0502020204030204" pitchFamily="34" charset="0"/>
              </a:rPr>
              <a:t> Discuss the need for upcoming training</a:t>
            </a:r>
          </a:p>
          <a:p>
            <a:pPr marL="1371600" lvl="2" indent="-457200"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</a:rPr>
              <a:t>Plan on-line training development</a:t>
            </a:r>
            <a:endParaRPr lang="en-US" sz="2400" b="0" dirty="0" smtClean="0">
              <a:latin typeface="Calibri" panose="020F0502020204030204" pitchFamily="34" charset="0"/>
            </a:endParaRPr>
          </a:p>
          <a:p>
            <a:pPr marL="1371600" lvl="2" indent="-457200">
              <a:buFont typeface="Wingdings" panose="05000000000000000000" pitchFamily="2" charset="2"/>
              <a:buChar char="§"/>
              <a:defRPr/>
            </a:pPr>
            <a:endParaRPr lang="en-US" sz="2000" b="0" dirty="0" smtClean="0">
              <a:latin typeface="Calibri" panose="020F0502020204030204" pitchFamily="34" charset="0"/>
            </a:endParaRPr>
          </a:p>
          <a:p>
            <a:pPr marL="1371600" lvl="2" indent="-457200">
              <a:buFont typeface="Courier New" panose="02070309020205020404" pitchFamily="49" charset="0"/>
              <a:buChar char="o"/>
              <a:defRPr/>
            </a:pPr>
            <a:endParaRPr lang="en-US" sz="2400" b="0" i="1" dirty="0" smtClean="0">
              <a:latin typeface="Calibri" panose="020F0502020204030204" pitchFamily="34" charset="0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  <a:defRPr/>
            </a:pPr>
            <a:endParaRPr lang="en-US" sz="2400" b="0" dirty="0" smtClean="0">
              <a:latin typeface="Calibri" panose="020F0502020204030204" pitchFamily="34" charset="0"/>
            </a:endParaRPr>
          </a:p>
          <a:p>
            <a:pPr marL="457200" indent="-457200" algn="ctr">
              <a:buFont typeface="Wingdings" panose="05000000000000000000" pitchFamily="2" charset="2"/>
              <a:buChar char="Ø"/>
              <a:defRPr/>
            </a:pPr>
            <a:endParaRPr lang="en-US" sz="2400" b="0" dirty="0" smtClean="0">
              <a:latin typeface="Calibri" panose="020F0502020204030204" pitchFamily="34" charset="0"/>
            </a:endParaRPr>
          </a:p>
          <a:p>
            <a:pPr marL="457200" indent="-457200" algn="ctr">
              <a:buFont typeface="Wingdings" panose="05000000000000000000" pitchFamily="2" charset="2"/>
              <a:buChar char="§"/>
              <a:defRPr/>
            </a:pPr>
            <a:endParaRPr lang="en-US" sz="2800" b="0" dirty="0" smtClean="0">
              <a:latin typeface="Calibri" panose="020F0502020204030204" pitchFamily="34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  <a:defRPr/>
            </a:pPr>
            <a:endParaRPr lang="en-US" sz="2800" b="0" dirty="0" smtClean="0">
              <a:latin typeface="Calibri" panose="020F0502020204030204" pitchFamily="34" charset="0"/>
            </a:endParaRPr>
          </a:p>
          <a:p>
            <a:pPr>
              <a:defRPr/>
            </a:pPr>
            <a:endParaRPr 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93579" y="2996625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Calibri" panose="020F0502020204030204" pitchFamily="34" charset="0"/>
              </a:rPr>
              <a:t>Thank you!</a:t>
            </a:r>
            <a:endParaRPr lang="en-US" sz="60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8382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4277</TotalTime>
  <Words>372</Words>
  <Application>Microsoft Office PowerPoint</Application>
  <PresentationFormat>On-screen Show (4:3)</PresentationFormat>
  <Paragraphs>88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Custom Design</vt:lpstr>
      <vt:lpstr>ERCOT  Retail Market Training  Task Force</vt:lpstr>
      <vt:lpstr>Upcoming Retail Training Instructor Led Classes </vt:lpstr>
      <vt:lpstr>MarkeTrak On-line Training Modules Update – 5 Complete! </vt:lpstr>
      <vt:lpstr>MarkeTrak On-line Module Training via  ERCOT Learning Management System </vt:lpstr>
      <vt:lpstr>MarkeTrak On-line Training Module Series</vt:lpstr>
      <vt:lpstr>Please join us for our Next RMTTF Meeting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Tomas Fernandez</cp:lastModifiedBy>
  <cp:revision>242</cp:revision>
  <cp:lastPrinted>2016-02-12T19:29:41Z</cp:lastPrinted>
  <dcterms:created xsi:type="dcterms:W3CDTF">2005-04-21T14:28:35Z</dcterms:created>
  <dcterms:modified xsi:type="dcterms:W3CDTF">2016-07-22T16:23:47Z</dcterms:modified>
</cp:coreProperties>
</file>