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389" r:id="rId3"/>
    <p:sldId id="379" r:id="rId4"/>
    <p:sldId id="382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0949A"/>
    <a:srgbClr val="DDDDDD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3084" y="-106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576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Tuesday, August 2nd, 2016</a:t>
            </a: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latin typeface="Calibri" panose="020F0502020204030204" pitchFamily="34" charset="0"/>
              </a:rPr>
              <a:t>ERCOT</a:t>
            </a:r>
            <a:br>
              <a:rPr lang="en-US" sz="4400" b="1" dirty="0" smtClean="0">
                <a:latin typeface="Calibri" panose="020F0502020204030204" pitchFamily="34" charset="0"/>
              </a:rPr>
            </a:br>
            <a:r>
              <a:rPr lang="en-US" sz="4400" b="1" dirty="0" smtClean="0">
                <a:latin typeface="Calibri" panose="020F0502020204030204" pitchFamily="34" charset="0"/>
              </a:rPr>
              <a:t> </a:t>
            </a:r>
            <a:r>
              <a:rPr lang="en-US" sz="4400" b="1" dirty="0">
                <a:latin typeface="Calibri" panose="020F0502020204030204" pitchFamily="34" charset="0"/>
              </a:rPr>
              <a:t>Retail Market </a:t>
            </a:r>
            <a:r>
              <a:rPr lang="en-US" sz="4400" b="1" dirty="0" smtClean="0">
                <a:latin typeface="Calibri" panose="020F0502020204030204" pitchFamily="34" charset="0"/>
              </a:rPr>
              <a:t>Training</a:t>
            </a:r>
            <a:br>
              <a:rPr lang="en-US" sz="4400" b="1" dirty="0" smtClean="0">
                <a:latin typeface="Calibri" panose="020F0502020204030204" pitchFamily="34" charset="0"/>
              </a:rPr>
            </a:br>
            <a:r>
              <a:rPr lang="en-US" sz="4400" b="1" dirty="0" smtClean="0">
                <a:latin typeface="Calibri" panose="020F0502020204030204" pitchFamily="34" charset="0"/>
              </a:rPr>
              <a:t> </a:t>
            </a:r>
            <a:r>
              <a:rPr lang="en-US" sz="4400" b="1" dirty="0">
                <a:latin typeface="Calibri" panose="020F0502020204030204" pitchFamily="34" charset="0"/>
              </a:rPr>
              <a:t>Task Force</a:t>
            </a:r>
            <a:endParaRPr lang="en-US" sz="44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</a:t>
            </a:r>
            <a:r>
              <a:rPr lang="en-US" dirty="0" smtClean="0">
                <a:latin typeface="Calibri" panose="020F0502020204030204" pitchFamily="34" charset="0"/>
              </a:rPr>
              <a:t>        Tomas </a:t>
            </a:r>
            <a:r>
              <a:rPr lang="en-US" dirty="0">
                <a:latin typeface="Calibri" panose="020F0502020204030204" pitchFamily="34" charset="0"/>
              </a:rPr>
              <a:t>Fernandez, NRG </a:t>
            </a:r>
            <a:r>
              <a:rPr lang="en-US" dirty="0" smtClean="0">
                <a:latin typeface="Calibri" panose="020F0502020204030204" pitchFamily="34" charset="0"/>
              </a:rPr>
              <a:t>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Upcoming Retail Training Instructor Led Classes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 </a:t>
            </a:r>
            <a:r>
              <a:rPr lang="en-US" sz="2400" dirty="0" smtClean="0">
                <a:solidFill>
                  <a:srgbClr val="40949A"/>
                </a:solidFill>
              </a:rPr>
              <a:t>Houston     		</a:t>
            </a:r>
            <a:r>
              <a:rPr lang="en-US" sz="2400" dirty="0" smtClean="0"/>
              <a:t>Hosted </a:t>
            </a:r>
            <a:r>
              <a:rPr lang="en-US" sz="2400" dirty="0"/>
              <a:t>by </a:t>
            </a:r>
            <a:r>
              <a:rPr lang="en-US" sz="2400" dirty="0" smtClean="0"/>
              <a:t>Centerpoint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		1111 Louisiana St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Houston, TX 77002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u="sng" dirty="0" smtClean="0"/>
              <a:t>Retail 101</a:t>
            </a:r>
            <a:r>
              <a:rPr lang="en-US" sz="2400" dirty="0" smtClean="0"/>
              <a:t>: </a:t>
            </a:r>
            <a:r>
              <a:rPr lang="en-US" sz="2400" dirty="0"/>
              <a:t>September </a:t>
            </a:r>
            <a:r>
              <a:rPr lang="en-US" sz="2400" dirty="0" smtClean="0"/>
              <a:t>27th  	9 – 4:30</a:t>
            </a:r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u="sng" dirty="0" smtClean="0"/>
              <a:t>Marketrak</a:t>
            </a:r>
            <a:r>
              <a:rPr lang="en-US" sz="2400" dirty="0" smtClean="0"/>
              <a:t>: </a:t>
            </a:r>
            <a:r>
              <a:rPr lang="en-US" sz="2400" dirty="0"/>
              <a:t>September </a:t>
            </a:r>
            <a:r>
              <a:rPr lang="en-US" sz="2400" dirty="0" smtClean="0"/>
              <a:t>28th 	9 – 4:30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40949A"/>
                </a:solidFill>
              </a:rPr>
              <a:t> Austin     		</a:t>
            </a:r>
            <a:r>
              <a:rPr lang="en-US" sz="2400" dirty="0" smtClean="0">
                <a:solidFill>
                  <a:srgbClr val="FF0000"/>
                </a:solidFill>
              </a:rPr>
              <a:t>Tentative!  TBD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err="1" smtClean="0"/>
              <a:t>MarkeTrak</a:t>
            </a:r>
            <a:r>
              <a:rPr lang="en-US" sz="2400" dirty="0" smtClean="0"/>
              <a:t>   </a:t>
            </a:r>
            <a:r>
              <a:rPr lang="en-US" sz="2400" u="sng" dirty="0" smtClean="0"/>
              <a:t>or</a:t>
            </a:r>
            <a:r>
              <a:rPr lang="en-US" sz="2400" dirty="0" smtClean="0"/>
              <a:t>   IAG Training </a:t>
            </a:r>
          </a:p>
          <a:p>
            <a:pPr marL="0" indent="0">
              <a:buNone/>
            </a:pPr>
            <a:r>
              <a:rPr lang="en-US" sz="2400" dirty="0" smtClean="0"/>
              <a:t>			November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Tuesday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i="1" dirty="0" smtClean="0"/>
              <a:t>Let us know if you have a preference!!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800" dirty="0" smtClean="0"/>
              <a:t>All training classes will be listed on the ERCOT LMS </a:t>
            </a:r>
          </a:p>
          <a:p>
            <a:pPr marL="0" indent="0">
              <a:buNone/>
            </a:pPr>
            <a:r>
              <a:rPr lang="en-US" sz="1800" dirty="0" smtClean="0"/>
              <a:t>(Learning Management System) and will require registration in order to attend. </a:t>
            </a:r>
          </a:p>
          <a:p>
            <a:pPr marL="0" indent="0">
              <a:buNone/>
            </a:pPr>
            <a:r>
              <a:rPr lang="en-US" sz="1800" dirty="0" smtClean="0"/>
              <a:t>Classes will also be available via WebEx.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Retail Market Training Task Force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r"/>
            <a:r>
              <a:rPr lang="en-US" sz="28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800" b="1" dirty="0" smtClean="0">
                <a:latin typeface="Calibri" panose="020F0502020204030204" pitchFamily="34" charset="0"/>
              </a:rPr>
              <a:t> On-line Training Modules Update – 5 Complete!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</a:t>
            </a:r>
            <a:r>
              <a:rPr lang="en-US" sz="2400" dirty="0" smtClean="0">
                <a:latin typeface="Calibri" panose="020F0502020204030204" pitchFamily="34" charset="0"/>
              </a:rPr>
              <a:t>Rescissions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Usage and Billing  </a:t>
            </a:r>
            <a:endParaRPr lang="en-US" sz="2400" i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Bulk Insert – 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Launched early August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 – </a:t>
            </a:r>
            <a:r>
              <a:rPr lang="en-US" sz="2400" dirty="0">
                <a:solidFill>
                  <a:srgbClr val="0000CC"/>
                </a:solidFill>
                <a:latin typeface="Calibri" panose="020F0502020204030204" pitchFamily="34" charset="0"/>
              </a:rPr>
              <a:t>Expected late August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!</a:t>
            </a:r>
            <a:endParaRPr lang="en-US" sz="2400" dirty="0" smtClean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Background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GUI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LSE Subtypes – 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Upcoming!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Emails and </a:t>
            </a:r>
            <a:r>
              <a:rPr lang="en-US" sz="2400" dirty="0" smtClean="0">
                <a:latin typeface="Calibri" panose="020F0502020204030204" pitchFamily="34" charset="0"/>
              </a:rPr>
              <a:t>Notifications</a:t>
            </a: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Retail Market Training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smtClean="0">
                <a:latin typeface="Calibri" panose="020F0502020204030204" pitchFamily="34" charset="0"/>
              </a:rPr>
              <a:t>MarkeTrak On-line Module Training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</a:t>
            </a:r>
            <a:r>
              <a:rPr lang="en-US" dirty="0" smtClean="0"/>
              <a:t>five </a:t>
            </a:r>
            <a:r>
              <a:rPr lang="en-US" dirty="0"/>
              <a:t>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505075"/>
            <a:ext cx="3371850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68288"/>
            <a:ext cx="3295650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5943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August 9</a:t>
            </a:r>
            <a:r>
              <a:rPr lang="en-US" sz="2600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dirty="0" smtClean="0">
                <a:latin typeface="Calibri" panose="020F0502020204030204" pitchFamily="34" charset="0"/>
              </a:rPr>
              <a:t> , </a:t>
            </a:r>
            <a:r>
              <a:rPr lang="en-US" sz="2600" b="0" dirty="0" smtClean="0">
                <a:latin typeface="Calibri" panose="020F0502020204030204" pitchFamily="34" charset="0"/>
              </a:rPr>
              <a:t>2016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</a:t>
            </a:r>
            <a:r>
              <a:rPr lang="en-US" sz="2600" dirty="0" smtClean="0">
                <a:latin typeface="Calibri" panose="020F0502020204030204" pitchFamily="34" charset="0"/>
              </a:rPr>
              <a:t>:30 AM to 2:30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 smtClean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Room 102</a:t>
            </a:r>
            <a:endParaRPr lang="en-US" sz="2600" b="0" dirty="0" smtClean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41148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 smtClean="0">
                <a:latin typeface="Calibri" panose="020F0502020204030204" pitchFamily="34" charset="0"/>
              </a:rPr>
              <a:t>RMTTF August 9th  Primary Agenda Items Include: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 Review and finalize </a:t>
            </a:r>
            <a:r>
              <a:rPr lang="en-US" sz="2400" b="0" dirty="0" err="1" smtClean="0">
                <a:latin typeface="Calibri" panose="020F0502020204030204" pitchFamily="34" charset="0"/>
              </a:rPr>
              <a:t>AdMin</a:t>
            </a:r>
            <a:r>
              <a:rPr lang="en-US" sz="2400" b="0" dirty="0" smtClean="0">
                <a:latin typeface="Calibri" panose="020F0502020204030204" pitchFamily="34" charset="0"/>
              </a:rPr>
              <a:t> Functionality Module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Review </a:t>
            </a: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101 training agenda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 Discuss the need for upcoming training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Plan on-line training development</a:t>
            </a:r>
            <a:endParaRPr lang="en-US" sz="24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endParaRPr lang="en-US" sz="20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Courier New" panose="02070309020205020404" pitchFamily="49" charset="0"/>
              <a:buChar char="o"/>
              <a:defRPr/>
            </a:pPr>
            <a:endParaRPr lang="en-US" sz="2400" b="0" i="1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 panose="020F0502020204030204" pitchFamily="34" charset="0"/>
              </a:rPr>
              <a:t>Thank you!</a:t>
            </a:r>
            <a:endParaRPr lang="en-US" sz="60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4277</TotalTime>
  <Words>372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 Task Force</vt:lpstr>
      <vt:lpstr>Upcoming Retail Training Instructor Led Classes </vt:lpstr>
      <vt:lpstr>MarkeTrak On-line Training Modules Update – 5 Complete!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Tomas Fernandez</cp:lastModifiedBy>
  <cp:revision>242</cp:revision>
  <cp:lastPrinted>2016-02-12T19:29:41Z</cp:lastPrinted>
  <dcterms:created xsi:type="dcterms:W3CDTF">2005-04-21T14:28:35Z</dcterms:created>
  <dcterms:modified xsi:type="dcterms:W3CDTF">2016-07-22T16:23:47Z</dcterms:modified>
</cp:coreProperties>
</file>