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50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7EB80-92BB-44A3-B630-2FE6B6C6ECE9}" type="datetimeFigureOut">
              <a:rPr lang="en-US" smtClean="0"/>
              <a:t>7/26/2016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02DD-FEDD-4263-9703-0D108B61E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043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7EB80-92BB-44A3-B630-2FE6B6C6ECE9}" type="datetimeFigureOut">
              <a:rPr lang="en-US" smtClean="0"/>
              <a:t>7/26/2016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02DD-FEDD-4263-9703-0D108B61E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96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7EB80-92BB-44A3-B630-2FE6B6C6ECE9}" type="datetimeFigureOut">
              <a:rPr lang="en-US" smtClean="0"/>
              <a:t>7/26/2016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02DD-FEDD-4263-9703-0D108B61E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204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7EB80-92BB-44A3-B630-2FE6B6C6ECE9}" type="datetimeFigureOut">
              <a:rPr lang="en-US" smtClean="0"/>
              <a:t>7/26/2016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02DD-FEDD-4263-9703-0D108B61E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03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7EB80-92BB-44A3-B630-2FE6B6C6ECE9}" type="datetimeFigureOut">
              <a:rPr lang="en-US" smtClean="0"/>
              <a:t>7/26/2016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02DD-FEDD-4263-9703-0D108B61E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534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7EB80-92BB-44A3-B630-2FE6B6C6ECE9}" type="datetimeFigureOut">
              <a:rPr lang="en-US" smtClean="0"/>
              <a:t>7/26/2016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02DD-FEDD-4263-9703-0D108B61E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934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7EB80-92BB-44A3-B630-2FE6B6C6ECE9}" type="datetimeFigureOut">
              <a:rPr lang="en-US" smtClean="0"/>
              <a:t>7/26/2016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02DD-FEDD-4263-9703-0D108B61E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242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7EB80-92BB-44A3-B630-2FE6B6C6ECE9}" type="datetimeFigureOut">
              <a:rPr lang="en-US" smtClean="0"/>
              <a:t>7/26/2016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02DD-FEDD-4263-9703-0D108B61E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427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7EB80-92BB-44A3-B630-2FE6B6C6ECE9}" type="datetimeFigureOut">
              <a:rPr lang="en-US" smtClean="0"/>
              <a:t>7/26/2016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02DD-FEDD-4263-9703-0D108B61E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747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7EB80-92BB-44A3-B630-2FE6B6C6ECE9}" type="datetimeFigureOut">
              <a:rPr lang="en-US" smtClean="0"/>
              <a:t>7/26/2016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02DD-FEDD-4263-9703-0D108B61E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435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7EB80-92BB-44A3-B630-2FE6B6C6ECE9}" type="datetimeFigureOut">
              <a:rPr lang="en-US" smtClean="0"/>
              <a:t>7/26/2016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02DD-FEDD-4263-9703-0D108B61E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355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57EB80-92BB-44A3-B630-2FE6B6C6ECE9}" type="datetimeFigureOut">
              <a:rPr lang="en-US" smtClean="0"/>
              <a:t>7/26/2016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6602DD-FEDD-4263-9703-0D108B61E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260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DREAM Update / WMS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August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1341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Settlements Review</a:t>
            </a:r>
          </a:p>
          <a:p>
            <a:pPr lvl="1"/>
            <a:r>
              <a:rPr lang="en-US" dirty="0" smtClean="0"/>
              <a:t>Load Zone / Nodal</a:t>
            </a:r>
          </a:p>
          <a:p>
            <a:pPr lvl="1"/>
            <a:r>
              <a:rPr lang="en-US" dirty="0" smtClean="0"/>
              <a:t>Day-Ahead Participation</a:t>
            </a:r>
          </a:p>
          <a:p>
            <a:pPr lvl="1"/>
            <a:r>
              <a:rPr lang="en-US" dirty="0" smtClean="0"/>
              <a:t>Resource Nodes</a:t>
            </a:r>
          </a:p>
          <a:p>
            <a:r>
              <a:rPr lang="en-US" dirty="0" smtClean="0"/>
              <a:t>RUC</a:t>
            </a:r>
          </a:p>
          <a:p>
            <a:pPr lvl="1"/>
            <a:r>
              <a:rPr lang="en-US" dirty="0"/>
              <a:t>Inclusion of MDRs in Transmission </a:t>
            </a:r>
            <a:r>
              <a:rPr lang="en-US" dirty="0" smtClean="0"/>
              <a:t>Planning</a:t>
            </a:r>
          </a:p>
          <a:p>
            <a:pPr lvl="1"/>
            <a:r>
              <a:rPr lang="en-US" dirty="0" smtClean="0"/>
              <a:t>Verifiable Costs</a:t>
            </a:r>
          </a:p>
          <a:p>
            <a:r>
              <a:rPr lang="en-US" dirty="0" smtClean="0"/>
              <a:t>Proposed Vote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286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Nodal vs. Zonal Payment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Nodal:</a:t>
            </a:r>
          </a:p>
          <a:p>
            <a:r>
              <a:rPr lang="en-US" dirty="0" smtClean="0"/>
              <a:t>Most precise dispatch relative to constraints</a:t>
            </a:r>
          </a:p>
          <a:p>
            <a:r>
              <a:rPr lang="en-US" dirty="0" smtClean="0"/>
              <a:t>Potentially costly, burdens existing systems with exponential numbers of resource nodes</a:t>
            </a:r>
          </a:p>
          <a:p>
            <a:r>
              <a:rPr lang="en-US" dirty="0" smtClean="0"/>
              <a:t>Not necessary for AS participation, but enables participation in the DAM as a Resource Node</a:t>
            </a:r>
          </a:p>
          <a:p>
            <a:r>
              <a:rPr lang="en-US" dirty="0" smtClean="0"/>
              <a:t>Encourages efficient resource citing</a:t>
            </a:r>
          </a:p>
          <a:p>
            <a:r>
              <a:rPr lang="en-US" dirty="0" smtClean="0"/>
              <a:t>Introduces question of listing / de-listing as a Nodal resource to shift between load zone and nodal pricing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326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Nodal vs. Zonal Payment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Zonal :</a:t>
            </a:r>
          </a:p>
          <a:p>
            <a:r>
              <a:rPr lang="en-US" dirty="0" smtClean="0"/>
              <a:t>Enables status quo of paying distributed resources load zone pricing when injecting</a:t>
            </a:r>
          </a:p>
          <a:p>
            <a:r>
              <a:rPr lang="en-US" dirty="0" smtClean="0"/>
              <a:t>When Load Zone prices exceed MDR marginal offer, MDRs deploy / follow base points</a:t>
            </a:r>
          </a:p>
          <a:p>
            <a:r>
              <a:rPr lang="en-US" dirty="0" smtClean="0"/>
              <a:t>Individual resources, based upon electrical location, may aggravate a constraint with a zonal dispatch</a:t>
            </a:r>
          </a:p>
          <a:p>
            <a:r>
              <a:rPr lang="en-US" dirty="0" smtClean="0"/>
              <a:t>No new Resource Nodes required, DAM and CRR activity through virtual transactions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8883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Ahead Participation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Nodal:  </a:t>
            </a:r>
          </a:p>
          <a:p>
            <a:pPr marL="0" indent="0">
              <a:buNone/>
            </a:pPr>
            <a:r>
              <a:rPr lang="en-US" dirty="0" smtClean="0"/>
              <a:t>Under a nodal dispatch, an MDR wishing to hedge price risk may transact in DAM/CRR Markets from their Resource Node / electrical bus.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Zonal:  </a:t>
            </a:r>
          </a:p>
          <a:p>
            <a:pPr marL="0" indent="0">
              <a:buNone/>
            </a:pPr>
            <a:r>
              <a:rPr lang="en-US" dirty="0" smtClean="0"/>
              <a:t>Under a zonal dispatch, an MDR is always hedged to a load zone (by virtue of receiving a zonal price.)  The MDR may hedge from the load zone, if desired, through participation in DAM/CRR Markets.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929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 Nodes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Currently, there are approximately 500 resource nodes that exist in DAM/CRR Models.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With the potential for 1GW of MDRs from 9,000 unique sites, DAM and CRR Markets could become unnecessarily cumbersome and/or require system upgrades.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6522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Verifiable Costs / RUC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MDRS may use existing verifiable cost categories.</a:t>
            </a: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Alternatively, MDRs can file individual verifiable costs</a:t>
            </a:r>
            <a:r>
              <a:rPr lang="en-US" dirty="0" smtClean="0"/>
              <a:t>.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Should MDRs </a:t>
            </a:r>
            <a:r>
              <a:rPr lang="en-US" smtClean="0"/>
              <a:t>be mitigated?</a:t>
            </a:r>
            <a:endParaRPr lang="en-US" dirty="0" smtClean="0"/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endParaRPr lang="en-US" i="1" dirty="0" smtClean="0"/>
          </a:p>
        </p:txBody>
      </p:sp>
    </p:spTree>
    <p:extLst>
      <p:ext uri="{BB962C8B-B14F-4D97-AF65-F5344CB8AC3E}">
        <p14:creationId xmlns:p14="http://schemas.microsoft.com/office/powerpoint/2010/main" val="23082450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Author </a:t>
            </a:r>
            <a:r>
              <a:rPr lang="en-US" dirty="0"/>
              <a:t>(not endorse) WMS comments to NPRR 777 to support:</a:t>
            </a:r>
          </a:p>
          <a:p>
            <a:r>
              <a:rPr lang="en-US" dirty="0"/>
              <a:t>Load Zone Settlement of MDRs</a:t>
            </a:r>
          </a:p>
          <a:p>
            <a:r>
              <a:rPr lang="en-US" dirty="0"/>
              <a:t>Inclusion of MDRs in RUC</a:t>
            </a:r>
          </a:p>
          <a:p>
            <a:r>
              <a:rPr lang="en-US" dirty="0"/>
              <a:t>No new resource nodes (virtual participation in CRR and DAM markets)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6066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332</Words>
  <Application>Microsoft Office PowerPoint</Application>
  <PresentationFormat>On-screen Show (4:3)</PresentationFormat>
  <Paragraphs>45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DREAM Update / WMS </vt:lpstr>
      <vt:lpstr>Agenda</vt:lpstr>
      <vt:lpstr>Nodal vs. Zonal Payment</vt:lpstr>
      <vt:lpstr>Nodal vs. Zonal Payment</vt:lpstr>
      <vt:lpstr>Day Ahead Participation</vt:lpstr>
      <vt:lpstr>Resource Nodes</vt:lpstr>
      <vt:lpstr>Verifiable Costs / RUC</vt:lpstr>
      <vt:lpstr>Motion:</vt:lpstr>
    </vt:vector>
  </TitlesOfParts>
  <Company>Shell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DREAM Update / WMS</dc:title>
  <dc:creator>Thurnher, Gregory A SENA-STE/7</dc:creator>
  <cp:lastModifiedBy>Thurnher, Gregory A SENA-STE/7</cp:lastModifiedBy>
  <cp:revision>8</cp:revision>
  <dcterms:created xsi:type="dcterms:W3CDTF">2016-07-25T19:56:17Z</dcterms:created>
  <dcterms:modified xsi:type="dcterms:W3CDTF">2016-07-26T21:49:30Z</dcterms:modified>
</cp:coreProperties>
</file>