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79" r:id="rId7"/>
    <p:sldId id="280" r:id="rId8"/>
    <p:sldId id="278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756" autoAdjust="0"/>
  </p:normalViewPr>
  <p:slideViewPr>
    <p:cSldViewPr showGuides="1">
      <p:cViewPr varScale="1">
        <p:scale>
          <a:sx n="61" d="100"/>
          <a:sy n="61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103" d="100"/>
          <a:sy n="103" d="100"/>
        </p:scale>
        <p:origin x="3456" y="11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807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lvl="1" indent="0" fontAlgn="t">
              <a:spcBef>
                <a:spcPts val="200"/>
              </a:spcBef>
              <a:buNone/>
              <a:defRPr/>
            </a:pPr>
            <a:r>
              <a:rPr lang="en-US" sz="1400" u="sng" dirty="0" smtClean="0">
                <a:ea typeface="Times New Roman"/>
              </a:rPr>
              <a:t>Description: EMS Outage</a:t>
            </a:r>
          </a:p>
          <a:p>
            <a:pPr marL="285750" lvl="1" indent="-171450" fontAlgn="t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ea typeface="Times New Roman"/>
              </a:rPr>
              <a:t>11:41am incorrect command corrupted data in the network model in the EMS system.</a:t>
            </a:r>
          </a:p>
          <a:p>
            <a:pPr marL="285750" lvl="1" indent="-171450" fontAlgn="t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ea typeface="Times New Roman"/>
              </a:rPr>
              <a:t>The corrupt data passed to downstream systems such as MMS, Settlements, and Reports</a:t>
            </a:r>
          </a:p>
          <a:p>
            <a:pPr marL="285750" lvl="1" indent="-171450" fontAlgn="t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ea typeface="Times New Roman"/>
              </a:rPr>
              <a:t>11:59am-12:16pm QSE was instructed to assume Constant Frequency Control</a:t>
            </a:r>
          </a:p>
          <a:p>
            <a:pPr marL="285750" lvl="1" indent="-171450" fontAlgn="t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ea typeface="Times New Roman"/>
              </a:rPr>
              <a:t> 1:23pm data was corrected and verified and operations returned to normal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068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128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61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223084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223084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22308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994484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935" y="6353893"/>
            <a:ext cx="2840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ERCOT Public</a:t>
            </a:r>
            <a:endParaRPr lang="en-US" sz="10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1843951"/>
            <a:ext cx="55537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ERCOT: Energy Management System (EMS)</a:t>
            </a:r>
          </a:p>
          <a:p>
            <a:endParaRPr lang="en-US" i="1" dirty="0" smtClean="0"/>
          </a:p>
          <a:p>
            <a:r>
              <a:rPr lang="en-US" i="1" dirty="0" smtClean="0"/>
              <a:t>July 07, EMS Outage</a:t>
            </a:r>
          </a:p>
          <a:p>
            <a:endParaRPr lang="en-US" i="1" dirty="0" smtClean="0"/>
          </a:p>
          <a:p>
            <a:endParaRPr lang="en-US" i="1" dirty="0" smtClean="0"/>
          </a:p>
          <a:p>
            <a:r>
              <a:rPr lang="en-US" i="1" dirty="0" smtClean="0"/>
              <a:t>TAC</a:t>
            </a:r>
          </a:p>
          <a:p>
            <a:r>
              <a:rPr lang="en-US" dirty="0" smtClean="0"/>
              <a:t>Date</a:t>
            </a:r>
            <a:r>
              <a:rPr lang="en-US" dirty="0"/>
              <a:t>: </a:t>
            </a:r>
            <a:r>
              <a:rPr lang="en-US" dirty="0" smtClean="0"/>
              <a:t>July 28,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81000" y="838200"/>
            <a:ext cx="8001000" cy="1600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EMS </a:t>
            </a:r>
            <a:r>
              <a:rPr lang="en-US" dirty="0" smtClean="0"/>
              <a:t>Outage – Thursday July 07, 2016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514600"/>
            <a:ext cx="8610600" cy="3597275"/>
          </a:xfrm>
        </p:spPr>
        <p:txBody>
          <a:bodyPr/>
          <a:lstStyle/>
          <a:p>
            <a:pPr marL="285750" lvl="1" indent="-171450" fontAlgn="t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sz="800" dirty="0" smtClean="0">
              <a:ea typeface="Times New Roman"/>
            </a:endParaRPr>
          </a:p>
          <a:p>
            <a:pPr marL="114300" lvl="1" indent="0" fontAlgn="t">
              <a:spcBef>
                <a:spcPts val="200"/>
              </a:spcBef>
              <a:buNone/>
              <a:defRPr/>
            </a:pPr>
            <a:r>
              <a:rPr lang="en-US" sz="1400" u="sng" dirty="0" smtClean="0">
                <a:ea typeface="Times New Roman"/>
              </a:rPr>
              <a:t>Impact: 1hour 42 minutes </a:t>
            </a:r>
            <a:endParaRPr lang="en-US" sz="1400" u="sng" dirty="0">
              <a:ea typeface="Times New Roman"/>
            </a:endParaRPr>
          </a:p>
          <a:p>
            <a:pPr marL="285750" lvl="1" indent="-171450" fontAlgn="t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ea typeface="Times New Roman"/>
              </a:rPr>
              <a:t>EMS Applications</a:t>
            </a:r>
          </a:p>
          <a:p>
            <a:pPr marL="285750" lvl="1" indent="-171450" fontAlgn="t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ea typeface="Times New Roman"/>
              </a:rPr>
              <a:t>LFC (Load Frequency Control)</a:t>
            </a:r>
          </a:p>
          <a:p>
            <a:pPr marL="285750" lvl="1" indent="-171450" fontAlgn="t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ea typeface="Times New Roman"/>
              </a:rPr>
              <a:t>SCED Solutions</a:t>
            </a:r>
          </a:p>
          <a:p>
            <a:pPr marL="800100" lvl="2" indent="-285750" fontAlgn="t">
              <a:spcBef>
                <a:spcPts val="200"/>
              </a:spcBef>
              <a:defRPr/>
            </a:pPr>
            <a:endParaRPr lang="en-US" sz="800" dirty="0" smtClean="0">
              <a:ea typeface="Times New Roman"/>
            </a:endParaRPr>
          </a:p>
          <a:p>
            <a:pPr marL="114300" lvl="1" indent="0" fontAlgn="t">
              <a:spcBef>
                <a:spcPts val="200"/>
              </a:spcBef>
              <a:buNone/>
              <a:defRPr/>
            </a:pPr>
            <a:r>
              <a:rPr lang="en-US" sz="1400" u="sng" dirty="0" smtClean="0">
                <a:ea typeface="Times New Roman"/>
              </a:rPr>
              <a:t>Root Cause: Information Technology: Situational Awareness</a:t>
            </a:r>
          </a:p>
          <a:p>
            <a:pPr marL="285750" lvl="1" indent="-171450" fontAlgn="t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ea typeface="Times New Roman"/>
              </a:rPr>
              <a:t>Multiple </a:t>
            </a:r>
            <a:r>
              <a:rPr lang="en-US" sz="1400" dirty="0" smtClean="0">
                <a:ea typeface="Times New Roman"/>
              </a:rPr>
              <a:t>Sessions </a:t>
            </a:r>
            <a:r>
              <a:rPr lang="en-US" sz="1400" dirty="0">
                <a:ea typeface="Times New Roman"/>
              </a:rPr>
              <a:t>including EMS &amp; Model Verification Environment (MVE)</a:t>
            </a:r>
          </a:p>
          <a:p>
            <a:pPr marL="285750" lvl="1" indent="-171450" fontAlgn="t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ea typeface="Times New Roman"/>
              </a:rPr>
              <a:t>Command intended for MVE was executed in EMS </a:t>
            </a:r>
          </a:p>
          <a:p>
            <a:pPr marL="114300" lvl="1" indent="0" fontAlgn="t">
              <a:spcBef>
                <a:spcPts val="200"/>
              </a:spcBef>
              <a:buNone/>
              <a:defRPr/>
            </a:pPr>
            <a:endParaRPr lang="en-US" sz="800" dirty="0" smtClean="0">
              <a:ea typeface="Times New Roman"/>
            </a:endParaRPr>
          </a:p>
          <a:p>
            <a:pPr marL="114300" lvl="1" indent="0" fontAlgn="t">
              <a:spcBef>
                <a:spcPts val="200"/>
              </a:spcBef>
              <a:buNone/>
              <a:defRPr/>
            </a:pPr>
            <a:r>
              <a:rPr lang="en-US" sz="1400" u="sng" dirty="0" smtClean="0">
                <a:ea typeface="Times New Roman"/>
              </a:rPr>
              <a:t>Recovery: Great Effort</a:t>
            </a:r>
          </a:p>
          <a:p>
            <a:pPr marL="400050" lvl="1" fontAlgn="t">
              <a:spcBef>
                <a:spcPts val="200"/>
              </a:spcBef>
              <a:defRPr/>
            </a:pPr>
            <a:r>
              <a:rPr lang="en-US" sz="1400" b="1" dirty="0" smtClean="0">
                <a:ea typeface="Times New Roman"/>
              </a:rPr>
              <a:t>Immediate awareness that there was an issue</a:t>
            </a:r>
          </a:p>
          <a:p>
            <a:pPr marL="400050" lvl="1" fontAlgn="t">
              <a:spcBef>
                <a:spcPts val="200"/>
              </a:spcBef>
              <a:defRPr/>
            </a:pPr>
            <a:r>
              <a:rPr lang="en-US" sz="1400" b="1" dirty="0" smtClean="0">
                <a:ea typeface="Times New Roman"/>
              </a:rPr>
              <a:t>Identify problem</a:t>
            </a:r>
            <a:r>
              <a:rPr lang="en-US" sz="1400" dirty="0" smtClean="0">
                <a:ea typeface="Times New Roman"/>
              </a:rPr>
              <a:t>, recovery &amp; restore data and verify in sequence </a:t>
            </a:r>
          </a:p>
          <a:p>
            <a:pPr marL="400050" lvl="1" fontAlgn="t">
              <a:spcBef>
                <a:spcPts val="200"/>
              </a:spcBef>
              <a:defRPr/>
            </a:pPr>
            <a:endParaRPr lang="en-US" sz="1400" dirty="0">
              <a:ea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340475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" y="1020214"/>
            <a:ext cx="7619327" cy="134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54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Settlements Impact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>
            <a:spAutoFit/>
          </a:bodyPr>
          <a:lstStyle/>
          <a:p>
            <a:pPr marL="0" indent="0">
              <a:buNone/>
            </a:pPr>
            <a:r>
              <a:rPr lang="en-US" sz="1800" dirty="0" smtClean="0"/>
              <a:t>Subsequent to the EMS issue corrected prices were posted for the affected SCED intervals.  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smtClean="0"/>
              <a:t>Emergency Base Point data was determined to not be reliable and was therefore not used for Initial Settlement.</a:t>
            </a:r>
          </a:p>
          <a:p>
            <a:endParaRPr lang="en-US" sz="1800" dirty="0" smtClean="0"/>
          </a:p>
          <a:p>
            <a:r>
              <a:rPr lang="en-US" sz="1800" dirty="0" smtClean="0"/>
              <a:t>ERCOT is continuing to evaluate alternatives that may impact subsequent settlements and will provide updates as necessary.</a:t>
            </a:r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08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23118"/>
          </a:xfrm>
        </p:spPr>
        <p:txBody>
          <a:bodyPr/>
          <a:lstStyle/>
          <a:p>
            <a:r>
              <a:rPr lang="en-US" dirty="0"/>
              <a:t>EMS </a:t>
            </a:r>
            <a:r>
              <a:rPr lang="en-US" dirty="0" smtClean="0"/>
              <a:t>Outage – Lessons Learned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4853233"/>
          </a:xfrm>
        </p:spPr>
        <p:txBody>
          <a:bodyPr/>
          <a:lstStyle/>
          <a:p>
            <a:pPr marL="114300" lvl="1" indent="0" fontAlgn="t">
              <a:spcBef>
                <a:spcPts val="200"/>
              </a:spcBef>
              <a:buNone/>
              <a:defRPr/>
            </a:pPr>
            <a:r>
              <a:rPr lang="en-US" sz="1600" dirty="0">
                <a:ea typeface="Times New Roman"/>
              </a:rPr>
              <a:t>	</a:t>
            </a:r>
          </a:p>
          <a:p>
            <a:pPr marL="114300" lvl="1" indent="0" fontAlgn="t">
              <a:spcBef>
                <a:spcPts val="200"/>
              </a:spcBef>
              <a:buNone/>
              <a:defRPr/>
            </a:pPr>
            <a:r>
              <a:rPr lang="en-US" sz="1600" u="sng" dirty="0" smtClean="0">
                <a:ea typeface="Times New Roman"/>
              </a:rPr>
              <a:t>Training</a:t>
            </a:r>
            <a:r>
              <a:rPr lang="en-US" sz="1600" dirty="0" smtClean="0">
                <a:ea typeface="Times New Roman"/>
              </a:rPr>
              <a:t>			</a:t>
            </a:r>
            <a:endParaRPr lang="en-US" sz="1600" u="sng" dirty="0">
              <a:ea typeface="Times New Roman"/>
            </a:endParaRPr>
          </a:p>
          <a:p>
            <a:pPr marL="400050" lvl="1" fontAlgn="t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a typeface="Times New Roman"/>
              </a:rPr>
              <a:t>IT Operations</a:t>
            </a:r>
          </a:p>
          <a:p>
            <a:pPr marL="400050" lvl="1" fontAlgn="t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a typeface="Times New Roman"/>
              </a:rPr>
              <a:t>IT Support</a:t>
            </a:r>
            <a:endParaRPr lang="en-US" sz="1600" dirty="0">
              <a:ea typeface="Times New Roman"/>
            </a:endParaRPr>
          </a:p>
          <a:p>
            <a:pPr marL="114300" lvl="1" indent="0" fontAlgn="t">
              <a:spcBef>
                <a:spcPts val="200"/>
              </a:spcBef>
              <a:buNone/>
              <a:defRPr/>
            </a:pPr>
            <a:endParaRPr lang="en-US" sz="1600" u="sng" dirty="0" smtClean="0">
              <a:ea typeface="Times New Roman"/>
            </a:endParaRPr>
          </a:p>
          <a:p>
            <a:pPr marL="114300" lvl="1" indent="0" fontAlgn="t">
              <a:spcBef>
                <a:spcPts val="200"/>
              </a:spcBef>
              <a:buNone/>
              <a:defRPr/>
            </a:pPr>
            <a:r>
              <a:rPr lang="en-US" sz="1600" u="sng" dirty="0" smtClean="0">
                <a:ea typeface="Times New Roman"/>
              </a:rPr>
              <a:t>Hardening</a:t>
            </a:r>
            <a:r>
              <a:rPr lang="en-US" sz="1600" dirty="0" smtClean="0">
                <a:ea typeface="Times New Roman"/>
              </a:rPr>
              <a:t>			</a:t>
            </a:r>
          </a:p>
          <a:p>
            <a:pPr marL="400050" lvl="1" fontAlgn="t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a typeface="Times New Roman"/>
              </a:rPr>
              <a:t>Processes</a:t>
            </a:r>
          </a:p>
          <a:p>
            <a:pPr marL="800100" lvl="2" fontAlgn="t">
              <a:spcBef>
                <a:spcPts val="200"/>
              </a:spcBef>
              <a:defRPr/>
            </a:pPr>
            <a:r>
              <a:rPr lang="en-US" sz="1600" dirty="0" smtClean="0">
                <a:ea typeface="Times New Roman"/>
              </a:rPr>
              <a:t>Production and Lower Environments</a:t>
            </a:r>
          </a:p>
          <a:p>
            <a:pPr marL="400050" lvl="1" fontAlgn="t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a typeface="Times New Roman"/>
              </a:rPr>
              <a:t>Procedures</a:t>
            </a:r>
          </a:p>
          <a:p>
            <a:pPr marL="800100" lvl="2" fontAlgn="t">
              <a:spcBef>
                <a:spcPts val="200"/>
              </a:spcBef>
              <a:defRPr/>
            </a:pPr>
            <a:r>
              <a:rPr lang="en-US" sz="1600" dirty="0" smtClean="0">
                <a:ea typeface="Times New Roman"/>
              </a:rPr>
              <a:t>Re-Enforcement</a:t>
            </a:r>
          </a:p>
          <a:p>
            <a:pPr marL="400050" lvl="1" fontAlgn="t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a typeface="Times New Roman"/>
              </a:rPr>
              <a:t>Automation</a:t>
            </a:r>
            <a:r>
              <a:rPr lang="en-US" sz="1200" dirty="0" smtClean="0">
                <a:ea typeface="Times New Roman"/>
              </a:rPr>
              <a:t>			</a:t>
            </a:r>
          </a:p>
          <a:p>
            <a:pPr marL="114300" lvl="1" indent="0" fontAlgn="t">
              <a:spcBef>
                <a:spcPts val="200"/>
              </a:spcBef>
              <a:buNone/>
              <a:defRPr/>
            </a:pPr>
            <a:endParaRPr lang="en-US" sz="1600" u="sng" dirty="0" smtClean="0">
              <a:ea typeface="Times New Roman"/>
            </a:endParaRPr>
          </a:p>
          <a:p>
            <a:pPr marL="114300" lvl="1" indent="0" fontAlgn="t">
              <a:spcBef>
                <a:spcPts val="200"/>
              </a:spcBef>
              <a:buNone/>
              <a:defRPr/>
            </a:pPr>
            <a:r>
              <a:rPr lang="en-US" sz="1600" u="sng" dirty="0" smtClean="0">
                <a:ea typeface="Times New Roman"/>
              </a:rPr>
              <a:t>Lessons Learned – IT Situational Awareness</a:t>
            </a:r>
            <a:endParaRPr lang="en-US" sz="1600" u="sng" dirty="0">
              <a:ea typeface="Times New Roman"/>
            </a:endParaRPr>
          </a:p>
          <a:p>
            <a:pPr marL="400050" lvl="1" fontAlgn="t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a typeface="Times New Roman"/>
              </a:rPr>
              <a:t>Internal – IT Operations, Grid Operations, IT Support</a:t>
            </a:r>
          </a:p>
          <a:p>
            <a:pPr marL="400050" lvl="1" fontAlgn="t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a typeface="Times New Roman"/>
              </a:rPr>
              <a:t>External – TRE, NERC, EMS Working Groups</a:t>
            </a:r>
          </a:p>
          <a:p>
            <a:pPr marL="400050" lvl="1" fontAlgn="t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a typeface="Times New Roman"/>
              </a:rPr>
              <a:t>Market Participants</a:t>
            </a:r>
          </a:p>
          <a:p>
            <a:pPr marL="114300" lvl="1" indent="0" fontAlgn="t">
              <a:spcBef>
                <a:spcPts val="200"/>
              </a:spcBef>
              <a:buNone/>
              <a:defRPr/>
            </a:pPr>
            <a:endParaRPr lang="en-US" sz="1600" dirty="0" smtClean="0">
              <a:ea typeface="Times New Roman"/>
            </a:endParaRPr>
          </a:p>
          <a:p>
            <a:pPr marL="114300" lvl="1" indent="0" fontAlgn="t">
              <a:spcBef>
                <a:spcPts val="200"/>
              </a:spcBef>
              <a:buNone/>
              <a:defRPr/>
            </a:pPr>
            <a:endParaRPr lang="en-US" sz="1600" u="sng" dirty="0" smtClean="0">
              <a:ea typeface="Times New Roman"/>
            </a:endParaRPr>
          </a:p>
          <a:p>
            <a:pPr marL="114300" lvl="1" indent="0" fontAlgn="t">
              <a:spcBef>
                <a:spcPts val="200"/>
              </a:spcBef>
              <a:buNone/>
              <a:defRPr/>
            </a:pPr>
            <a:endParaRPr lang="en-US" sz="1600" u="sng" dirty="0">
              <a:ea typeface="Times New Roman"/>
            </a:endParaRPr>
          </a:p>
          <a:p>
            <a:pPr marL="114300" lvl="1" indent="0" fontAlgn="t">
              <a:spcBef>
                <a:spcPts val="200"/>
              </a:spcBef>
              <a:buNone/>
              <a:defRPr/>
            </a:pPr>
            <a:endParaRPr lang="en-US" sz="1600" u="sng" dirty="0">
              <a:ea typeface="Times New Roman"/>
            </a:endParaRPr>
          </a:p>
          <a:p>
            <a:pPr marL="114300" lvl="1" indent="0" fontAlgn="t">
              <a:spcBef>
                <a:spcPts val="200"/>
              </a:spcBef>
              <a:buNone/>
              <a:defRPr/>
            </a:pPr>
            <a:endParaRPr lang="en-US" sz="1600" dirty="0" smtClean="0">
              <a:ea typeface="Times New Roman"/>
            </a:endParaRPr>
          </a:p>
          <a:p>
            <a:pPr marL="114300" lvl="1" indent="0" fontAlgn="t">
              <a:spcBef>
                <a:spcPts val="200"/>
              </a:spcBef>
              <a:buNone/>
              <a:defRPr/>
            </a:pPr>
            <a:endParaRPr lang="en-US" sz="1400" dirty="0" smtClean="0">
              <a:ea typeface="Times New Roman"/>
            </a:endParaRPr>
          </a:p>
          <a:p>
            <a:pPr marL="114300" lvl="1" indent="0" fontAlgn="t">
              <a:spcBef>
                <a:spcPts val="200"/>
              </a:spcBef>
              <a:buNone/>
              <a:defRPr/>
            </a:pPr>
            <a:endParaRPr lang="en-US" sz="1400" dirty="0">
              <a:ea typeface="Times New Roman"/>
            </a:endParaRPr>
          </a:p>
          <a:p>
            <a:pPr marL="114300" lvl="1" indent="0" fontAlgn="t">
              <a:spcBef>
                <a:spcPts val="200"/>
              </a:spcBef>
              <a:buNone/>
              <a:defRPr/>
            </a:pPr>
            <a:endParaRPr lang="en-US" sz="1400" dirty="0">
              <a:ea typeface="Times New Roman"/>
            </a:endParaRPr>
          </a:p>
          <a:p>
            <a:pPr marL="285750" lvl="1" indent="-171450" fontAlgn="t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sz="1400" dirty="0" smtClean="0">
              <a:ea typeface="Times New Roman"/>
            </a:endParaRP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84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  <IconOverlay xmlns="http://schemas.microsoft.com/sharepoint/v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37B2BCAFE87E41B1B28FC963254B10" ma:contentTypeVersion="6" ma:contentTypeDescription="Create a new document." ma:contentTypeScope="" ma:versionID="dd864d524fa97ad0a0dba86c661a4dc9">
  <xsd:schema xmlns:xsd="http://www.w3.org/2001/XMLSchema" xmlns:xs="http://www.w3.org/2001/XMLSchema" xmlns:p="http://schemas.microsoft.com/office/2006/metadata/properties" xmlns:ns1="http://schemas.microsoft.com/sharepoint/v3" xmlns:ns2="c34af464-7aa1-4edd-9be4-83dffc1cb926" xmlns:ns3="http://schemas.microsoft.com/sharepoint/v4" targetNamespace="http://schemas.microsoft.com/office/2006/metadata/properties" ma:root="true" ma:fieldsID="88899666637b6babb208b7f9c4462cd7" ns1:_="" ns2:_="" ns3:_="">
    <xsd:import namespace="http://schemas.microsoft.com/sharepoint/v3"/>
    <xsd:import namespace="c34af464-7aa1-4edd-9be4-83dffc1cb926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Information_x0020_Classification" minOccurs="0"/>
                <xsd:element ref="ns3:IconOverlay" minOccurs="0"/>
                <xsd:element ref="ns1:_vti_ItemDeclaredRecord" minOccurs="0"/>
                <xsd:element ref="ns1:_vti_ItemHoldRecord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10" nillable="true" ma:displayName="Declared Record" ma:hidden="true" ma:internalName="_vti_ItemDeclaredRecord" ma:readOnly="true">
      <xsd:simpleType>
        <xsd:restriction base="dms:DateTime"/>
      </xsd:simpleType>
    </xsd:element>
    <xsd:element name="_vti_ItemHoldRecordStatus" ma:index="11" nillable="true" ma:displayName="Hold and Record Status" ma:decimals="0" ma:description="" ma:hidden="true" ma:indexed="true" ma:internalName="_vti_ItemHoldRecordStatu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nillable="true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63D459-1C05-483F-85D1-C9E478EC32CC}">
  <ds:schemaRefs>
    <ds:schemaRef ds:uri="http://schemas.microsoft.com/office/2006/documentManagement/types"/>
    <ds:schemaRef ds:uri="http://schemas.microsoft.com/sharepoint/v4"/>
    <ds:schemaRef ds:uri="http://purl.org/dc/dcmitype/"/>
    <ds:schemaRef ds:uri="http://purl.org/dc/terms/"/>
    <ds:schemaRef ds:uri="c34af464-7aa1-4edd-9be4-83dffc1cb926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8EB3100-6CCC-4910-A7B1-8EB9E2D91E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34af464-7aa1-4edd-9be4-83dffc1cb926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5807</TotalTime>
  <Words>212</Words>
  <Application>Microsoft Office PowerPoint</Application>
  <PresentationFormat>On-screen Show (4:3)</PresentationFormat>
  <Paragraphs>64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1_Custom Design</vt:lpstr>
      <vt:lpstr>Inside pages</vt:lpstr>
      <vt:lpstr>PowerPoint Presentation</vt:lpstr>
      <vt:lpstr>EMS Outage – Thursday July 07, 2016</vt:lpstr>
      <vt:lpstr>Settlements Impact</vt:lpstr>
      <vt:lpstr>EMS Outage – Lessons Learned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White, Steve</cp:lastModifiedBy>
  <cp:revision>80</cp:revision>
  <cp:lastPrinted>2016-07-21T17:56:36Z</cp:lastPrinted>
  <dcterms:created xsi:type="dcterms:W3CDTF">2016-01-21T15:20:31Z</dcterms:created>
  <dcterms:modified xsi:type="dcterms:W3CDTF">2016-07-25T15:52:01Z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0x0101000837B2BCAFE87E41B1B28FC963254B10</vt:lpwstr>
  </property>
</Properties>
</file>