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79" r:id="rId7"/>
    <p:sldId id="280" r:id="rId8"/>
    <p:sldId id="27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56" autoAdjust="0"/>
  </p:normalViewPr>
  <p:slideViewPr>
    <p:cSldViewPr showGuides="1">
      <p:cViewPr varScale="1">
        <p:scale>
          <a:sx n="61" d="100"/>
          <a:sy n="61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03" d="100"/>
          <a:sy n="103" d="100"/>
        </p:scale>
        <p:origin x="345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0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lvl="1" indent="0" fontAlgn="t">
              <a:spcBef>
                <a:spcPts val="200"/>
              </a:spcBef>
              <a:buNone/>
              <a:defRPr/>
            </a:pPr>
            <a:r>
              <a:rPr lang="en-US" sz="1400" u="sng" dirty="0" smtClean="0">
                <a:ea typeface="Times New Roman"/>
              </a:rPr>
              <a:t>Description: EMS Outage</a:t>
            </a: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ea typeface="Times New Roman"/>
              </a:rPr>
              <a:t>11:41am incorrect command corrupted data in the network model in the EMS system.</a:t>
            </a: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ea typeface="Times New Roman"/>
              </a:rPr>
              <a:t>The corrupt data passed to downstream systems such as MMS, Settlements, and Reports</a:t>
            </a: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ea typeface="Times New Roman"/>
              </a:rPr>
              <a:t>11:59am-12:16pm QSE was instructed to assume Constant Frequency Control</a:t>
            </a: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ea typeface="Times New Roman"/>
              </a:rPr>
              <a:t> 1:23pm data was corrected and verified and operations returned to normal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6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2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6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935" y="6353893"/>
            <a:ext cx="284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ERCOT: Energy Management System (EMS)</a:t>
            </a:r>
          </a:p>
          <a:p>
            <a:endParaRPr lang="en-US" i="1" dirty="0" smtClean="0"/>
          </a:p>
          <a:p>
            <a:r>
              <a:rPr lang="en-US" i="1" dirty="0" smtClean="0"/>
              <a:t>July 07, EMS Outage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TAC</a:t>
            </a:r>
          </a:p>
          <a:p>
            <a:r>
              <a:rPr lang="en-US" dirty="0" smtClean="0"/>
              <a:t>Date</a:t>
            </a:r>
            <a:r>
              <a:rPr lang="en-US" dirty="0"/>
              <a:t>: </a:t>
            </a:r>
            <a:r>
              <a:rPr lang="en-US" dirty="0" smtClean="0"/>
              <a:t>July 28,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838200"/>
            <a:ext cx="8001000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EMS </a:t>
            </a:r>
            <a:r>
              <a:rPr lang="en-US" dirty="0" smtClean="0"/>
              <a:t>Outage – Thursday July 07,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600" cy="3597275"/>
          </a:xfrm>
        </p:spPr>
        <p:txBody>
          <a:bodyPr/>
          <a:lstStyle/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800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r>
              <a:rPr lang="en-US" sz="1400" u="sng" dirty="0" smtClean="0">
                <a:ea typeface="Times New Roman"/>
              </a:rPr>
              <a:t>Impact: 1hour 42 minutes </a:t>
            </a:r>
            <a:endParaRPr lang="en-US" sz="1400" u="sng" dirty="0">
              <a:ea typeface="Times New Roman"/>
            </a:endParaRP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ea typeface="Times New Roman"/>
              </a:rPr>
              <a:t>EMS Applications</a:t>
            </a: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ea typeface="Times New Roman"/>
              </a:rPr>
              <a:t>LFC (Load Frequency Control)</a:t>
            </a: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ea typeface="Times New Roman"/>
              </a:rPr>
              <a:t>SCED Solutions</a:t>
            </a:r>
          </a:p>
          <a:p>
            <a:pPr marL="800100" lvl="2" indent="-285750" fontAlgn="t">
              <a:spcBef>
                <a:spcPts val="200"/>
              </a:spcBef>
              <a:defRPr/>
            </a:pPr>
            <a:endParaRPr lang="en-US" sz="800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r>
              <a:rPr lang="en-US" sz="1400" u="sng" dirty="0" smtClean="0">
                <a:ea typeface="Times New Roman"/>
              </a:rPr>
              <a:t>Root Cause: Information Technology: Situational Awareness</a:t>
            </a: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ea typeface="Times New Roman"/>
              </a:rPr>
              <a:t>Multiple </a:t>
            </a:r>
            <a:r>
              <a:rPr lang="en-US" sz="1400" dirty="0" smtClean="0">
                <a:ea typeface="Times New Roman"/>
              </a:rPr>
              <a:t>Sessions </a:t>
            </a:r>
            <a:r>
              <a:rPr lang="en-US" sz="1400" dirty="0">
                <a:ea typeface="Times New Roman"/>
              </a:rPr>
              <a:t>including EMS &amp; Model Verification Environment (MVE)</a:t>
            </a: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ea typeface="Times New Roman"/>
              </a:rPr>
              <a:t>Command intended for MVE was executed in EMS </a:t>
            </a: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800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r>
              <a:rPr lang="en-US" sz="1400" u="sng" dirty="0" smtClean="0">
                <a:ea typeface="Times New Roman"/>
              </a:rPr>
              <a:t>Recovery: Great Effort</a:t>
            </a:r>
          </a:p>
          <a:p>
            <a:pPr marL="400050" lvl="1" fontAlgn="t">
              <a:spcBef>
                <a:spcPts val="200"/>
              </a:spcBef>
              <a:defRPr/>
            </a:pPr>
            <a:r>
              <a:rPr lang="en-US" sz="1400" b="1" dirty="0" smtClean="0">
                <a:ea typeface="Times New Roman"/>
              </a:rPr>
              <a:t>Immediate awareness that there was an issue</a:t>
            </a:r>
          </a:p>
          <a:p>
            <a:pPr marL="400050" lvl="1" fontAlgn="t">
              <a:spcBef>
                <a:spcPts val="200"/>
              </a:spcBef>
              <a:defRPr/>
            </a:pPr>
            <a:r>
              <a:rPr lang="en-US" sz="1400" b="1" dirty="0" smtClean="0">
                <a:ea typeface="Times New Roman"/>
              </a:rPr>
              <a:t>Identify problem</a:t>
            </a:r>
            <a:r>
              <a:rPr lang="en-US" sz="1400" dirty="0" smtClean="0">
                <a:ea typeface="Times New Roman"/>
              </a:rPr>
              <a:t>, recovery &amp; restore data and verify in sequence </a:t>
            </a:r>
          </a:p>
          <a:p>
            <a:pPr marL="400050" lvl="1" fontAlgn="t">
              <a:spcBef>
                <a:spcPts val="200"/>
              </a:spcBef>
              <a:defRPr/>
            </a:pPr>
            <a:endParaRPr lang="en-US" sz="1400" dirty="0"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34047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020214"/>
            <a:ext cx="7619327" cy="134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Settlements Impact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marL="0" indent="0">
              <a:buNone/>
            </a:pPr>
            <a:r>
              <a:rPr lang="en-US" sz="1800" dirty="0" smtClean="0"/>
              <a:t>Subsequent to the EMS issue corrected prices were posted for the affected SCED intervals. 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Emergency Base Point data was determined to not be reliable and was therefore not used for Initial Settlement.</a:t>
            </a:r>
          </a:p>
          <a:p>
            <a:endParaRPr lang="en-US" sz="1800" dirty="0" smtClean="0"/>
          </a:p>
          <a:p>
            <a:r>
              <a:rPr lang="en-US" sz="1800" dirty="0" smtClean="0"/>
              <a:t>ERCOT is continuing to evaluate alternatives that may impact subsequent settlements and will provide updates as necessary.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8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EMS </a:t>
            </a:r>
            <a:r>
              <a:rPr lang="en-US" dirty="0" smtClean="0"/>
              <a:t>Outage – Lessons Learned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853233"/>
          </a:xfrm>
        </p:spPr>
        <p:txBody>
          <a:bodyPr/>
          <a:lstStyle/>
          <a:p>
            <a:pPr marL="114300" lvl="1" indent="0" fontAlgn="t">
              <a:spcBef>
                <a:spcPts val="200"/>
              </a:spcBef>
              <a:buNone/>
              <a:defRPr/>
            </a:pPr>
            <a:r>
              <a:rPr lang="en-US" sz="1600" dirty="0">
                <a:ea typeface="Times New Roman"/>
              </a:rPr>
              <a:t>	</a:t>
            </a:r>
          </a:p>
          <a:p>
            <a:pPr marL="114300" lvl="1" indent="0" fontAlgn="t">
              <a:spcBef>
                <a:spcPts val="200"/>
              </a:spcBef>
              <a:buNone/>
              <a:defRPr/>
            </a:pPr>
            <a:r>
              <a:rPr lang="en-US" sz="1600" u="sng" dirty="0" smtClean="0">
                <a:ea typeface="Times New Roman"/>
              </a:rPr>
              <a:t>Training</a:t>
            </a:r>
            <a:r>
              <a:rPr lang="en-US" sz="1600" dirty="0" smtClean="0">
                <a:ea typeface="Times New Roman"/>
              </a:rPr>
              <a:t>			</a:t>
            </a:r>
            <a:endParaRPr lang="en-US" sz="1600" u="sng" dirty="0">
              <a:ea typeface="Times New Roman"/>
            </a:endParaRPr>
          </a:p>
          <a:p>
            <a:pPr marL="400050" lvl="1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a typeface="Times New Roman"/>
              </a:rPr>
              <a:t>IT Operations</a:t>
            </a:r>
          </a:p>
          <a:p>
            <a:pPr marL="400050" lvl="1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a typeface="Times New Roman"/>
              </a:rPr>
              <a:t>IT Support</a:t>
            </a:r>
            <a:endParaRPr lang="en-US" sz="1600" dirty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600" u="sng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r>
              <a:rPr lang="en-US" sz="1600" u="sng" dirty="0" smtClean="0">
                <a:ea typeface="Times New Roman"/>
              </a:rPr>
              <a:t>Hardening</a:t>
            </a:r>
            <a:r>
              <a:rPr lang="en-US" sz="1600" dirty="0" smtClean="0">
                <a:ea typeface="Times New Roman"/>
              </a:rPr>
              <a:t>			</a:t>
            </a:r>
          </a:p>
          <a:p>
            <a:pPr marL="400050" lvl="1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a typeface="Times New Roman"/>
              </a:rPr>
              <a:t>Processes</a:t>
            </a:r>
          </a:p>
          <a:p>
            <a:pPr marL="800100" lvl="2" fontAlgn="t">
              <a:spcBef>
                <a:spcPts val="200"/>
              </a:spcBef>
              <a:defRPr/>
            </a:pPr>
            <a:r>
              <a:rPr lang="en-US" sz="1600" dirty="0" smtClean="0">
                <a:ea typeface="Times New Roman"/>
              </a:rPr>
              <a:t>Production and Lower Environments</a:t>
            </a:r>
          </a:p>
          <a:p>
            <a:pPr marL="400050" lvl="1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a typeface="Times New Roman"/>
              </a:rPr>
              <a:t>Procedures</a:t>
            </a:r>
          </a:p>
          <a:p>
            <a:pPr marL="800100" lvl="2" fontAlgn="t">
              <a:spcBef>
                <a:spcPts val="200"/>
              </a:spcBef>
              <a:defRPr/>
            </a:pPr>
            <a:r>
              <a:rPr lang="en-US" sz="1600" dirty="0" smtClean="0">
                <a:ea typeface="Times New Roman"/>
              </a:rPr>
              <a:t>Re-Enforcement</a:t>
            </a:r>
          </a:p>
          <a:p>
            <a:pPr marL="400050" lvl="1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a typeface="Times New Roman"/>
              </a:rPr>
              <a:t>Automation</a:t>
            </a:r>
            <a:r>
              <a:rPr lang="en-US" sz="1200" dirty="0" smtClean="0">
                <a:ea typeface="Times New Roman"/>
              </a:rPr>
              <a:t>			</a:t>
            </a: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600" u="sng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r>
              <a:rPr lang="en-US" sz="1600" u="sng" dirty="0" smtClean="0">
                <a:ea typeface="Times New Roman"/>
              </a:rPr>
              <a:t>Lessons Learned – IT Situational Awareness</a:t>
            </a:r>
            <a:endParaRPr lang="en-US" sz="1600" u="sng" dirty="0">
              <a:ea typeface="Times New Roman"/>
            </a:endParaRPr>
          </a:p>
          <a:p>
            <a:pPr marL="400050" lvl="1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a typeface="Times New Roman"/>
              </a:rPr>
              <a:t>Internal – IT Operations, Grid Operations, IT Support</a:t>
            </a:r>
          </a:p>
          <a:p>
            <a:pPr marL="400050" lvl="1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a typeface="Times New Roman"/>
              </a:rPr>
              <a:t>External – TRE, NERC, EMS Working Groups</a:t>
            </a:r>
          </a:p>
          <a:p>
            <a:pPr marL="400050" lvl="1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a typeface="Times New Roman"/>
              </a:rPr>
              <a:t>Market Participants</a:t>
            </a: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600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600" u="sng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600" u="sng" dirty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600" u="sng" dirty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600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400" dirty="0" smtClean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400" dirty="0">
              <a:ea typeface="Times New Roman"/>
            </a:endParaRPr>
          </a:p>
          <a:p>
            <a:pPr marL="114300" lvl="1" indent="0" fontAlgn="t">
              <a:spcBef>
                <a:spcPts val="200"/>
              </a:spcBef>
              <a:buNone/>
              <a:defRPr/>
            </a:pPr>
            <a:endParaRPr lang="en-US" sz="1400" dirty="0">
              <a:ea typeface="Times New Roman"/>
            </a:endParaRPr>
          </a:p>
          <a:p>
            <a:pPr marL="285750" lvl="1" indent="-171450" fontAlgn="t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1400" dirty="0" smtClean="0">
              <a:ea typeface="Times New Roman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6" ma:contentTypeDescription="Create a new document." ma:contentTypeScope="" ma:versionID="dd864d524fa97ad0a0dba86c661a4dc9">
  <xsd:schema xmlns:xsd="http://www.w3.org/2001/XMLSchema" xmlns:xs="http://www.w3.org/2001/XMLSchema" xmlns:p="http://schemas.microsoft.com/office/2006/metadata/properties" xmlns:ns1="http://schemas.microsoft.com/sharepoint/v3" xmlns:ns2="c34af464-7aa1-4edd-9be4-83dffc1cb926" xmlns:ns3="http://schemas.microsoft.com/sharepoint/v4" targetNamespace="http://schemas.microsoft.com/office/2006/metadata/properties" ma:root="true" ma:fieldsID="88899666637b6babb208b7f9c4462cd7" ns1:_="" ns2:_="" ns3:_="">
    <xsd:import namespace="http://schemas.microsoft.com/sharepoint/v3"/>
    <xsd:import namespace="c34af464-7aa1-4edd-9be4-83dffc1cb92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1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schemas.microsoft.com/office/2006/documentManagement/types"/>
    <ds:schemaRef ds:uri="http://schemas.microsoft.com/sharepoint/v4"/>
    <ds:schemaRef ds:uri="http://purl.org/dc/dcmitype/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8EB3100-6CCC-4910-A7B1-8EB9E2D91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4af464-7aa1-4edd-9be4-83dffc1cb92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5807</TotalTime>
  <Words>212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Inside pages</vt:lpstr>
      <vt:lpstr>PowerPoint Presentation</vt:lpstr>
      <vt:lpstr>EMS Outage – Thursday July 07, 2016</vt:lpstr>
      <vt:lpstr>Settlements Impact</vt:lpstr>
      <vt:lpstr>EMS Outage – Lessons Learned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White, Steve</cp:lastModifiedBy>
  <cp:revision>80</cp:revision>
  <cp:lastPrinted>2016-07-21T17:56:36Z</cp:lastPrinted>
  <dcterms:created xsi:type="dcterms:W3CDTF">2016-01-21T15:20:31Z</dcterms:created>
  <dcterms:modified xsi:type="dcterms:W3CDTF">2016-07-25T15:52:01Z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