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48" r:id="rId5"/>
    <p:sldMasterId id="2147483661" r:id="rId6"/>
  </p:sldMasterIdLst>
  <p:notesMasterIdLst>
    <p:notesMasterId r:id="rId17"/>
  </p:notesMasterIdLst>
  <p:handoutMasterIdLst>
    <p:handoutMasterId r:id="rId18"/>
  </p:handoutMasterIdLst>
  <p:sldIdLst>
    <p:sldId id="260" r:id="rId7"/>
    <p:sldId id="266" r:id="rId8"/>
    <p:sldId id="269" r:id="rId9"/>
    <p:sldId id="270" r:id="rId10"/>
    <p:sldId id="267" r:id="rId11"/>
    <p:sldId id="268" r:id="rId12"/>
    <p:sldId id="259" r:id="rId13"/>
    <p:sldId id="263" r:id="rId14"/>
    <p:sldId id="264" r:id="rId15"/>
    <p:sldId id="265"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3" d="100"/>
          <a:sy n="83" d="100"/>
        </p:scale>
        <p:origin x="810"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7/25/2016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109114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337169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43682"/>
            <a:ext cx="8382000" cy="518318"/>
          </a:xfrm>
          <a:prstGeom prst="rect">
            <a:avLst/>
          </a:prstGeom>
        </p:spPr>
        <p:txBody>
          <a:bodyPr/>
          <a:lstStyle>
            <a:lvl1pPr algn="l">
              <a:defRPr sz="20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D93BD3E-1E9A-4970-A6F7-E7AC52762E0C}" type="slidenum">
              <a:rPr lang="en-US" smtClean="0"/>
              <a:t>‹#›</a:t>
            </a:fld>
            <a:endParaRPr lang="en-US" dirty="0"/>
          </a:p>
        </p:txBody>
      </p:sp>
      <p:sp>
        <p:nvSpPr>
          <p:cNvPr id="4" name="Content Placeholder 2"/>
          <p:cNvSpPr>
            <a:spLocks noGrp="1"/>
          </p:cNvSpPr>
          <p:nvPr>
            <p:ph idx="1"/>
          </p:nvPr>
        </p:nvSpPr>
        <p:spPr>
          <a:xfrm>
            <a:off x="304800" y="304800"/>
            <a:ext cx="5257800" cy="5715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0817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9143999" cy="6857999"/>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
        <p:nvSpPr>
          <p:cNvPr id="7" name="TextBox 6"/>
          <p:cNvSpPr txBox="1"/>
          <p:nvPr userDrawn="1"/>
        </p:nvSpPr>
        <p:spPr>
          <a:xfrm>
            <a:off x="54675" y="6527884"/>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457700" y="6569075"/>
            <a:ext cx="228600" cy="2127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t>‹#›</a:t>
            </a:fld>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Tree>
    <p:extLst>
      <p:ext uri="{BB962C8B-B14F-4D97-AF65-F5344CB8AC3E}">
        <p14:creationId xmlns:p14="http://schemas.microsoft.com/office/powerpoint/2010/main" val="401500823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74166" y="2413338"/>
            <a:ext cx="5646034" cy="2031325"/>
          </a:xfrm>
          <a:prstGeom prst="rect">
            <a:avLst/>
          </a:prstGeom>
          <a:noFill/>
        </p:spPr>
        <p:txBody>
          <a:bodyPr wrap="square" rtlCol="0">
            <a:spAutoFit/>
          </a:bodyPr>
          <a:lstStyle/>
          <a:p>
            <a:r>
              <a:rPr lang="en-US" b="1" dirty="0" smtClean="0">
                <a:solidFill>
                  <a:schemeClr val="bg1"/>
                </a:solidFill>
              </a:rPr>
              <a:t>2016 Annual Validation	</a:t>
            </a:r>
          </a:p>
          <a:p>
            <a:r>
              <a:rPr lang="en-US" dirty="0" smtClean="0">
                <a:solidFill>
                  <a:schemeClr val="bg1"/>
                </a:solidFill>
              </a:rPr>
              <a:t>Update</a:t>
            </a:r>
          </a:p>
          <a:p>
            <a:endParaRPr lang="en-US" dirty="0">
              <a:solidFill>
                <a:schemeClr val="bg1"/>
              </a:solidFill>
            </a:endParaRPr>
          </a:p>
          <a:p>
            <a:endParaRPr lang="en-US" dirty="0">
              <a:solidFill>
                <a:schemeClr val="bg1"/>
              </a:solidFill>
            </a:endParaRPr>
          </a:p>
          <a:p>
            <a:r>
              <a:rPr lang="en-US" dirty="0" smtClean="0">
                <a:solidFill>
                  <a:schemeClr val="bg1"/>
                </a:solidFill>
              </a:rPr>
              <a:t>PWG</a:t>
            </a:r>
          </a:p>
          <a:p>
            <a:endParaRPr lang="en-US" dirty="0">
              <a:solidFill>
                <a:schemeClr val="bg1"/>
              </a:solidFill>
            </a:endParaRPr>
          </a:p>
          <a:p>
            <a:r>
              <a:rPr lang="en-US" dirty="0" smtClean="0">
                <a:solidFill>
                  <a:schemeClr val="bg1"/>
                </a:solidFill>
              </a:rPr>
              <a:t>07.27.2016</a:t>
            </a:r>
            <a:endParaRPr lang="en-US" dirty="0">
              <a:solidFill>
                <a:schemeClr val="bg1"/>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D5F5D"/>
                </a:solidFill>
                <a:effectLst>
                  <a:outerShdw blurRad="38100" dist="38100" dir="2700000" algn="tl">
                    <a:srgbClr val="C0C0C0"/>
                  </a:outerShdw>
                </a:effectLst>
                <a:latin typeface="Arial" charset="0"/>
              </a:rPr>
              <a:t>Summary of RES Changes by Weather Zone</a:t>
            </a:r>
            <a:br>
              <a:rPr lang="en-US" dirty="0">
                <a:solidFill>
                  <a:srgbClr val="3D5F5D"/>
                </a:solidFill>
                <a:effectLst>
                  <a:outerShdw blurRad="38100" dist="38100" dir="2700000" algn="tl">
                    <a:srgbClr val="C0C0C0"/>
                  </a:outerShdw>
                </a:effectLst>
                <a:latin typeface="Arial" charset="0"/>
              </a:rPr>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2448550"/>
              </p:ext>
            </p:extLst>
          </p:nvPr>
        </p:nvGraphicFramePr>
        <p:xfrm>
          <a:off x="304800" y="1371600"/>
          <a:ext cx="8534399" cy="3791597"/>
        </p:xfrm>
        <a:graphic>
          <a:graphicData uri="http://schemas.openxmlformats.org/drawingml/2006/table">
            <a:tbl>
              <a:tblPr/>
              <a:tblGrid>
                <a:gridCol w="687929"/>
                <a:gridCol w="551704"/>
                <a:gridCol w="395048"/>
                <a:gridCol w="429104"/>
                <a:gridCol w="415481"/>
                <a:gridCol w="115789"/>
                <a:gridCol w="469971"/>
                <a:gridCol w="388237"/>
                <a:gridCol w="374615"/>
                <a:gridCol w="442726"/>
                <a:gridCol w="272447"/>
                <a:gridCol w="456349"/>
                <a:gridCol w="585762"/>
                <a:gridCol w="497216"/>
                <a:gridCol w="469971"/>
                <a:gridCol w="115789"/>
                <a:gridCol w="442726"/>
                <a:gridCol w="442726"/>
                <a:gridCol w="442726"/>
                <a:gridCol w="538083"/>
              </a:tblGrid>
              <a:tr h="297752">
                <a:tc gridSpan="20">
                  <a:txBody>
                    <a:bodyPr/>
                    <a:lstStyle/>
                    <a:p>
                      <a:pPr algn="ctr" fontAlgn="b"/>
                      <a:r>
                        <a:rPr lang="en-US" sz="1800" b="0" i="0" u="none" strike="noStrike" dirty="0">
                          <a:solidFill>
                            <a:srgbClr val="000000"/>
                          </a:solidFill>
                          <a:effectLst/>
                          <a:latin typeface="Calibri" panose="020F0502020204030204" pitchFamily="34" charset="0"/>
                        </a:rPr>
                        <a:t>Annual Validation 2016</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400" b="1" i="0" u="none" strike="noStrike" dirty="0">
                          <a:solidFill>
                            <a:srgbClr val="000000"/>
                          </a:solidFill>
                          <a:effectLst/>
                          <a:latin typeface="Agency FB" panose="020B0503020202020204" pitchFamily="34" charset="0"/>
                        </a:rPr>
                        <a:t>RESHI to RESLO</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40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400" b="1" i="0" u="none" strike="noStrike" dirty="0">
                          <a:solidFill>
                            <a:srgbClr val="000000"/>
                          </a:solidFill>
                          <a:effectLst/>
                          <a:latin typeface="Agency FB" panose="020B0503020202020204" pitchFamily="34" charset="0"/>
                        </a:rPr>
                        <a:t>RESLO to RESHI</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AMS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NIDR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AMS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NIDR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50" b="1" i="0" u="none" strike="noStrike">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50" b="1" i="0" u="none" strike="noStrike" dirty="0">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EECE1"/>
                    </a:solidFill>
                  </a:tcPr>
                </a:tc>
                <a:tc>
                  <a:txBody>
                    <a:bodyPr/>
                    <a:lstStyle/>
                    <a:p>
                      <a:pPr algn="ctr" fontAlgn="b"/>
                      <a:r>
                        <a:rPr lang="en-US" sz="1050" b="1" i="0" u="none" strike="noStrike">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99406">
                <a:tc>
                  <a:txBody>
                    <a:bodyPr/>
                    <a:lstStyle/>
                    <a:p>
                      <a:pPr algn="ctr" fontAlgn="b"/>
                      <a:r>
                        <a:rPr lang="en-US" sz="1050" b="1" i="0" u="none" strike="noStrike" dirty="0">
                          <a:solidFill>
                            <a:srgbClr val="000000"/>
                          </a:solidFill>
                          <a:effectLst/>
                          <a:latin typeface="Agency FB" panose="020B0503020202020204" pitchFamily="34" charset="0"/>
                        </a:rPr>
                        <a:t>Coast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solidFill>
                            <a:srgbClr val="000000"/>
                          </a:solidFill>
                          <a:effectLst/>
                          <a:latin typeface="Calibri" panose="020F0502020204030204" pitchFamily="34" charset="0"/>
                        </a:rPr>
                        <a:t>           14,274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18,885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41,552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20,909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75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143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1,641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dirty="0">
                          <a:solidFill>
                            <a:srgbClr val="000000"/>
                          </a:solidFill>
                          <a:effectLst/>
                          <a:latin typeface="Calibri" panose="020F0502020204030204" pitchFamily="34" charset="0"/>
                        </a:rPr>
                        <a:t>      25,006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67,636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34,126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12,212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dirty="0">
                          <a:solidFill>
                            <a:srgbClr val="000000"/>
                          </a:solidFill>
                          <a:effectLst/>
                          <a:latin typeface="Calibri" panose="020F0502020204030204" pitchFamily="34" charset="0"/>
                        </a:rPr>
                        <a:t>              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120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227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2,982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East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7,092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572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331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147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246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2,759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5,323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1,006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120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166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305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Far West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2,430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4,527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488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322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1,235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4,396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4,517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3,826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1,728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3,873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5,113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1,430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North Central</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33,645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308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30,778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18,629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1,147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1,822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2,063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3,166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42,451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70,977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23,556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9,821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1,049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1,668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2,423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4,031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North</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3,541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103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1,560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93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140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345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499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2,278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3,760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1,381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128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198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507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892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South Central</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2,957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2,684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701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2,012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1,927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344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628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South</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14,293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11,254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11,184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6,458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609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551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596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6,383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9,670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14,008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4,186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1,085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409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496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789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3,215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West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2,611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558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4,529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2,372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874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288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1,887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3,500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2,261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315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158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94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223314">
                <a:tc>
                  <a:txBody>
                    <a:bodyPr/>
                    <a:lstStyle/>
                    <a:p>
                      <a:pPr algn="ctr" fontAlgn="b"/>
                      <a:r>
                        <a:rPr lang="en-US" sz="1050" b="1" i="0" u="none" strike="noStrike" dirty="0">
                          <a:solidFill>
                            <a:srgbClr val="000000"/>
                          </a:solidFill>
                          <a:effectLst/>
                          <a:latin typeface="Agency FB" panose="020B0503020202020204" pitchFamily="34" charset="0"/>
                        </a:rPr>
                        <a:t>Total Changes</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80,843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31,681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98,678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49,555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2,863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4,229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3,997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13,935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900" b="0" i="0" u="none" strike="noStrike">
                          <a:solidFill>
                            <a:srgbClr val="000000"/>
                          </a:solidFill>
                          <a:effectLst/>
                          <a:latin typeface="Calibri" panose="020F0502020204030204" pitchFamily="34" charset="0"/>
                        </a:rPr>
                        <a:t>      90,459 </a:t>
                      </a:r>
                    </a:p>
                  </a:txBody>
                  <a:tcPr marL="6273" marR="6273" marT="62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171,648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71,363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23,981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3,689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6,638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9,278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13,537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49400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Annual Validation Task List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Content Placeholder 4"/>
          <p:cNvGraphicFramePr>
            <a:graphicFrameLocks noGrp="1"/>
          </p:cNvGraphicFramePr>
          <p:nvPr>
            <p:ph idx="1"/>
          </p:nvPr>
        </p:nvGraphicFramePr>
        <p:xfrm>
          <a:off x="304800" y="1612883"/>
          <a:ext cx="8534401" cy="3760821"/>
        </p:xfrm>
        <a:graphic>
          <a:graphicData uri="http://schemas.openxmlformats.org/drawingml/2006/table">
            <a:tbl>
              <a:tblPr/>
              <a:tblGrid>
                <a:gridCol w="665092"/>
                <a:gridCol w="2948385"/>
                <a:gridCol w="562770"/>
                <a:gridCol w="721938"/>
                <a:gridCol w="585509"/>
                <a:gridCol w="545717"/>
                <a:gridCol w="613931"/>
                <a:gridCol w="653723"/>
                <a:gridCol w="560875"/>
                <a:gridCol w="676461"/>
              </a:tblGrid>
              <a:tr h="238963">
                <a:tc gridSpan="2">
                  <a:txBody>
                    <a:bodyPr/>
                    <a:lstStyle/>
                    <a:p>
                      <a:pPr algn="ctr" fontAlgn="ctr"/>
                      <a:r>
                        <a:rPr lang="en-US" sz="600" b="0" i="0" u="none" strike="noStrike">
                          <a:effectLst/>
                          <a:latin typeface="MS Sans Serif"/>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8">
                  <a:txBody>
                    <a:bodyPr/>
                    <a:lstStyle/>
                    <a:p>
                      <a:pPr algn="ctr" fontAlgn="ctr"/>
                      <a:r>
                        <a:rPr lang="en-US" sz="1100" b="1" i="0" u="none" strike="noStrike">
                          <a:effectLst/>
                          <a:latin typeface="Arial" panose="020B0604020202020204" pitchFamily="34" charset="0"/>
                        </a:rPr>
                        <a:t>Date Completed</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7238">
                <a:tc>
                  <a:txBody>
                    <a:bodyPr/>
                    <a:lstStyle/>
                    <a:p>
                      <a:pPr algn="ctr" fontAlgn="ctr"/>
                      <a:r>
                        <a:rPr lang="en-US" sz="800" b="1" i="0" u="none" strike="noStrike">
                          <a:effectLst/>
                          <a:latin typeface="Arial" panose="020B0604020202020204" pitchFamily="34" charset="0"/>
                        </a:rPr>
                        <a:t>Due Date*</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2016 Residential Annual Validation Task List</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ERCOT</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AEP</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CNP</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ONCOR</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SHRY McAllen</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SHRY</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TNMP</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Nueces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52481">
                <a:tc>
                  <a:txBody>
                    <a:bodyPr/>
                    <a:lstStyle/>
                    <a:p>
                      <a:pPr algn="ctr" fontAlgn="ctr"/>
                      <a:r>
                        <a:rPr lang="en-US" sz="800" b="0" i="0" u="none" strike="noStrike">
                          <a:effectLst/>
                          <a:latin typeface="Arial" panose="020B0604020202020204" pitchFamily="34" charset="0"/>
                        </a:rPr>
                        <a:t>06/30/2016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ERCOT to provide list of ESI IDs to TDSPs</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5/26/2016</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07/10/2016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provide finalized list of ESI IDs to ERCOT</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7/72016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6/14/2016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7/72016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7/11/2016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7/11/2016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7/8/2016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7/11/2016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07/15/2016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Market Notice announcing lists are available to CR of record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7/12/2016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08/15/2016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begin submitting 814_20 transactions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09/30/2016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TDSPs to complete submissions of all 814_20 transactions</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vMerge="1">
                  <a:txBody>
                    <a:bodyPr/>
                    <a:lstStyle/>
                    <a:p>
                      <a:endParaRPr lang="en-US"/>
                    </a:p>
                  </a:txBody>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10/02/2016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ERCOT completes review of expected database changes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3137">
                <a:tc gridSpan="10">
                  <a:txBody>
                    <a:bodyPr/>
                    <a:lstStyle/>
                    <a:p>
                      <a:pPr algn="ctr" fontAlgn="ctr"/>
                      <a:r>
                        <a:rPr lang="en-US" sz="800" b="0" i="0"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0688">
                <a:tc>
                  <a:txBody>
                    <a:bodyPr/>
                    <a:lstStyle/>
                    <a:p>
                      <a:pPr algn="ctr" fontAlgn="ctr"/>
                      <a:r>
                        <a:rPr lang="en-US" sz="800" b="1" i="0" u="none" strike="noStrike">
                          <a:effectLst/>
                          <a:latin typeface="Arial" panose="020B0604020202020204" pitchFamily="34" charset="0"/>
                        </a:rPr>
                        <a:t>Due Date*</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800" b="1" i="0" u="none" strike="noStrike">
                          <a:effectLst/>
                          <a:latin typeface="Arial" panose="020B0604020202020204" pitchFamily="34" charset="0"/>
                        </a:rPr>
                        <a:t>2016 Business Annual Validation Task List</a:t>
                      </a:r>
                    </a:p>
                  </a:txBody>
                  <a:tcPr marL="5690" marR="5690" marT="56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47930">
                <a:tc>
                  <a:txBody>
                    <a:bodyPr/>
                    <a:lstStyle/>
                    <a:p>
                      <a:pPr algn="ctr" fontAlgn="ctr"/>
                      <a:r>
                        <a:rPr lang="en-US" sz="800" b="0" i="0" u="none" strike="noStrike">
                          <a:effectLst/>
                          <a:latin typeface="Arial" panose="020B0604020202020204" pitchFamily="34" charset="0"/>
                        </a:rPr>
                        <a:t>08/07/2016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ERCOT Provides Qtr Validation Lists to TDSPs (BUS Only)</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08/15/2016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ERCOT to provide list of ESI IDs to TDSPs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7/12/2016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r" fontAlgn="ctr"/>
                      <a:r>
                        <a:rPr lang="en-US" sz="800" b="0" i="1" u="none" strike="noStrike">
                          <a:effectLst/>
                          <a:latin typeface="Arial" panose="020B0604020202020204" pitchFamily="34" charset="0"/>
                        </a:rPr>
                        <a:t>2550356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r" fontAlgn="ctr"/>
                      <a:r>
                        <a:rPr lang="en-US" sz="800" b="0" i="1" u="none" strike="noStrike">
                          <a:effectLst/>
                          <a:latin typeface="Arial" panose="020B0604020202020204" pitchFamily="34" charset="0"/>
                        </a:rPr>
                        <a:t>2550357</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r" fontAlgn="ctr"/>
                      <a:r>
                        <a:rPr lang="en-US" sz="800" b="0" i="1" u="none" strike="noStrike">
                          <a:effectLst/>
                          <a:latin typeface="Arial" panose="020B0604020202020204" pitchFamily="34" charset="0"/>
                        </a:rPr>
                        <a:t>2550360</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gridSpan="2">
                  <a:txBody>
                    <a:bodyPr/>
                    <a:lstStyle/>
                    <a:p>
                      <a:pPr algn="ctr" fontAlgn="ctr"/>
                      <a:r>
                        <a:rPr lang="en-US" sz="800" b="0" i="1" u="none" strike="noStrike">
                          <a:effectLst/>
                          <a:latin typeface="Arial" panose="020B0604020202020204" pitchFamily="34" charset="0"/>
                        </a:rPr>
                        <a:t>2550367</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a:txBody>
                    <a:bodyPr/>
                    <a:lstStyle/>
                    <a:p>
                      <a:pPr algn="r" fontAlgn="ctr"/>
                      <a:r>
                        <a:rPr lang="en-US" sz="800" b="0" i="1" u="none" strike="noStrike">
                          <a:effectLst/>
                          <a:latin typeface="Arial" panose="020B0604020202020204" pitchFamily="34" charset="0"/>
                        </a:rPr>
                        <a:t>2550365</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r" fontAlgn="ctr"/>
                      <a:r>
                        <a:rPr lang="en-US" sz="800" b="0" i="1" u="none" strike="noStrike">
                          <a:effectLst/>
                          <a:latin typeface="Arial" panose="020B0604020202020204" pitchFamily="34" charset="0"/>
                        </a:rPr>
                        <a:t>2550362</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08/25/2016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TDSPs to provide finalized list of ESI IDs to ERCOT</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*emailed</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7/13/2016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*Working</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*Need list</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*Working</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*Working</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09/01/2016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Market Notice announcing lists are available to CR of record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09/04/2016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Complete Quarterly Validations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rowSpan="2">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10/01/2016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begin submitting 814_20 transactions</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11/02/2016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Initial Weather Responsiveness Report Produced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11/30/2016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complete submissions of all 814_20 transactions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12/02/2016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ERCOT to review database for expected changes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12/05/2016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All TDSPs have submitted at least 99% of changes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01/02/2016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Weather Responsiveness Overdue Report Produced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rowSpan="2"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Monthly</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Continue Overdue Reporting Until All Complete</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70688">
                <a:tc gridSpan="3">
                  <a:txBody>
                    <a:bodyPr/>
                    <a:lstStyle/>
                    <a:p>
                      <a:pPr algn="l" fontAlgn="ctr"/>
                      <a:r>
                        <a:rPr lang="en-US" sz="700" b="1" i="1" u="none" strike="noStrike">
                          <a:effectLst/>
                          <a:latin typeface="Arial" panose="020B0604020202020204" pitchFamily="34" charset="0"/>
                        </a:rPr>
                        <a:t>* If the date falls on a weekend or holiday, please use the following business day as deadline.</a:t>
                      </a:r>
                    </a:p>
                  </a:txBody>
                  <a:tcPr marL="5690" marR="5690" marT="569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sz="600" b="1" i="0" u="none" strike="noStrike" dirty="0">
                          <a:effectLst/>
                          <a:latin typeface="MS Sans Serif"/>
                        </a:rPr>
                        <a:t>Update:6/29/2016</a:t>
                      </a:r>
                    </a:p>
                  </a:txBody>
                  <a:tcPr marL="5690" marR="5690" marT="569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27923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BUS Annual Validation Yearly Compare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57604509"/>
              </p:ext>
            </p:extLst>
          </p:nvPr>
        </p:nvGraphicFramePr>
        <p:xfrm>
          <a:off x="2285999" y="914388"/>
          <a:ext cx="4373986" cy="5654686"/>
        </p:xfrm>
        <a:graphic>
          <a:graphicData uri="http://schemas.openxmlformats.org/drawingml/2006/table">
            <a:tbl>
              <a:tblPr/>
              <a:tblGrid>
                <a:gridCol w="836129"/>
                <a:gridCol w="896391"/>
                <a:gridCol w="652833"/>
                <a:gridCol w="602616"/>
                <a:gridCol w="783401"/>
                <a:gridCol w="602616"/>
              </a:tblGrid>
              <a:tr h="170360">
                <a:tc gridSpan="6">
                  <a:txBody>
                    <a:bodyPr/>
                    <a:lstStyle/>
                    <a:p>
                      <a:pPr algn="ctr" fontAlgn="ctr"/>
                      <a:r>
                        <a:rPr lang="en-US" sz="800" b="1" i="0" u="none" strike="noStrike">
                          <a:solidFill>
                            <a:srgbClr val="000000"/>
                          </a:solidFill>
                          <a:effectLst/>
                          <a:latin typeface="Calibri" panose="020F0502020204030204" pitchFamily="34" charset="0"/>
                        </a:rPr>
                        <a:t>ANNUAL VALIDATION  BUSINESS CHANGES</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6914">
                <a:tc>
                  <a:txBody>
                    <a:bodyPr/>
                    <a:lstStyle/>
                    <a:p>
                      <a:pPr algn="ctr" fontAlgn="ctr"/>
                      <a:r>
                        <a:rPr lang="en-US" sz="800" b="1" i="0" u="none" strike="noStrike">
                          <a:solidFill>
                            <a:srgbClr val="000000"/>
                          </a:solidFill>
                          <a:effectLst/>
                          <a:latin typeface="Calibri" panose="020F0502020204030204" pitchFamily="34" charset="0"/>
                        </a:rPr>
                        <a:t> </a:t>
                      </a:r>
                    </a:p>
                  </a:txBody>
                  <a:tcPr marL="5623" marR="5623" marT="5623" marB="0" anchor="ctr">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800" b="1" i="0" u="none" strike="noStrike">
                          <a:solidFill>
                            <a:srgbClr val="000000"/>
                          </a:solidFill>
                          <a:effectLst/>
                          <a:latin typeface="Calibri" panose="020F0502020204030204" pitchFamily="34" charset="0"/>
                        </a:rPr>
                        <a:t> </a:t>
                      </a:r>
                    </a:p>
                  </a:txBody>
                  <a:tcPr marL="5623" marR="5623" marT="5623"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800" b="1" i="0" u="none" strike="noStrike">
                          <a:solidFill>
                            <a:srgbClr val="000000"/>
                          </a:solidFill>
                          <a:effectLst/>
                          <a:latin typeface="Calibri" panose="020F0502020204030204" pitchFamily="34" charset="0"/>
                        </a:rPr>
                        <a:t>2014</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2015</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2016</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r>
              <a:tr h="150703">
                <a:tc>
                  <a:txBody>
                    <a:bodyPr/>
                    <a:lstStyle/>
                    <a:p>
                      <a:pPr algn="ctr" fontAlgn="ctr"/>
                      <a:r>
                        <a:rPr lang="en-US" sz="700" b="1" i="0" u="none" strike="noStrike">
                          <a:solidFill>
                            <a:srgbClr val="000000"/>
                          </a:solidFill>
                          <a:effectLst/>
                          <a:latin typeface="Calibri" panose="020F0502020204030204" pitchFamily="34" charset="0"/>
                        </a:rPr>
                        <a:t>Current Profile</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New Profile</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a:t>
                      </a:r>
                    </a:p>
                  </a:txBody>
                  <a:tcPr marL="5623" marR="5623" marT="5623" marB="0" anchor="ctr">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r" fontAlgn="ctr"/>
                      <a:r>
                        <a:rPr lang="en-US" sz="700" b="1" i="0" u="none" strike="noStrike">
                          <a:solidFill>
                            <a:srgbClr val="000000"/>
                          </a:solidFill>
                          <a:effectLst/>
                          <a:latin typeface="Calibri" panose="020F0502020204030204" pitchFamily="34" charset="0"/>
                        </a:rPr>
                        <a:t> </a:t>
                      </a:r>
                    </a:p>
                  </a:txBody>
                  <a:tcPr marL="5623" marR="5623" marT="5623" marB="0" anchor="ctr">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r" fontAlgn="ctr"/>
                      <a:r>
                        <a:rPr lang="en-US" sz="700" b="1" i="0" u="none" strike="noStrike">
                          <a:solidFill>
                            <a:srgbClr val="000000"/>
                          </a:solidFill>
                          <a:effectLst/>
                          <a:latin typeface="Calibri" panose="020F0502020204030204" pitchFamily="34" charset="0"/>
                        </a:rPr>
                        <a:t> </a:t>
                      </a:r>
                    </a:p>
                  </a:txBody>
                  <a:tcPr marL="5623" marR="5623" marT="5623"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Calibri" panose="020F0502020204030204" pitchFamily="34" charset="0"/>
                        </a:rPr>
                        <a:t>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r" fontAlgn="ctr"/>
                      <a:r>
                        <a:rPr lang="en-US" sz="800" b="0" i="0" u="none" strike="noStrike">
                          <a:solidFill>
                            <a:srgbClr val="000000"/>
                          </a:solidFill>
                          <a:effectLst/>
                          <a:latin typeface="Calibri" panose="020F0502020204030204" pitchFamily="34" charset="0"/>
                        </a:rPr>
                        <a:t>3</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966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889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566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5,833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4,261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3,326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1,002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946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825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13,273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11,008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8,516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10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2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8,591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8,194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6,577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27,718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21,219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15,729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4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24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BUSNODEM</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77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46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BUSNODEM</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516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1,045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616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BUSNODEM</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121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125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dirty="0">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50703">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a:txBody>
                    <a:bodyPr/>
                    <a:lstStyle/>
                    <a:p>
                      <a:pPr algn="l" fontAlgn="ctr"/>
                      <a:r>
                        <a:rPr lang="en-US" sz="700" b="1" i="0" u="none" strike="noStrike">
                          <a:solidFill>
                            <a:srgbClr val="000000"/>
                          </a:solidFill>
                          <a:effectLst/>
                          <a:latin typeface="Calibri" panose="020F0502020204030204" pitchFamily="34" charset="0"/>
                        </a:rPr>
                        <a:t> Total Changes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58,160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47,831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36,333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288301">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700" b="1" i="0" u="none" strike="noStrike">
                          <a:solidFill>
                            <a:srgbClr val="000000"/>
                          </a:solidFill>
                          <a:effectLst/>
                          <a:latin typeface="Calibri" panose="020F0502020204030204" pitchFamily="34" charset="0"/>
                        </a:rPr>
                        <a:t> BUS ESIIDs in Population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1,049,322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1,080,440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1,100,838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50703">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l" fontAlgn="ctr"/>
                      <a:r>
                        <a:rPr lang="en-US" sz="700" b="1" i="0" u="none" strike="noStrike">
                          <a:solidFill>
                            <a:srgbClr val="000000"/>
                          </a:solidFill>
                          <a:effectLst/>
                          <a:latin typeface="Calibri" panose="020F0502020204030204" pitchFamily="34" charset="0"/>
                        </a:rPr>
                        <a:t> Percent Change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dirty="0">
                          <a:solidFill>
                            <a:srgbClr val="000000"/>
                          </a:solidFill>
                          <a:effectLst/>
                          <a:latin typeface="Calibri" panose="020F0502020204030204" pitchFamily="34" charset="0"/>
                        </a:rPr>
                        <a:t>5.5%</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dirty="0">
                          <a:solidFill>
                            <a:srgbClr val="000000"/>
                          </a:solidFill>
                          <a:effectLst/>
                          <a:latin typeface="Calibri" panose="020F0502020204030204" pitchFamily="34" charset="0"/>
                        </a:rPr>
                        <a:t>4.4%</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3.3%</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44152">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623" marR="5623" marT="5623" marB="0" anchor="b">
                    <a:lnL>
                      <a:noFill/>
                    </a:lnL>
                    <a:lnR>
                      <a:noFill/>
                    </a:lnR>
                    <a:lnT>
                      <a:noFill/>
                    </a:lnT>
                    <a:lnB w="12700" cap="flat" cmpd="sng" algn="ctr">
                      <a:solidFill>
                        <a:srgbClr val="000000"/>
                      </a:solidFill>
                      <a:prstDash val="solid"/>
                      <a:round/>
                      <a:headEnd type="none" w="med" len="med"/>
                      <a:tailEnd type="none" w="med" len="med"/>
                    </a:lnB>
                    <a:solidFill>
                      <a:srgbClr val="EBF1DE"/>
                    </a:solidFill>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524628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BUS Annual Validation by TDSP</a:t>
            </a:r>
            <a:endParaRPr lang="en-US" dirty="0"/>
          </a:p>
        </p:txBody>
      </p:sp>
      <p:graphicFrame>
        <p:nvGraphicFramePr>
          <p:cNvPr id="5" name="Content Placeholder 4"/>
          <p:cNvGraphicFramePr>
            <a:graphicFrameLocks noGrp="1"/>
          </p:cNvGraphicFramePr>
          <p:nvPr>
            <p:ph idx="1"/>
          </p:nvPr>
        </p:nvGraphicFramePr>
        <p:xfrm>
          <a:off x="1149350" y="1955006"/>
          <a:ext cx="6845299" cy="3076575"/>
        </p:xfrm>
        <a:graphic>
          <a:graphicData uri="http://schemas.openxmlformats.org/drawingml/2006/table">
            <a:tbl>
              <a:tblPr/>
              <a:tblGrid>
                <a:gridCol w="1485211"/>
                <a:gridCol w="723564"/>
                <a:gridCol w="999661"/>
                <a:gridCol w="114247"/>
                <a:gridCol w="723564"/>
                <a:gridCol w="1018703"/>
                <a:gridCol w="104726"/>
                <a:gridCol w="761647"/>
                <a:gridCol w="913976"/>
              </a:tblGrid>
              <a:tr h="247650">
                <a:tc gridSpan="9">
                  <a:txBody>
                    <a:bodyPr/>
                    <a:lstStyle/>
                    <a:p>
                      <a:pPr algn="ctr" fontAlgn="b"/>
                      <a:r>
                        <a:rPr lang="en-US" sz="1450" b="1" i="0" u="none" strike="noStrike">
                          <a:solidFill>
                            <a:srgbClr val="000000"/>
                          </a:solidFill>
                          <a:effectLst/>
                          <a:latin typeface="Calibri" panose="020F0502020204030204" pitchFamily="34" charset="0"/>
                        </a:rPr>
                        <a:t>Annual Validation-Business Breakdown by TDSP</a:t>
                      </a:r>
                    </a:p>
                  </a:txBody>
                  <a:tcPr marL="9525" marR="9525" marT="9525" marB="0" anchor="b">
                    <a:lnL w="1270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7175">
                <a:tc>
                  <a:txBody>
                    <a:bodyPr/>
                    <a:lstStyle/>
                    <a:p>
                      <a:pPr algn="l" fontAlgn="b"/>
                      <a:r>
                        <a:rPr lang="en-US" sz="1450" b="1"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gridSpan="2">
                  <a:txBody>
                    <a:bodyPr/>
                    <a:lstStyle/>
                    <a:p>
                      <a:pPr algn="ctr" fontAlgn="b"/>
                      <a:r>
                        <a:rPr lang="en-US" sz="1450" b="1" i="0" u="none" strike="noStrike">
                          <a:solidFill>
                            <a:srgbClr val="000000"/>
                          </a:solidFill>
                          <a:effectLst/>
                          <a:latin typeface="Calibri" panose="020F0502020204030204" pitchFamily="34" charset="0"/>
                        </a:rPr>
                        <a:t>2014</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gridSpan="2">
                  <a:txBody>
                    <a:bodyPr/>
                    <a:lstStyle/>
                    <a:p>
                      <a:pPr algn="ctr" fontAlgn="b"/>
                      <a:r>
                        <a:rPr lang="en-US" sz="1450" b="1" i="0" u="none" strike="noStrike">
                          <a:solidFill>
                            <a:srgbClr val="000000"/>
                          </a:solidFill>
                          <a:effectLst/>
                          <a:latin typeface="Calibri" panose="020F0502020204030204" pitchFamily="34" charset="0"/>
                        </a:rPr>
                        <a:t>2015</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gridSpan="2">
                  <a:txBody>
                    <a:bodyPr/>
                    <a:lstStyle/>
                    <a:p>
                      <a:pPr algn="ctr" fontAlgn="b"/>
                      <a:r>
                        <a:rPr lang="en-US" sz="1450" b="1" i="0" u="none" strike="noStrike">
                          <a:solidFill>
                            <a:srgbClr val="000000"/>
                          </a:solidFill>
                          <a:effectLst/>
                          <a:latin typeface="Calibri" panose="020F0502020204030204" pitchFamily="34" charset="0"/>
                        </a:rPr>
                        <a:t>2016</a:t>
                      </a:r>
                    </a:p>
                  </a:txBody>
                  <a:tcPr marL="9525" marR="9525" marT="9525"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r>
              <a:tr h="257175">
                <a:tc>
                  <a:txBody>
                    <a:bodyPr/>
                    <a:lstStyle/>
                    <a:p>
                      <a:pPr algn="ctr" fontAlgn="b"/>
                      <a:r>
                        <a:rPr lang="en-US" sz="1450" b="1" i="0" u="none" strike="noStrike">
                          <a:solidFill>
                            <a:srgbClr val="000000"/>
                          </a:solidFill>
                          <a:effectLst/>
                          <a:latin typeface="Calibri" panose="020F0502020204030204" pitchFamily="34" charset="0"/>
                        </a:rPr>
                        <a:t>TDSP</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COUNT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PERCENT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b"/>
                      <a:r>
                        <a:rPr lang="en-US" sz="1450" b="1" i="0" u="none" strike="noStrike">
                          <a:solidFill>
                            <a:srgbClr val="000000"/>
                          </a:solidFill>
                          <a:effectLst/>
                          <a:latin typeface="Calibri" panose="020F0502020204030204" pitchFamily="34" charset="0"/>
                        </a:rPr>
                        <a:t>COUNT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PERCENT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b"/>
                      <a:r>
                        <a:rPr lang="en-US" sz="1450" b="1" i="0" u="none" strike="noStrike">
                          <a:solidFill>
                            <a:srgbClr val="000000"/>
                          </a:solidFill>
                          <a:effectLst/>
                          <a:latin typeface="Calibri" panose="020F0502020204030204" pitchFamily="34" charset="0"/>
                        </a:rPr>
                        <a:t>COUNT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PERCENT</a:t>
                      </a:r>
                    </a:p>
                  </a:txBody>
                  <a:tcPr marL="9525" marR="9525" marT="9525"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57175">
                <a:tc>
                  <a:txBody>
                    <a:bodyPr/>
                    <a:lstStyle/>
                    <a:p>
                      <a:pPr algn="l" fontAlgn="b"/>
                      <a:r>
                        <a:rPr lang="en-US" sz="1450" b="0" i="0" u="none" strike="noStrike">
                          <a:solidFill>
                            <a:srgbClr val="000000"/>
                          </a:solidFill>
                          <a:effectLst/>
                          <a:latin typeface="Calibri" panose="020F0502020204030204" pitchFamily="34" charset="0"/>
                        </a:rPr>
                        <a:t>Center Point</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27,241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46.84%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21,090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44.09%</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15,937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43.86%</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Sharyland-McAllen</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0.00%</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42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0.09%</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28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0.08%</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57175">
                <a:tc>
                  <a:txBody>
                    <a:bodyPr/>
                    <a:lstStyle/>
                    <a:p>
                      <a:pPr algn="l" fontAlgn="b"/>
                      <a:r>
                        <a:rPr lang="en-US" sz="1450" b="0" i="0" u="none" strike="noStrike">
                          <a:solidFill>
                            <a:srgbClr val="000000"/>
                          </a:solidFill>
                          <a:effectLst/>
                          <a:latin typeface="Calibri" panose="020F0502020204030204" pitchFamily="34" charset="0"/>
                        </a:rPr>
                        <a:t>Nueces</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0.00%</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136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0.28%</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53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0.15%</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Sharyland</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0.00%</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2,951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6.17%</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2,445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6.73%</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257175">
                <a:tc>
                  <a:txBody>
                    <a:bodyPr/>
                    <a:lstStyle/>
                    <a:p>
                      <a:pPr algn="l" fontAlgn="b"/>
                      <a:r>
                        <a:rPr lang="en-US" sz="1450" b="0" i="0" u="none" strike="noStrike">
                          <a:solidFill>
                            <a:srgbClr val="000000"/>
                          </a:solidFill>
                          <a:effectLst/>
                          <a:latin typeface="Calibri" panose="020F0502020204030204" pitchFamily="34" charset="0"/>
                        </a:rPr>
                        <a:t>Oncor</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18,593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31.97%</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12,456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26.04%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9,943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27.37%</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TNMP</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954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1.64%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2,219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4.64%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1,294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3.56%</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257175">
                <a:tc>
                  <a:txBody>
                    <a:bodyPr/>
                    <a:lstStyle/>
                    <a:p>
                      <a:pPr algn="l" fontAlgn="b"/>
                      <a:r>
                        <a:rPr lang="en-US" sz="1450" b="0" i="0" u="none" strike="noStrike">
                          <a:solidFill>
                            <a:srgbClr val="000000"/>
                          </a:solidFill>
                          <a:effectLst/>
                          <a:latin typeface="Calibri" panose="020F0502020204030204" pitchFamily="34" charset="0"/>
                        </a:rPr>
                        <a:t>AEP Central</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8,823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15.17%</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6,724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14.06%</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5,084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13.99%</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AEP North</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2,549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4.38%</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2,213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4.63%</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1,549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4.26%</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257175">
                <a:tc>
                  <a:txBody>
                    <a:bodyPr/>
                    <a:lstStyle/>
                    <a:p>
                      <a:pPr algn="l" fontAlgn="b"/>
                      <a:r>
                        <a:rPr lang="en-US" sz="1450" b="0" i="0" u="none" strike="noStrike">
                          <a:solidFill>
                            <a:srgbClr val="000000"/>
                          </a:solidFill>
                          <a:effectLst/>
                          <a:latin typeface="Calibri" panose="020F050202020403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58,160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47,831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36,333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dirty="0">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642825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Verification</a:t>
            </a:r>
            <a:endParaRPr lang="en-US" dirty="0"/>
          </a:p>
        </p:txBody>
      </p:sp>
      <p:sp>
        <p:nvSpPr>
          <p:cNvPr id="3" name="Content Placeholder 2"/>
          <p:cNvSpPr>
            <a:spLocks noGrp="1"/>
          </p:cNvSpPr>
          <p:nvPr>
            <p:ph idx="1"/>
          </p:nvPr>
        </p:nvSpPr>
        <p:spPr/>
        <p:txBody>
          <a:bodyPr/>
          <a:lstStyle/>
          <a:p>
            <a:pPr marL="0" indent="0">
              <a:buNone/>
            </a:pPr>
            <a:r>
              <a:rPr lang="en-US" sz="2400" dirty="0" smtClean="0">
                <a:solidFill>
                  <a:schemeClr val="accent1"/>
                </a:solidFill>
              </a:rPr>
              <a:t>In response to last month’s question regarding the </a:t>
            </a:r>
            <a:r>
              <a:rPr lang="en-US" sz="2400" u="sng" dirty="0">
                <a:solidFill>
                  <a:schemeClr val="accent1"/>
                </a:solidFill>
                <a:latin typeface="Arial" charset="0"/>
              </a:rPr>
              <a:t>Summary of Residential Changes by </a:t>
            </a:r>
            <a:r>
              <a:rPr lang="en-US" sz="2400" u="sng" dirty="0" smtClean="0">
                <a:solidFill>
                  <a:schemeClr val="accent1"/>
                </a:solidFill>
                <a:latin typeface="Arial" charset="0"/>
              </a:rPr>
              <a:t>TDSP</a:t>
            </a:r>
            <a:r>
              <a:rPr lang="en-US" sz="2400" dirty="0" smtClean="0">
                <a:solidFill>
                  <a:schemeClr val="accent1"/>
                </a:solidFill>
                <a:latin typeface="Arial" charset="0"/>
              </a:rPr>
              <a:t>, these are the same values that were reported last year when code was ran and validated in 2015. While there is agreement the results ‘look’ odd, there is no discrepancy to be reported.</a:t>
            </a:r>
            <a:endParaRPr lang="en-US" sz="2400"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133108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Validation</a:t>
            </a:r>
            <a:endParaRPr lang="en-US" dirty="0"/>
          </a:p>
        </p:txBody>
      </p:sp>
      <p:sp>
        <p:nvSpPr>
          <p:cNvPr id="3" name="Content Placeholder 2"/>
          <p:cNvSpPr>
            <a:spLocks noGrp="1"/>
          </p:cNvSpPr>
          <p:nvPr>
            <p:ph idx="1"/>
          </p:nvPr>
        </p:nvSpPr>
        <p:spPr/>
        <p:txBody>
          <a:bodyPr/>
          <a:lstStyle/>
          <a:p>
            <a:pPr marL="0" indent="0">
              <a:buNone/>
            </a:pPr>
            <a:r>
              <a:rPr lang="en-US" dirty="0" smtClean="0"/>
              <a:t>From The Profile Decision Tree of current LPG:</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41172155"/>
              </p:ext>
            </p:extLst>
          </p:nvPr>
        </p:nvGraphicFramePr>
        <p:xfrm>
          <a:off x="533400" y="2362200"/>
          <a:ext cx="7886698" cy="835122"/>
        </p:xfrm>
        <a:graphic>
          <a:graphicData uri="http://schemas.openxmlformats.org/drawingml/2006/table">
            <a:tbl>
              <a:tblPr/>
              <a:tblGrid>
                <a:gridCol w="280222"/>
                <a:gridCol w="326926"/>
                <a:gridCol w="214838"/>
                <a:gridCol w="510627"/>
                <a:gridCol w="510627"/>
                <a:gridCol w="236632"/>
                <a:gridCol w="386085"/>
                <a:gridCol w="672533"/>
                <a:gridCol w="672533"/>
                <a:gridCol w="672533"/>
                <a:gridCol w="672533"/>
                <a:gridCol w="236632"/>
                <a:gridCol w="485718"/>
                <a:gridCol w="672533"/>
                <a:gridCol w="1335726"/>
              </a:tblGrid>
              <a:tr h="252300">
                <a:tc gridSpan="5">
                  <a:txBody>
                    <a:bodyPr/>
                    <a:lstStyle/>
                    <a:p>
                      <a:pPr algn="l" fontAlgn="t"/>
                      <a:r>
                        <a:rPr lang="en-US" sz="1400" b="1" i="0" u="none" strike="noStrike">
                          <a:effectLst/>
                          <a:latin typeface="aria"/>
                        </a:rPr>
                        <a:t>III.  Business (BUS)</a:t>
                      </a:r>
                    </a:p>
                  </a:txBody>
                  <a:tcPr marL="0" marR="0" marT="0" marB="0">
                    <a:lnL>
                      <a:noFill/>
                    </a:lnL>
                    <a:lnR>
                      <a:noFill/>
                    </a:lnR>
                    <a:lnT>
                      <a:noFill/>
                    </a:lnT>
                    <a:lnB>
                      <a:noFill/>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b"/>
                      <a:r>
                        <a:rPr lang="en-US" sz="1200" b="1" i="0" u="none" strike="noStrike">
                          <a:effectLst/>
                          <a:latin typeface="Arial" panose="020B0604020202020204" pitchFamily="34" charset="0"/>
                        </a:rPr>
                        <a:t> </a:t>
                      </a:r>
                    </a:p>
                  </a:txBody>
                  <a:tcPr marL="0" marR="0" marT="0" marB="0" anchor="b">
                    <a:lnL>
                      <a:noFill/>
                    </a:lnL>
                    <a:lnR>
                      <a:noFill/>
                    </a:lnR>
                    <a:lnT>
                      <a:noFill/>
                    </a:lnT>
                    <a:lnB>
                      <a:noFill/>
                    </a:lnB>
                    <a:solidFill>
                      <a:srgbClr val="CCFFCC"/>
                    </a:solidFill>
                  </a:tcPr>
                </a:tc>
              </a:tr>
              <a:tr h="399942">
                <a:tc>
                  <a:txBody>
                    <a:bodyPr/>
                    <a:lstStyle/>
                    <a:p>
                      <a:pPr algn="l" fontAlgn="t"/>
                      <a:r>
                        <a:rPr lang="en-US" sz="800" b="1" i="0" u="none" strike="noStrike">
                          <a:effectLst/>
                          <a:latin typeface="aria"/>
                        </a:rPr>
                        <a:t> </a:t>
                      </a:r>
                    </a:p>
                  </a:txBody>
                  <a:tcPr marL="0" marR="0" marT="0" marB="0">
                    <a:lnL>
                      <a:noFill/>
                    </a:lnL>
                    <a:lnR>
                      <a:noFill/>
                    </a:lnR>
                    <a:lnT>
                      <a:noFill/>
                    </a:lnT>
                    <a:lnB>
                      <a:noFill/>
                    </a:lnB>
                    <a:solidFill>
                      <a:srgbClr val="CCFFCC"/>
                    </a:solidFill>
                  </a:tcPr>
                </a:tc>
                <a:tc gridSpan="14">
                  <a:txBody>
                    <a:bodyPr/>
                    <a:lstStyle/>
                    <a:p>
                      <a:pPr algn="l" fontAlgn="t"/>
                      <a:r>
                        <a:rPr lang="en-US" sz="1200" b="1" i="0" u="none" strike="noStrike">
                          <a:effectLst/>
                          <a:latin typeface="aria"/>
                        </a:rPr>
                        <a:t>Assignment Year for Average Load Factor calculations:  July of the previous calendar year through June of the current calendar year</a:t>
                      </a:r>
                    </a:p>
                  </a:txBody>
                  <a:tcPr marL="0" marR="0" marT="0" marB="0">
                    <a:lnL>
                      <a:noFill/>
                    </a:lnL>
                    <a:lnR>
                      <a:noFill/>
                    </a:lnR>
                    <a:lnT>
                      <a:noFill/>
                    </a:lnT>
                    <a:lnB>
                      <a:noFill/>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413">
                <a:tc>
                  <a:txBody>
                    <a:bodyPr/>
                    <a:lstStyle/>
                    <a:p>
                      <a:pPr algn="l" fontAlgn="t"/>
                      <a:r>
                        <a:rPr lang="en-US" sz="8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dirty="0">
                          <a:effectLst/>
                          <a:latin typeface="aria"/>
                        </a:rPr>
                        <a:t> </a:t>
                      </a:r>
                    </a:p>
                  </a:txBody>
                  <a:tcPr marL="0" marR="0" marT="0" marB="0">
                    <a:lnL>
                      <a:noFill/>
                    </a:lnL>
                    <a:lnR>
                      <a:noFill/>
                    </a:lnR>
                    <a:lnT>
                      <a:noFill/>
                    </a:lnT>
                    <a:lnB>
                      <a:noFill/>
                    </a:lnB>
                    <a:solidFill>
                      <a:srgbClr val="CCFFCC"/>
                    </a:solidFill>
                  </a:tcPr>
                </a:tc>
              </a:tr>
            </a:tbl>
          </a:graphicData>
        </a:graphic>
      </p:graphicFrame>
    </p:spTree>
    <p:extLst>
      <p:ext uri="{BB962C8B-B14F-4D97-AF65-F5344CB8AC3E}">
        <p14:creationId xmlns:p14="http://schemas.microsoft.com/office/powerpoint/2010/main" val="669349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7</a:t>
            </a:fld>
            <a:endParaRPr lang="en-US"/>
          </a:p>
        </p:txBody>
      </p:sp>
      <p:sp>
        <p:nvSpPr>
          <p:cNvPr id="7" name="Title 1"/>
          <p:cNvSpPr>
            <a:spLocks noGrp="1"/>
          </p:cNvSpPr>
          <p:nvPr>
            <p:ph type="title"/>
          </p:nvPr>
        </p:nvSpPr>
        <p:spPr>
          <a:xfrm>
            <a:off x="381000" y="243682"/>
            <a:ext cx="8458200" cy="1143000"/>
          </a:xfrm>
        </p:spPr>
        <p:txBody>
          <a:bodyPr/>
          <a:lstStyle/>
          <a:p>
            <a:pPr>
              <a:defRPr/>
            </a:pPr>
            <a:r>
              <a:rPr lang="en-US" dirty="0">
                <a:solidFill>
                  <a:srgbClr val="3D5F5D"/>
                </a:solidFill>
                <a:effectLst>
                  <a:outerShdw blurRad="38100" dist="38100" dir="2700000" algn="tl">
                    <a:srgbClr val="C0C0C0"/>
                  </a:outerShdw>
                </a:effectLst>
                <a:latin typeface="Arial" charset="0"/>
              </a:rPr>
              <a:t>Residential Count Summary</a:t>
            </a:r>
          </a:p>
        </p:txBody>
      </p:sp>
      <p:graphicFrame>
        <p:nvGraphicFramePr>
          <p:cNvPr id="9" name="Table 8"/>
          <p:cNvGraphicFramePr>
            <a:graphicFrameLocks noGrp="1"/>
          </p:cNvGraphicFramePr>
          <p:nvPr>
            <p:extLst>
              <p:ext uri="{D42A27DB-BD31-4B8C-83A1-F6EECF244321}">
                <p14:modId xmlns:p14="http://schemas.microsoft.com/office/powerpoint/2010/main" val="943736201"/>
              </p:ext>
            </p:extLst>
          </p:nvPr>
        </p:nvGraphicFramePr>
        <p:xfrm>
          <a:off x="655429" y="990600"/>
          <a:ext cx="7604541" cy="4971318"/>
        </p:xfrm>
        <a:graphic>
          <a:graphicData uri="http://schemas.openxmlformats.org/drawingml/2006/table">
            <a:tbl>
              <a:tblPr/>
              <a:tblGrid>
                <a:gridCol w="890462"/>
                <a:gridCol w="854843"/>
                <a:gridCol w="676751"/>
                <a:gridCol w="560990"/>
                <a:gridCol w="142474"/>
                <a:gridCol w="614418"/>
                <a:gridCol w="676751"/>
                <a:gridCol w="569896"/>
                <a:gridCol w="160283"/>
                <a:gridCol w="908270"/>
                <a:gridCol w="765796"/>
                <a:gridCol w="783607"/>
              </a:tblGrid>
              <a:tr h="311022">
                <a:tc gridSpan="12">
                  <a:txBody>
                    <a:bodyPr/>
                    <a:lstStyle/>
                    <a:p>
                      <a:pPr algn="ctr" fontAlgn="b"/>
                      <a:r>
                        <a:rPr lang="en-US" sz="1700" b="0" i="0" u="none" strike="noStrike" dirty="0">
                          <a:solidFill>
                            <a:srgbClr val="000000"/>
                          </a:solidFill>
                          <a:effectLst/>
                          <a:latin typeface="Calibri" panose="020F0502020204030204" pitchFamily="34" charset="0"/>
                        </a:rPr>
                        <a:t>Annual Validation 2016</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3266">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RESHI to RESLO</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200" b="1" i="0" u="none" strike="noStrike">
                          <a:solidFill>
                            <a:srgbClr val="000000"/>
                          </a:solidFill>
                          <a:effectLst/>
                          <a:latin typeface="Agency FB" panose="020B050302020202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RESLO to RESHI</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TOTAL Changes by TDSP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95689">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r>
              <a:tr h="329574">
                <a:tc>
                  <a:txBody>
                    <a:bodyPr/>
                    <a:lstStyle/>
                    <a:p>
                      <a:pPr algn="ctr" fontAlgn="b"/>
                      <a:r>
                        <a:rPr lang="en-US" sz="1200" b="1" i="0" u="none" strike="noStrike" dirty="0">
                          <a:solidFill>
                            <a:srgbClr val="000000"/>
                          </a:solidFill>
                          <a:effectLst/>
                          <a:latin typeface="Agency FB" panose="020B0503020202020204" pitchFamily="34" charset="0"/>
                        </a:rPr>
                        <a:t>CNP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                10,978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10,990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21,089 </a:t>
                      </a:r>
                      <a:endParaRPr lang="en-US" sz="1000" b="0" i="0" u="none" strike="noStrike" dirty="0">
                        <a:solidFill>
                          <a:srgbClr val="000000"/>
                        </a:solidFill>
                        <a:effectLst/>
                        <a:latin typeface="Calibri" panose="020F0502020204030204" pitchFamily="34" charset="0"/>
                      </a:endParaRP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10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21,099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32,067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22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32,089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Sharyland</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658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658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1,503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1,503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2,161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2,161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457893">
                <a:tc>
                  <a:txBody>
                    <a:bodyPr/>
                    <a:lstStyle/>
                    <a:p>
                      <a:pPr algn="ctr" fontAlgn="b"/>
                      <a:r>
                        <a:rPr lang="en-US" sz="1200" b="1" i="0" u="none" strike="noStrike">
                          <a:solidFill>
                            <a:srgbClr val="000000"/>
                          </a:solidFill>
                          <a:effectLst/>
                          <a:latin typeface="Agency FB" panose="020B0503020202020204" pitchFamily="34" charset="0"/>
                        </a:rPr>
                        <a:t>Sharyland McAllen</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144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144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91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91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235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235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Nueces</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458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458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313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313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771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771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Oncor</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47,555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1,110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48,665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smtClean="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52,381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1,163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53,544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99,936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2,273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102,209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TNMP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2,729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Calibri" panose="020F0502020204030204" pitchFamily="34" charset="0"/>
                        </a:rPr>
                        <a:t>               467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3,196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2,659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Calibri" panose="020F0502020204030204" pitchFamily="34" charset="0"/>
                        </a:rPr>
                        <a:t>               601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3,260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5,388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1,068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6,456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AEP C</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16,007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16,019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11,504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 </a:t>
                      </a:r>
                    </a:p>
                  </a:txBody>
                  <a:tcPr marL="8205" marR="8205" marT="8205" marB="0" anchor="ctr">
                    <a:lnL w="6350" cap="flat" cmpd="sng" algn="ctr">
                      <a:solidFill>
                        <a:srgbClr val="494529"/>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11,511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27,511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19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27,530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AEP N</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3,574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3,576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2,826 </a:t>
                      </a:r>
                      <a:endParaRPr lang="en-US" sz="1000" b="0" i="0" u="none" strike="noStrike" dirty="0">
                        <a:solidFill>
                          <a:srgbClr val="000000"/>
                        </a:solidFill>
                        <a:effectLst/>
                        <a:latin typeface="Calibri" panose="020F0502020204030204" pitchFamily="34" charset="0"/>
                      </a:endParaRP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 </a:t>
                      </a:r>
                    </a:p>
                  </a:txBody>
                  <a:tcPr marL="8205" marR="8205" marT="8205" marB="0" anchor="ctr">
                    <a:lnL w="6350" cap="flat" cmpd="sng" algn="ctr">
                      <a:solidFill>
                        <a:srgbClr val="494529"/>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2,827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6,400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6,403 </a:t>
                      </a:r>
                      <a:endParaRPr lang="en-US" sz="1000" b="0" i="0" u="none" strike="noStrike" dirty="0">
                        <a:solidFill>
                          <a:srgbClr val="000000"/>
                        </a:solidFill>
                        <a:effectLst/>
                        <a:latin typeface="Calibri" panose="020F0502020204030204" pitchFamily="34" charset="0"/>
                      </a:endParaRP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181429">
                <a:tc>
                  <a:txBody>
                    <a:bodyPr/>
                    <a:lstStyle/>
                    <a:p>
                      <a:pPr algn="ctr"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w="1270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a:noFill/>
                    </a:lnR>
                    <a:lnT>
                      <a:noFill/>
                    </a:lnT>
                    <a:lnB>
                      <a:noFill/>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29574">
                <a:tc>
                  <a:txBody>
                    <a:bodyPr/>
                    <a:lstStyle/>
                    <a:p>
                      <a:pPr algn="ctr" fontAlgn="b"/>
                      <a:r>
                        <a:rPr lang="en-US" sz="1200" b="1" i="0" u="none" strike="noStrike">
                          <a:solidFill>
                            <a:srgbClr val="000000"/>
                          </a:solidFill>
                          <a:effectLst/>
                          <a:latin typeface="Agency FB" panose="020B0503020202020204" pitchFamily="34" charset="0"/>
                        </a:rPr>
                        <a:t>Total Changes</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80,843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2,863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83,706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90,459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3,689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94,148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171,302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6,552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177,854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522134">
                <a:tc rowSpan="2" gridSpan="4">
                  <a:txBody>
                    <a:bodyPr/>
                    <a:lstStyle/>
                    <a:p>
                      <a:pPr algn="ctr" fontAlgn="ctr"/>
                      <a:r>
                        <a:rPr lang="en-US" sz="1400" b="1" i="0" u="none" strike="noStrike" dirty="0">
                          <a:solidFill>
                            <a:srgbClr val="000000"/>
                          </a:solidFill>
                          <a:effectLst/>
                          <a:latin typeface="Agency FB" panose="020B0503020202020204" pitchFamily="34" charset="0"/>
                        </a:rPr>
                        <a:t> </a:t>
                      </a:r>
                    </a:p>
                  </a:txBody>
                  <a:tcPr marL="8205" marR="8205" marT="8205"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a:noFill/>
                    </a:lnB>
                    <a:solidFill>
                      <a:srgbClr val="DDD9C4"/>
                    </a:solidFill>
                  </a:tcPr>
                </a:tc>
                <a:tc gridSpan="3">
                  <a:txBody>
                    <a:bodyPr/>
                    <a:lstStyle/>
                    <a:p>
                      <a:pPr algn="ctr" fontAlgn="ctr"/>
                      <a:r>
                        <a:rPr lang="en-US" sz="1600" b="0" i="0" u="none" strike="noStrike" dirty="0">
                          <a:solidFill>
                            <a:srgbClr val="000000"/>
                          </a:solidFill>
                          <a:effectLst/>
                          <a:latin typeface="Agency FB" panose="020B0503020202020204" pitchFamily="34" charset="0"/>
                        </a:rPr>
                        <a:t>Total RES ESIIDS in 2016 Population</a:t>
                      </a:r>
                    </a:p>
                  </a:txBody>
                  <a:tcPr marL="8205" marR="8205" marT="8205"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400" b="0" i="0" u="none" strike="noStrike" dirty="0">
                          <a:solidFill>
                            <a:srgbClr val="000000"/>
                          </a:solidFill>
                          <a:effectLst/>
                          <a:latin typeface="Calibri" panose="020F0502020204030204" pitchFamily="34" charset="0"/>
                        </a:rPr>
                        <a:t>  6,043,089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  258,009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6,301,098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233293">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gridSpan="3">
                  <a:txBody>
                    <a:bodyPr/>
                    <a:lstStyle/>
                    <a:p>
                      <a:pPr algn="ctr" fontAlgn="b"/>
                      <a:r>
                        <a:rPr lang="en-US" sz="1400" b="1" i="0" u="none" strike="noStrike">
                          <a:solidFill>
                            <a:srgbClr val="000000"/>
                          </a:solidFill>
                          <a:effectLst/>
                          <a:latin typeface="Agency FB" panose="020B0503020202020204" pitchFamily="34" charset="0"/>
                        </a:rPr>
                        <a:t>Percent Change</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2.83%</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2.54%</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2.82%</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01551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8</a:t>
            </a:fld>
            <a:endParaRPr lang="en-US"/>
          </a:p>
        </p:txBody>
      </p:sp>
      <p:sp>
        <p:nvSpPr>
          <p:cNvPr id="7" name="Title 1"/>
          <p:cNvSpPr>
            <a:spLocks noGrp="1"/>
          </p:cNvSpPr>
          <p:nvPr>
            <p:ph type="title"/>
          </p:nvPr>
        </p:nvSpPr>
        <p:spPr>
          <a:xfrm>
            <a:off x="381000" y="243682"/>
            <a:ext cx="8458200" cy="1143000"/>
          </a:xfrm>
        </p:spPr>
        <p:txBody>
          <a:bodyPr/>
          <a:lstStyle/>
          <a:p>
            <a:pPr algn="ctr">
              <a:defRPr/>
            </a:pPr>
            <a:r>
              <a:rPr lang="en-US" dirty="0">
                <a:solidFill>
                  <a:srgbClr val="3D5F5D"/>
                </a:solidFill>
                <a:effectLst>
                  <a:outerShdw blurRad="38100" dist="38100" dir="2700000" algn="tl">
                    <a:srgbClr val="C0C0C0"/>
                  </a:outerShdw>
                </a:effectLst>
                <a:latin typeface="Arial" charset="0"/>
              </a:rPr>
              <a:t>Summary of </a:t>
            </a:r>
            <a:r>
              <a:rPr lang="en-US" dirty="0" smtClean="0">
                <a:solidFill>
                  <a:srgbClr val="3D5F5D"/>
                </a:solidFill>
                <a:effectLst>
                  <a:outerShdw blurRad="38100" dist="38100" dir="2700000" algn="tl">
                    <a:srgbClr val="C0C0C0"/>
                  </a:outerShdw>
                </a:effectLst>
                <a:latin typeface="Arial" charset="0"/>
              </a:rPr>
              <a:t>Total Residential Changes</a:t>
            </a:r>
            <a:endParaRPr lang="en-US" dirty="0">
              <a:solidFill>
                <a:srgbClr val="3D5F5D"/>
              </a:solidFill>
              <a:effectLst>
                <a:outerShdw blurRad="38100" dist="38100" dir="2700000" algn="tl">
                  <a:srgbClr val="C0C0C0"/>
                </a:outerShdw>
              </a:effectLst>
              <a:latin typeface="Arial"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462322520"/>
              </p:ext>
            </p:extLst>
          </p:nvPr>
        </p:nvGraphicFramePr>
        <p:xfrm>
          <a:off x="1143000" y="1143000"/>
          <a:ext cx="6330950" cy="4412136"/>
        </p:xfrm>
        <a:graphic>
          <a:graphicData uri="http://schemas.openxmlformats.org/drawingml/2006/table">
            <a:tbl>
              <a:tblPr/>
              <a:tblGrid>
                <a:gridCol w="748006"/>
                <a:gridCol w="162610"/>
                <a:gridCol w="748006"/>
                <a:gridCol w="748006"/>
                <a:gridCol w="748006"/>
                <a:gridCol w="1105748"/>
                <a:gridCol w="953979"/>
                <a:gridCol w="1116589"/>
              </a:tblGrid>
              <a:tr h="436985">
                <a:tc gridSpan="8">
                  <a:txBody>
                    <a:bodyPr/>
                    <a:lstStyle/>
                    <a:p>
                      <a:pPr algn="ctr" fontAlgn="b"/>
                      <a:r>
                        <a:rPr lang="en-US" sz="1800" b="1" i="0" u="none" strike="noStrike" dirty="0">
                          <a:solidFill>
                            <a:srgbClr val="000000"/>
                          </a:solidFill>
                          <a:effectLst/>
                          <a:latin typeface="Agency FB" panose="020B0503020202020204" pitchFamily="34" charset="0"/>
                        </a:rPr>
                        <a:t>Percent Changes- Annual Validation 2016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4696">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AMS</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NIDR</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Total</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6503">
                <a:tc gridSpan="5">
                  <a:txBody>
                    <a:bodyPr/>
                    <a:lstStyle/>
                    <a:p>
                      <a:pPr algn="ctr" fontAlgn="b"/>
                      <a:r>
                        <a:rPr lang="en-US" sz="1800" b="1" i="0" u="none" strike="noStrike" dirty="0">
                          <a:solidFill>
                            <a:srgbClr val="000000"/>
                          </a:solidFill>
                          <a:effectLst/>
                          <a:latin typeface="Agency FB" panose="020B050302020202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171,302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dirty="0" smtClean="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6,552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177,854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6503">
                <a:tc gridSpan="5">
                  <a:txBody>
                    <a:bodyPr/>
                    <a:lstStyle/>
                    <a:p>
                      <a:pPr algn="ctr" fontAlgn="ctr"/>
                      <a:r>
                        <a:rPr lang="en-US" sz="1800" b="1" i="0" u="none" strike="noStrike" dirty="0">
                          <a:solidFill>
                            <a:srgbClr val="000000"/>
                          </a:solidFill>
                          <a:effectLst/>
                          <a:latin typeface="Agency FB" panose="020B0503020202020204" pitchFamily="34" charset="0"/>
                        </a:rPr>
                        <a:t>Total RES ESI IDS in 2016</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6,043,089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258,009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6,301,098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66503">
                <a:tc gridSpan="5">
                  <a:txBody>
                    <a:bodyPr/>
                    <a:lstStyle/>
                    <a:p>
                      <a:pPr algn="ctr" fontAlgn="b"/>
                      <a:r>
                        <a:rPr lang="en-US" sz="1800" b="1" i="0" u="none" strike="noStrike" dirty="0">
                          <a:solidFill>
                            <a:srgbClr val="000000"/>
                          </a:solidFill>
                          <a:effectLst/>
                          <a:latin typeface="Agency FB" panose="020B0503020202020204" pitchFamily="34" charset="0"/>
                        </a:rPr>
                        <a:t>Percent Change</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2.83%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2.54%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2.82%</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6022">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80600">
                <a:tc gridSpan="8">
                  <a:txBody>
                    <a:bodyPr/>
                    <a:lstStyle/>
                    <a:p>
                      <a:pPr algn="ctr" fontAlgn="b"/>
                      <a:r>
                        <a:rPr lang="en-US" sz="1800" b="1" i="0" u="none" strike="noStrike" dirty="0">
                          <a:solidFill>
                            <a:srgbClr val="000000"/>
                          </a:solidFill>
                          <a:effectLst/>
                          <a:latin typeface="Agency FB" panose="020B0503020202020204" pitchFamily="34" charset="0"/>
                        </a:rPr>
                        <a:t>Percent Changes- Annual Validation 2015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4696">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dirty="0">
                          <a:solidFill>
                            <a:srgbClr val="000000"/>
                          </a:solidFill>
                          <a:effectLst/>
                          <a:latin typeface="Agency FB" panose="020B0503020202020204" pitchFamily="34" charset="0"/>
                        </a:rPr>
                        <a:t>AMS</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NIDR</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Total</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6503">
                <a:tc gridSpan="5">
                  <a:txBody>
                    <a:bodyPr/>
                    <a:lstStyle/>
                    <a:p>
                      <a:pPr algn="ctr" fontAlgn="b"/>
                      <a:r>
                        <a:rPr lang="en-US" sz="1800" b="1" i="0" u="none" strike="noStrike">
                          <a:solidFill>
                            <a:srgbClr val="000000"/>
                          </a:solidFill>
                          <a:effectLst/>
                          <a:latin typeface="Agency FB" panose="020B050302020202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203,329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10,867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214,196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6503">
                <a:tc gridSpan="5">
                  <a:txBody>
                    <a:bodyPr/>
                    <a:lstStyle/>
                    <a:p>
                      <a:pPr algn="ctr" fontAlgn="ctr"/>
                      <a:r>
                        <a:rPr lang="en-US" sz="1800" b="1" i="0" u="none" strike="noStrike">
                          <a:solidFill>
                            <a:srgbClr val="000000"/>
                          </a:solidFill>
                          <a:effectLst/>
                          <a:latin typeface="Agency FB" panose="020B0503020202020204" pitchFamily="34" charset="0"/>
                        </a:rPr>
                        <a:t>Total RES ESI IDS in 2015</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dirty="0">
                          <a:solidFill>
                            <a:srgbClr val="000000"/>
                          </a:solidFill>
                          <a:effectLst/>
                          <a:latin typeface="Calibri" panose="020F0502020204030204" pitchFamily="34" charset="0"/>
                        </a:rPr>
                        <a:t>  5,912,105 </a:t>
                      </a:r>
                    </a:p>
                  </a:txBody>
                  <a:tcPr marL="9525" marR="9525" marT="9525" marB="0" anchor="ctr">
                    <a:lnL>
                      <a:noFill/>
                    </a:lnL>
                    <a:lnR>
                      <a:noFill/>
                    </a:lnR>
                    <a:lnT>
                      <a:noFill/>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   269,007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6,181,112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80600">
                <a:tc gridSpan="5">
                  <a:txBody>
                    <a:bodyPr/>
                    <a:lstStyle/>
                    <a:p>
                      <a:pPr algn="ctr" fontAlgn="b"/>
                      <a:r>
                        <a:rPr lang="en-US" sz="1800" b="1" i="0" u="none" strike="noStrike">
                          <a:solidFill>
                            <a:srgbClr val="000000"/>
                          </a:solidFill>
                          <a:effectLst/>
                          <a:latin typeface="Agency FB" panose="020B0503020202020204" pitchFamily="34" charset="0"/>
                        </a:rPr>
                        <a:t>Percent Change</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3.44%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4.04%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3.47%</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6022">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bl>
          </a:graphicData>
        </a:graphic>
      </p:graphicFrame>
    </p:spTree>
    <p:extLst>
      <p:ext uri="{BB962C8B-B14F-4D97-AF65-F5344CB8AC3E}">
        <p14:creationId xmlns:p14="http://schemas.microsoft.com/office/powerpoint/2010/main" val="817751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D5F5D"/>
                </a:solidFill>
                <a:effectLst>
                  <a:outerShdw blurRad="38100" dist="38100" dir="2700000" algn="tl">
                    <a:srgbClr val="C0C0C0"/>
                  </a:outerShdw>
                </a:effectLst>
                <a:latin typeface="Arial" charset="0"/>
              </a:rPr>
              <a:t>Summary of Residential Changes by TDSP</a:t>
            </a:r>
            <a:br>
              <a:rPr lang="en-US" dirty="0">
                <a:solidFill>
                  <a:srgbClr val="3D5F5D"/>
                </a:solidFill>
                <a:effectLst>
                  <a:outerShdw blurRad="38100" dist="38100" dir="2700000" algn="tl">
                    <a:srgbClr val="C0C0C0"/>
                  </a:outerShdw>
                </a:effectLst>
                <a:latin typeface="Arial" charset="0"/>
              </a:rPr>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4458913"/>
              </p:ext>
            </p:extLst>
          </p:nvPr>
        </p:nvGraphicFramePr>
        <p:xfrm>
          <a:off x="304800" y="1066800"/>
          <a:ext cx="8667754" cy="4267199"/>
        </p:xfrm>
        <a:graphic>
          <a:graphicData uri="http://schemas.openxmlformats.org/drawingml/2006/table">
            <a:tbl>
              <a:tblPr/>
              <a:tblGrid>
                <a:gridCol w="661698"/>
                <a:gridCol w="408696"/>
                <a:gridCol w="408696"/>
                <a:gridCol w="445186"/>
                <a:gridCol w="445186"/>
                <a:gridCol w="109472"/>
                <a:gridCol w="452484"/>
                <a:gridCol w="430590"/>
                <a:gridCol w="467081"/>
                <a:gridCol w="540062"/>
                <a:gridCol w="189752"/>
                <a:gridCol w="664129"/>
                <a:gridCol w="576553"/>
                <a:gridCol w="408696"/>
                <a:gridCol w="481677"/>
                <a:gridCol w="109472"/>
                <a:gridCol w="467081"/>
                <a:gridCol w="467081"/>
                <a:gridCol w="467081"/>
                <a:gridCol w="467081"/>
              </a:tblGrid>
              <a:tr h="291435">
                <a:tc gridSpan="20">
                  <a:txBody>
                    <a:bodyPr/>
                    <a:lstStyle/>
                    <a:p>
                      <a:pPr algn="ctr" fontAlgn="b"/>
                      <a:r>
                        <a:rPr lang="en-US" sz="1400" b="0" i="0" u="none" strike="noStrike">
                          <a:solidFill>
                            <a:srgbClr val="000000"/>
                          </a:solidFill>
                          <a:effectLst/>
                          <a:latin typeface="Calibri" panose="020F0502020204030204" pitchFamily="34" charset="0"/>
                        </a:rPr>
                        <a:t>Comparison for Annual Validation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576">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000" b="1" i="0" u="none" strike="noStrike">
                          <a:solidFill>
                            <a:srgbClr val="000000"/>
                          </a:solidFill>
                          <a:effectLst/>
                          <a:latin typeface="Agency FB" panose="020B0503020202020204" pitchFamily="34" charset="0"/>
                        </a:rPr>
                        <a:t>RESHI to RESLO</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000" b="1" i="0" u="none" strike="noStrike">
                          <a:solidFill>
                            <a:srgbClr val="000000"/>
                          </a:solidFill>
                          <a:effectLst/>
                          <a:latin typeface="Agency FB" panose="020B0503020202020204" pitchFamily="34" charset="0"/>
                        </a:rPr>
                        <a:t>RESLO to RESHI</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576">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00" b="1" i="0" u="none" strike="noStrike">
                          <a:solidFill>
                            <a:srgbClr val="000000"/>
                          </a:solidFill>
                          <a:effectLst/>
                          <a:latin typeface="Agency FB" panose="020B0503020202020204" pitchFamily="34" charset="0"/>
                        </a:rPr>
                        <a:t>AMS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00" b="1" i="0" u="none" strike="noStrike">
                          <a:solidFill>
                            <a:srgbClr val="000000"/>
                          </a:solidFill>
                          <a:effectLst/>
                          <a:latin typeface="Agency FB" panose="020B0503020202020204" pitchFamily="34" charset="0"/>
                        </a:rPr>
                        <a:t>NIDR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00" b="1" i="0" u="none" strike="noStrike">
                          <a:solidFill>
                            <a:srgbClr val="000000"/>
                          </a:solidFill>
                          <a:effectLst/>
                          <a:latin typeface="Agency FB" panose="020B0503020202020204" pitchFamily="34" charset="0"/>
                        </a:rPr>
                        <a:t>AMS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00" b="1" i="0" u="none" strike="noStrike">
                          <a:solidFill>
                            <a:srgbClr val="000000"/>
                          </a:solidFill>
                          <a:effectLst/>
                          <a:latin typeface="Agency FB" panose="020B0503020202020204" pitchFamily="34" charset="0"/>
                        </a:rPr>
                        <a:t>NIDR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70004">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CNP</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10,978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18,756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40,196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20,909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21,089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65,242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32,912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12,212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10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24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Sharyland</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658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1,714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826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1,503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3,468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4,454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95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420961">
                <a:tc>
                  <a:txBody>
                    <a:bodyPr/>
                    <a:lstStyle/>
                    <a:p>
                      <a:pPr algn="ctr" fontAlgn="b"/>
                      <a:r>
                        <a:rPr lang="en-US" sz="1000" b="1" i="0" u="none" strike="noStrike">
                          <a:solidFill>
                            <a:srgbClr val="000000"/>
                          </a:solidFill>
                          <a:effectLst/>
                          <a:latin typeface="Agency FB" panose="020B0503020202020204" pitchFamily="34" charset="0"/>
                        </a:rPr>
                        <a:t>Sharyland McAllen</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144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163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147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91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Nueces</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458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350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555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313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366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535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511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Oncor</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47,555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806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41,931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19,822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1,110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948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943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1,107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52,381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85,806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31,109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10,371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1,163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1,264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1,283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1,570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TNMP</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2,729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536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467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998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1,583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4,111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2,659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1,556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217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601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1,394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2,709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5,803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AEP C</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16,007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11,692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13,666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6,458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7,194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11,504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15,236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5,315 </a:t>
                      </a:r>
                    </a:p>
                  </a:txBody>
                  <a:tcPr marL="6631" marR="6631" marT="6631" marB="0" anchor="ctr">
                    <a:lnL>
                      <a:noFill/>
                    </a:lnL>
                    <a:lnR>
                      <a:noFill/>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1,085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5,006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AEP N</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3,574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427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2,349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2,366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635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2,826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3,808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1,810 </a:t>
                      </a:r>
                    </a:p>
                  </a:txBody>
                  <a:tcPr marL="6631" marR="6631" marT="6631" marB="0" anchor="ctr">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313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582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04">
                <a:tc>
                  <a:txBody>
                    <a:bodyPr/>
                    <a:lstStyle/>
                    <a:p>
                      <a:pPr algn="ctr"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80197">
                <a:tc>
                  <a:txBody>
                    <a:bodyPr/>
                    <a:lstStyle/>
                    <a:p>
                      <a:pPr algn="ctr" fontAlgn="b"/>
                      <a:r>
                        <a:rPr lang="en-US" sz="1000" b="1" i="0" u="none" strike="noStrike">
                          <a:solidFill>
                            <a:srgbClr val="000000"/>
                          </a:solidFill>
                          <a:effectLst/>
                          <a:latin typeface="Agency FB" panose="020B0503020202020204" pitchFamily="34" charset="0"/>
                        </a:rPr>
                        <a:t>Total Changes</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80,843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31,681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98,678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49,555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2,863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4,229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3,997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13,935 </a:t>
                      </a:r>
                    </a:p>
                  </a:txBody>
                  <a:tcPr marL="6631" marR="6631" marT="6631"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dirty="0">
                          <a:solidFill>
                            <a:srgbClr val="000000"/>
                          </a:solidFill>
                          <a:effectLst/>
                          <a:latin typeface="Calibri" panose="020F0502020204030204" pitchFamily="34" charset="0"/>
                        </a:rPr>
                        <a:t>              90,459 </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171,648 </a:t>
                      </a:r>
                    </a:p>
                  </a:txBody>
                  <a:tcPr marL="6631" marR="6631" marT="6631" marB="0" anchor="ctr">
                    <a:lnL>
                      <a:noFill/>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71,363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23,981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dirty="0">
                          <a:solidFill>
                            <a:srgbClr val="000000"/>
                          </a:solidFill>
                          <a:effectLst/>
                          <a:latin typeface="Calibri" panose="020F0502020204030204" pitchFamily="34" charset="0"/>
                        </a:rPr>
                        <a:t>        3,689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6,638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9,269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13,591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04">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a:noFill/>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a:noFill/>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6631" marR="6631" marT="663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r>
            </a:tbl>
          </a:graphicData>
        </a:graphic>
      </p:graphicFrame>
    </p:spTree>
    <p:extLst>
      <p:ext uri="{BB962C8B-B14F-4D97-AF65-F5344CB8AC3E}">
        <p14:creationId xmlns:p14="http://schemas.microsoft.com/office/powerpoint/2010/main" val="41133979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7D44DB-2AE0-4249-B147-A7557EC862F7}">
  <ds:schemaRefs>
    <ds:schemaRef ds:uri="http://purl.org/dc/terms/"/>
    <ds:schemaRef ds:uri="http://schemas.microsoft.com/office/2006/metadata/properties"/>
    <ds:schemaRef ds:uri="http://schemas.microsoft.com/office/2006/documentManagement/types"/>
    <ds:schemaRef ds:uri="c34af464-7aa1-4edd-9be4-83dffc1cb926"/>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6C215A72-787F-41D3-8B2A-EB6708CB3E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625DC4-75AC-4019-A9C6-4DC532EFDC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471</TotalTime>
  <Words>1619</Words>
  <Application>Microsoft Office PowerPoint</Application>
  <PresentationFormat>On-screen Show (4:3)</PresentationFormat>
  <Paragraphs>1202</Paragraphs>
  <Slides>10</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vt:i4>
      </vt:variant>
    </vt:vector>
  </HeadingPairs>
  <TitlesOfParts>
    <vt:vector size="18" baseType="lpstr">
      <vt:lpstr>Agency FB</vt:lpstr>
      <vt:lpstr>aria</vt:lpstr>
      <vt:lpstr>Arial</vt:lpstr>
      <vt:lpstr>Calibri</vt:lpstr>
      <vt:lpstr>MS Sans Serif</vt:lpstr>
      <vt:lpstr>1_Custom Design</vt:lpstr>
      <vt:lpstr>Office Theme</vt:lpstr>
      <vt:lpstr>Custom Design</vt:lpstr>
      <vt:lpstr>PowerPoint Presentation</vt:lpstr>
      <vt:lpstr>2016 Annual Validation Task List</vt:lpstr>
      <vt:lpstr>2016 BUS Annual Validation Yearly Compare</vt:lpstr>
      <vt:lpstr>2016 BUS Annual Validation by TDSP</vt:lpstr>
      <vt:lpstr>Residential Verification</vt:lpstr>
      <vt:lpstr>Business Validation</vt:lpstr>
      <vt:lpstr>Residential Count Summary</vt:lpstr>
      <vt:lpstr>Summary of Total Residential Changes</vt:lpstr>
      <vt:lpstr>Summary of Residential Changes by TDSP </vt:lpstr>
      <vt:lpstr>Summary of RES Changes by Weather Zone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Boswell, Bill</cp:lastModifiedBy>
  <cp:revision>39</cp:revision>
  <cp:lastPrinted>2016-01-21T20:53:15Z</cp:lastPrinted>
  <dcterms:created xsi:type="dcterms:W3CDTF">2016-01-21T15:20:31Z</dcterms:created>
  <dcterms:modified xsi:type="dcterms:W3CDTF">2016-07-25T16:05:25Z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