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60" r:id="rId7"/>
    <p:sldId id="295" r:id="rId8"/>
    <p:sldId id="29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06E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23" autoAdjust="0"/>
  </p:normalViewPr>
  <p:slideViewPr>
    <p:cSldViewPr showGuides="1">
      <p:cViewPr varScale="1">
        <p:scale>
          <a:sx n="101" d="100"/>
          <a:sy n="101" d="100"/>
        </p:scale>
        <p:origin x="29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p:spPr>
        <p:txBody>
          <a:bodyPr/>
          <a:lstStyle/>
          <a:p>
            <a:fld id="{0E2D1200-2AA0-4BE5-B641-D7D820470DE7}" type="slidenum">
              <a:rPr lang="en-US" smtClean="0">
                <a:latin typeface="Arial" pitchFamily="34" charset="0"/>
              </a:rPr>
              <a:pPr/>
              <a:t>2</a:t>
            </a:fld>
            <a:endParaRPr lang="en-US" smtClean="0">
              <a:latin typeface="Arial" pitchFamily="34" charset="0"/>
            </a:endParaRPr>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4056715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923877"/>
          </a:xfrm>
          <a:prstGeom prst="rect">
            <a:avLst/>
          </a:prstGeom>
          <a:noFill/>
        </p:spPr>
        <p:txBody>
          <a:bodyPr wrap="square" rtlCol="0">
            <a:spAutoFit/>
          </a:bodyPr>
          <a:lstStyle/>
          <a:p>
            <a:r>
              <a:rPr lang="en-US" sz="2800" b="1" dirty="0" smtClean="0"/>
              <a:t>Settlement of Switchable Generation Resources</a:t>
            </a:r>
          </a:p>
          <a:p>
            <a:r>
              <a:rPr lang="en-US" sz="2800" b="1" dirty="0" smtClean="0"/>
              <a:t> </a:t>
            </a:r>
            <a:endParaRPr lang="en-US" sz="2000" b="1" dirty="0" smtClean="0"/>
          </a:p>
          <a:p>
            <a:endParaRPr lang="en-US" sz="2800" dirty="0"/>
          </a:p>
          <a:p>
            <a:r>
              <a:rPr lang="en-US" dirty="0" smtClean="0"/>
              <a:t>ERCOT </a:t>
            </a:r>
            <a:endParaRPr lang="en-US" dirty="0"/>
          </a:p>
          <a:p>
            <a:endParaRPr lang="en-US" dirty="0"/>
          </a:p>
          <a:p>
            <a:r>
              <a:rPr lang="en-US" dirty="0" smtClean="0"/>
              <a:t>RCWG</a:t>
            </a:r>
            <a:endParaRPr lang="en-US" dirty="0"/>
          </a:p>
          <a:p>
            <a:r>
              <a:rPr lang="en-US" dirty="0" smtClean="0"/>
              <a:t>July 26,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1000" y="243682"/>
            <a:ext cx="8458200" cy="518318"/>
          </a:xfrm>
        </p:spPr>
        <p:txBody>
          <a:bodyPr/>
          <a:lstStyle/>
          <a:p>
            <a:r>
              <a:rPr lang="en-US" sz="2000" dirty="0" smtClean="0"/>
              <a:t>Settlement of SWGRs</a:t>
            </a:r>
          </a:p>
        </p:txBody>
      </p:sp>
      <p:sp>
        <p:nvSpPr>
          <p:cNvPr id="3" name="Rectangle 2"/>
          <p:cNvSpPr/>
          <p:nvPr/>
        </p:nvSpPr>
        <p:spPr>
          <a:xfrm>
            <a:off x="304800" y="815182"/>
            <a:ext cx="8534400" cy="5478423"/>
          </a:xfrm>
          <a:prstGeom prst="rect">
            <a:avLst/>
          </a:prstGeom>
        </p:spPr>
        <p:txBody>
          <a:bodyPr wrap="square">
            <a:spAutoFit/>
          </a:bodyPr>
          <a:lstStyle/>
          <a:p>
            <a:r>
              <a:rPr lang="en-US" sz="1600" dirty="0">
                <a:solidFill>
                  <a:srgbClr val="000000"/>
                </a:solidFill>
                <a:latin typeface="Calibri" panose="020F0502020204030204" pitchFamily="34" charset="0"/>
              </a:rPr>
              <a:t>REAL-TIME SETTLEMENT FOR SUSPENDED SWITCHING OPERATIONS </a:t>
            </a:r>
          </a:p>
          <a:p>
            <a:r>
              <a:rPr lang="en-US" sz="1600" dirty="0">
                <a:solidFill>
                  <a:srgbClr val="000000"/>
                </a:solidFill>
                <a:latin typeface="Calibri" panose="020F0502020204030204" pitchFamily="34" charset="0"/>
              </a:rPr>
              <a:t>In the current ERCOT Protocols there is no settlement consideration for the lost opportunity a SWGR incurs, if ERCOT suspends a SWGR’s ability to switch into another grid by committing the unit through a RUC process or if ERCOT requests the SWGR switch into ERCOT during or in anticipation of Emergency Conditions. Currently, the SWGR compensation is determined through the RUC process. The SWGR can include a purchase power agreement as part of their verifiable cost, if it meets the criteria in the ERCOT </a:t>
            </a:r>
            <a:r>
              <a:rPr lang="en-US" sz="1600" dirty="0" smtClean="0">
                <a:solidFill>
                  <a:srgbClr val="000000"/>
                </a:solidFill>
                <a:latin typeface="Calibri" panose="020F0502020204030204" pitchFamily="34" charset="0"/>
              </a:rPr>
              <a:t>Protocols</a:t>
            </a:r>
            <a:r>
              <a:rPr lang="en-US" sz="1600" baseline="30000" dirty="0" smtClean="0">
                <a:solidFill>
                  <a:srgbClr val="000000"/>
                </a:solidFill>
                <a:latin typeface="Calibri" panose="020F0502020204030204" pitchFamily="34" charset="0"/>
              </a:rPr>
              <a:t>1</a:t>
            </a:r>
            <a:r>
              <a:rPr lang="en-US" sz="1600" dirty="0" smtClean="0">
                <a:solidFill>
                  <a:srgbClr val="000000"/>
                </a:solidFill>
                <a:latin typeface="Calibri" panose="020F0502020204030204" pitchFamily="34" charset="0"/>
              </a:rPr>
              <a:t>. </a:t>
            </a:r>
          </a:p>
          <a:p>
            <a:endParaRPr lang="en-US" sz="1400" dirty="0">
              <a:solidFill>
                <a:srgbClr val="000000"/>
              </a:solidFill>
              <a:latin typeface="Calibri" panose="020F0502020204030204" pitchFamily="34" charset="0"/>
            </a:endParaRPr>
          </a:p>
          <a:p>
            <a:r>
              <a:rPr lang="en-US" sz="1400" b="1" dirty="0">
                <a:solidFill>
                  <a:srgbClr val="000000"/>
                </a:solidFill>
                <a:latin typeface="Calibri" panose="020F0502020204030204" pitchFamily="34" charset="0"/>
              </a:rPr>
              <a:t>Challenge: </a:t>
            </a:r>
            <a:r>
              <a:rPr lang="en-US" sz="1400" dirty="0">
                <a:solidFill>
                  <a:srgbClr val="000000"/>
                </a:solidFill>
                <a:latin typeface="Calibri" panose="020F0502020204030204" pitchFamily="34" charset="0"/>
              </a:rPr>
              <a:t>SWGRs potentially have commitments and opportunities in other power regions that are not specifically addressed in current ERCOT settlements. </a:t>
            </a:r>
            <a:endParaRPr lang="en-US" sz="1400" dirty="0" smtClean="0">
              <a:solidFill>
                <a:srgbClr val="000000"/>
              </a:solidFill>
              <a:latin typeface="Calibri" panose="020F0502020204030204" pitchFamily="34" charset="0"/>
            </a:endParaRPr>
          </a:p>
          <a:p>
            <a:endParaRPr lang="en-US" sz="1400" dirty="0">
              <a:solidFill>
                <a:srgbClr val="000000"/>
              </a:solidFill>
              <a:latin typeface="Calibri" panose="020F0502020204030204" pitchFamily="34" charset="0"/>
            </a:endParaRPr>
          </a:p>
          <a:p>
            <a:r>
              <a:rPr lang="en-US" sz="1400" b="1" dirty="0">
                <a:solidFill>
                  <a:srgbClr val="000000"/>
                </a:solidFill>
                <a:latin typeface="Calibri" panose="020F0502020204030204" pitchFamily="34" charset="0"/>
              </a:rPr>
              <a:t>Potential Change: </a:t>
            </a:r>
            <a:r>
              <a:rPr lang="en-US" sz="1400" dirty="0">
                <a:solidFill>
                  <a:srgbClr val="000000"/>
                </a:solidFill>
                <a:latin typeface="Calibri" panose="020F0502020204030204" pitchFamily="34" charset="0"/>
              </a:rPr>
              <a:t>Add language to ERCOT Protocols and verifiable cost manual to address the unique costs associated with SWGRs. </a:t>
            </a:r>
            <a:endParaRPr lang="en-US" sz="1400" dirty="0" smtClean="0">
              <a:solidFill>
                <a:srgbClr val="000000"/>
              </a:solidFill>
              <a:latin typeface="Calibri" panose="020F0502020204030204" pitchFamily="34" charset="0"/>
            </a:endParaRPr>
          </a:p>
          <a:p>
            <a:endParaRPr lang="en-US" sz="1400" dirty="0">
              <a:solidFill>
                <a:srgbClr val="000000"/>
              </a:solidFill>
              <a:latin typeface="Calibri" panose="020F0502020204030204" pitchFamily="34" charset="0"/>
            </a:endParaRPr>
          </a:p>
          <a:p>
            <a:r>
              <a:rPr lang="en-US" sz="1400" dirty="0">
                <a:solidFill>
                  <a:srgbClr val="000000"/>
                </a:solidFill>
                <a:latin typeface="Calibri" panose="020F0502020204030204" pitchFamily="34" charset="0"/>
              </a:rPr>
              <a:t>There are multiple options on how to financially settle the SWGR during suspended switching operation intervals. </a:t>
            </a:r>
          </a:p>
          <a:p>
            <a:r>
              <a:rPr lang="en-US" sz="1400" dirty="0">
                <a:solidFill>
                  <a:srgbClr val="000000"/>
                </a:solidFill>
                <a:latin typeface="Calibri" panose="020F0502020204030204" pitchFamily="34" charset="0"/>
              </a:rPr>
              <a:t>1. A = Make whole to the resource cost + penalty from contractual obligations + penalty from market obligations </a:t>
            </a:r>
          </a:p>
          <a:p>
            <a:r>
              <a:rPr lang="en-US" sz="1400" dirty="0">
                <a:solidFill>
                  <a:srgbClr val="000000"/>
                </a:solidFill>
                <a:latin typeface="Calibri" panose="020F0502020204030204" pitchFamily="34" charset="0"/>
              </a:rPr>
              <a:t>2. B = A + lost opportunity cost </a:t>
            </a:r>
          </a:p>
          <a:p>
            <a:r>
              <a:rPr lang="en-US" sz="1400" dirty="0">
                <a:solidFill>
                  <a:srgbClr val="000000"/>
                </a:solidFill>
                <a:latin typeface="Calibri" panose="020F0502020204030204" pitchFamily="34" charset="0"/>
              </a:rPr>
              <a:t>3. C = B - RUC Clawback </a:t>
            </a:r>
            <a:endParaRPr lang="en-US" sz="1400" dirty="0" smtClean="0">
              <a:solidFill>
                <a:srgbClr val="000000"/>
              </a:solidFill>
              <a:latin typeface="Calibri" panose="020F0502020204030204" pitchFamily="34" charset="0"/>
            </a:endParaRPr>
          </a:p>
          <a:p>
            <a:endParaRPr lang="en-US" sz="1400" dirty="0" smtClean="0">
              <a:solidFill>
                <a:srgbClr val="000000"/>
              </a:solidFill>
              <a:latin typeface="Calibri" panose="020F0502020204030204" pitchFamily="34" charset="0"/>
            </a:endParaRPr>
          </a:p>
          <a:p>
            <a:r>
              <a:rPr lang="en-US" sz="1400" b="1" dirty="0"/>
              <a:t>ERCOT Recommendation: </a:t>
            </a:r>
            <a:r>
              <a:rPr lang="en-US" sz="1400" dirty="0"/>
              <a:t>ERCOT recommends that an SWGR be eligible for make whole payments as well as additional settlement treatment to cover contractual penalties, and penalties from market obligations. </a:t>
            </a:r>
            <a:endParaRPr lang="en-US" sz="1400" dirty="0" smtClean="0"/>
          </a:p>
          <a:p>
            <a:endParaRPr lang="en-US" sz="1400" dirty="0">
              <a:solidFill>
                <a:srgbClr val="000000"/>
              </a:solidFill>
              <a:latin typeface="Calibri" panose="020F0502020204030204" pitchFamily="34" charset="0"/>
            </a:endParaRPr>
          </a:p>
          <a:p>
            <a:r>
              <a:rPr lang="en-US" sz="1400" baseline="30000" dirty="0" smtClean="0">
                <a:solidFill>
                  <a:srgbClr val="000000"/>
                </a:solidFill>
                <a:latin typeface="Calibri" panose="020F0502020204030204" pitchFamily="34" charset="0"/>
              </a:rPr>
              <a:t>1</a:t>
            </a:r>
            <a:r>
              <a:rPr lang="en-US" sz="1400" dirty="0" smtClean="0">
                <a:solidFill>
                  <a:srgbClr val="000000"/>
                </a:solidFill>
                <a:latin typeface="Calibri" panose="020F0502020204030204" pitchFamily="34" charset="0"/>
              </a:rPr>
              <a:t> Signed prior to July 16, 2008</a:t>
            </a:r>
            <a:endParaRPr lang="en-US" sz="1400" dirty="0">
              <a:solidFill>
                <a:srgbClr val="000000"/>
              </a:solidFill>
              <a:latin typeface="Calibri" panose="020F0502020204030204" pitchFamily="34" charset="0"/>
            </a:endParaRPr>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057472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Settlement Option A</a:t>
            </a:r>
            <a:endParaRPr lang="en-US" dirty="0"/>
          </a:p>
        </p:txBody>
      </p:sp>
      <p:sp>
        <p:nvSpPr>
          <p:cNvPr id="3" name="Content Placeholder 2"/>
          <p:cNvSpPr>
            <a:spLocks noGrp="1"/>
          </p:cNvSpPr>
          <p:nvPr>
            <p:ph idx="1"/>
          </p:nvPr>
        </p:nvSpPr>
        <p:spPr>
          <a:xfrm>
            <a:off x="291220" y="1066800"/>
            <a:ext cx="8776580" cy="5334000"/>
          </a:xfrm>
        </p:spPr>
        <p:txBody>
          <a:bodyPr/>
          <a:lstStyle/>
          <a:p>
            <a:pPr marL="0" indent="0">
              <a:buNone/>
            </a:pPr>
            <a:r>
              <a:rPr lang="en-US" sz="1600" dirty="0" smtClean="0">
                <a:solidFill>
                  <a:srgbClr val="000000"/>
                </a:solidFill>
              </a:rPr>
              <a:t>A = Make </a:t>
            </a:r>
            <a:r>
              <a:rPr lang="en-US" sz="1600" dirty="0">
                <a:solidFill>
                  <a:srgbClr val="000000"/>
                </a:solidFill>
              </a:rPr>
              <a:t>whole to the resource cost + penalty from contractual obligations + penalty from market obligations </a:t>
            </a:r>
          </a:p>
          <a:p>
            <a:pPr marL="0" indent="0">
              <a:buNone/>
            </a:pPr>
            <a:endParaRPr lang="en-US" sz="1600" dirty="0"/>
          </a:p>
          <a:p>
            <a:pPr marL="0" indent="0">
              <a:buNone/>
            </a:pPr>
            <a:r>
              <a:rPr lang="en-US" sz="1600" dirty="0" smtClean="0"/>
              <a:t>SWGR Make Whole Payment = Max[(SWGR Guarantee + </a:t>
            </a:r>
            <a:r>
              <a:rPr lang="en-US" sz="1600" dirty="0">
                <a:solidFill>
                  <a:srgbClr val="000000"/>
                </a:solidFill>
              </a:rPr>
              <a:t>penalty from contractual obligations + penalty from market </a:t>
            </a:r>
            <a:r>
              <a:rPr lang="en-US" sz="1600" dirty="0" smtClean="0">
                <a:solidFill>
                  <a:srgbClr val="000000"/>
                </a:solidFill>
              </a:rPr>
              <a:t>obligations),Real-Time Revenues</a:t>
            </a:r>
            <a:r>
              <a:rPr lang="en-US" sz="1600" baseline="30000" dirty="0" smtClean="0">
                <a:solidFill>
                  <a:srgbClr val="0000FF"/>
                </a:solidFill>
              </a:rPr>
              <a:t>1</a:t>
            </a:r>
            <a:r>
              <a:rPr lang="en-US" sz="1600" dirty="0" smtClean="0">
                <a:solidFill>
                  <a:srgbClr val="000000"/>
                </a:solidFill>
              </a:rPr>
              <a:t>]</a:t>
            </a:r>
            <a:endParaRPr lang="en-US" sz="1600" dirty="0">
              <a:solidFill>
                <a:srgbClr val="000000"/>
              </a:solidFill>
            </a:endParaRPr>
          </a:p>
          <a:p>
            <a:pPr marL="0" indent="0">
              <a:buNone/>
            </a:pPr>
            <a:endParaRPr lang="en-US" sz="1600" dirty="0" smtClean="0"/>
          </a:p>
          <a:p>
            <a:pPr>
              <a:buAutoNum type="arabicPeriod"/>
            </a:pPr>
            <a:r>
              <a:rPr lang="en-US" sz="1600" dirty="0"/>
              <a:t>SWGR </a:t>
            </a:r>
            <a:r>
              <a:rPr lang="en-US" sz="1600" dirty="0" smtClean="0"/>
              <a:t>Cost Guarantee </a:t>
            </a:r>
          </a:p>
          <a:p>
            <a:pPr lvl="1">
              <a:buFont typeface="Wingdings" panose="05000000000000000000" pitchFamily="2" charset="2"/>
              <a:buChar char="v"/>
            </a:pPr>
            <a:r>
              <a:rPr lang="en-US" sz="1200" dirty="0"/>
              <a:t>SWGR </a:t>
            </a:r>
            <a:r>
              <a:rPr lang="en-US" sz="1200" dirty="0" smtClean="0"/>
              <a:t>Cost </a:t>
            </a:r>
            <a:r>
              <a:rPr lang="en-US" sz="1200" dirty="0" smtClean="0">
                <a:solidFill>
                  <a:srgbClr val="000000"/>
                </a:solidFill>
              </a:rPr>
              <a:t>Guarantee for the hours SWGR is needed under emergency conditions (RUC)</a:t>
            </a:r>
            <a:endParaRPr lang="en-US" sz="1200" dirty="0">
              <a:solidFill>
                <a:srgbClr val="000000"/>
              </a:solidFill>
            </a:endParaRPr>
          </a:p>
          <a:p>
            <a:pPr lvl="1">
              <a:buFont typeface="Wingdings" panose="05000000000000000000" pitchFamily="2" charset="2"/>
              <a:buChar char="v"/>
            </a:pPr>
            <a:r>
              <a:rPr lang="en-US" sz="1200" dirty="0" smtClean="0">
                <a:solidFill>
                  <a:srgbClr val="000000"/>
                </a:solidFill>
              </a:rPr>
              <a:t>No claw-back charge</a:t>
            </a:r>
          </a:p>
          <a:p>
            <a:pPr lvl="1">
              <a:buFont typeface="Wingdings" panose="05000000000000000000" pitchFamily="2" charset="2"/>
              <a:buChar char="v"/>
            </a:pPr>
            <a:r>
              <a:rPr lang="en-US" sz="1200" dirty="0" smtClean="0">
                <a:solidFill>
                  <a:srgbClr val="000000"/>
                </a:solidFill>
              </a:rPr>
              <a:t>Might be able to utilize existing RUC settlement structure with some changes</a:t>
            </a:r>
          </a:p>
          <a:p>
            <a:pPr>
              <a:buAutoNum type="arabicPeriod"/>
            </a:pPr>
            <a:r>
              <a:rPr lang="en-US" sz="1600" dirty="0" smtClean="0">
                <a:solidFill>
                  <a:srgbClr val="000000"/>
                </a:solidFill>
              </a:rPr>
              <a:t>Penalty from contractual obligations</a:t>
            </a:r>
          </a:p>
          <a:p>
            <a:pPr lvl="1">
              <a:buFont typeface="Wingdings" panose="05000000000000000000" pitchFamily="2" charset="2"/>
              <a:buChar char="v"/>
            </a:pPr>
            <a:r>
              <a:rPr lang="en-US" sz="1200" dirty="0" smtClean="0">
                <a:solidFill>
                  <a:srgbClr val="000000"/>
                </a:solidFill>
              </a:rPr>
              <a:t>Fees </a:t>
            </a:r>
            <a:r>
              <a:rPr lang="en-US" sz="1200" dirty="0">
                <a:solidFill>
                  <a:srgbClr val="000000"/>
                </a:solidFill>
              </a:rPr>
              <a:t>for not meeting a capacity requirement for a particular day due to a mandatory ERCOT </a:t>
            </a:r>
            <a:r>
              <a:rPr lang="en-US" sz="1200" dirty="0" smtClean="0">
                <a:solidFill>
                  <a:srgbClr val="000000"/>
                </a:solidFill>
              </a:rPr>
              <a:t>switch, if </a:t>
            </a:r>
            <a:r>
              <a:rPr lang="en-US" sz="1200" dirty="0">
                <a:solidFill>
                  <a:srgbClr val="000000"/>
                </a:solidFill>
              </a:rPr>
              <a:t>the switch results in lowering the monthly or annual required minimum availability as stated in </a:t>
            </a:r>
            <a:r>
              <a:rPr lang="en-US" sz="1200" dirty="0" smtClean="0">
                <a:solidFill>
                  <a:srgbClr val="000000"/>
                </a:solidFill>
              </a:rPr>
              <a:t>the </a:t>
            </a:r>
            <a:r>
              <a:rPr lang="en-US" sz="1200" dirty="0">
                <a:solidFill>
                  <a:srgbClr val="000000"/>
                </a:solidFill>
              </a:rPr>
              <a:t>contract</a:t>
            </a:r>
            <a:r>
              <a:rPr lang="en-US" sz="1200" dirty="0" smtClean="0">
                <a:solidFill>
                  <a:srgbClr val="000000"/>
                </a:solidFill>
              </a:rPr>
              <a:t>.</a:t>
            </a:r>
          </a:p>
          <a:p>
            <a:pPr lvl="1">
              <a:buFont typeface="Wingdings" panose="05000000000000000000" pitchFamily="2" charset="2"/>
              <a:buChar char="v"/>
            </a:pPr>
            <a:r>
              <a:rPr lang="en-US" sz="1200" dirty="0" smtClean="0">
                <a:solidFill>
                  <a:srgbClr val="000000"/>
                </a:solidFill>
              </a:rPr>
              <a:t>Penalty </a:t>
            </a:r>
            <a:r>
              <a:rPr lang="en-US" sz="1200" dirty="0">
                <a:solidFill>
                  <a:srgbClr val="000000"/>
                </a:solidFill>
              </a:rPr>
              <a:t>associated with an inability to meet a previously awarded Day-Ahead Capacity </a:t>
            </a:r>
            <a:r>
              <a:rPr lang="en-US" sz="1200" dirty="0" smtClean="0">
                <a:solidFill>
                  <a:srgbClr val="000000"/>
                </a:solidFill>
              </a:rPr>
              <a:t>requirement</a:t>
            </a:r>
          </a:p>
          <a:p>
            <a:pPr lvl="1">
              <a:buFont typeface="Wingdings" panose="05000000000000000000" pitchFamily="2" charset="2"/>
              <a:buChar char="v"/>
            </a:pPr>
            <a:endParaRPr lang="en-US" sz="1200" dirty="0">
              <a:solidFill>
                <a:srgbClr val="000000"/>
              </a:solidFill>
            </a:endParaRPr>
          </a:p>
          <a:p>
            <a:pPr lvl="2">
              <a:buFont typeface="+mj-lt"/>
              <a:buAutoNum type="alphaLcPeriod"/>
            </a:pPr>
            <a:r>
              <a:rPr lang="en-US" sz="1200" dirty="0" smtClean="0">
                <a:solidFill>
                  <a:srgbClr val="000000"/>
                </a:solidFill>
              </a:rPr>
              <a:t>Impact on final availability may be difficult to determine given that other variables affect it.</a:t>
            </a:r>
          </a:p>
          <a:p>
            <a:pPr lvl="2">
              <a:buFont typeface="+mj-lt"/>
              <a:buAutoNum type="alphaLcPeriod"/>
            </a:pPr>
            <a:r>
              <a:rPr lang="en-US" sz="1200" dirty="0" smtClean="0">
                <a:solidFill>
                  <a:srgbClr val="000000"/>
                </a:solidFill>
              </a:rPr>
              <a:t>Unclear when fees would be submitted to ERCOT given that in some markets capacity payments/charges are invoiced monthly. This implies that any approved fees would have to be paid in Final or True-Up settlements.</a:t>
            </a:r>
          </a:p>
          <a:p>
            <a:pPr lvl="2">
              <a:buFont typeface="+mj-lt"/>
              <a:buAutoNum type="alphaLcPeriod"/>
            </a:pPr>
            <a:r>
              <a:rPr lang="en-US" sz="1200" dirty="0" smtClean="0">
                <a:solidFill>
                  <a:srgbClr val="000000"/>
                </a:solidFill>
              </a:rPr>
              <a:t>Unclear if fees and penalties need to be allocated capacity short or LRS directly?</a:t>
            </a:r>
          </a:p>
          <a:p>
            <a:pPr marL="457200" lvl="1" indent="0">
              <a:buNone/>
            </a:pPr>
            <a:endParaRPr lang="en-US" sz="1200" dirty="0" smtClean="0">
              <a:solidFill>
                <a:srgbClr val="000000"/>
              </a:solidFill>
            </a:endParaRPr>
          </a:p>
          <a:p>
            <a:pPr marL="457200" lvl="1" indent="0">
              <a:buNone/>
            </a:pPr>
            <a:r>
              <a:rPr lang="en-US" sz="1200" baseline="30000" dirty="0" smtClean="0">
                <a:solidFill>
                  <a:srgbClr val="000000"/>
                </a:solidFill>
              </a:rPr>
              <a:t>1</a:t>
            </a:r>
            <a:r>
              <a:rPr lang="en-US" sz="1200" dirty="0" smtClean="0">
                <a:solidFill>
                  <a:srgbClr val="000000"/>
                </a:solidFill>
              </a:rPr>
              <a:t> </a:t>
            </a:r>
            <a:r>
              <a:rPr lang="en-US" sz="1200" dirty="0" smtClean="0">
                <a:solidFill>
                  <a:srgbClr val="0000FF"/>
                </a:solidFill>
              </a:rPr>
              <a:t>Example: Real-Time Energy Imbalance + Emergency Payments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74060111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schemas.microsoft.com/office/2006/metadata/properties"/>
    <ds:schemaRef ds:uri="http://purl.org/dc/terms/"/>
    <ds:schemaRef ds:uri="http://www.w3.org/XML/1998/namespace"/>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8940</TotalTime>
  <Words>462</Words>
  <Application>Microsoft Office PowerPoint</Application>
  <PresentationFormat>On-screen Show (4:3)</PresentationFormat>
  <Paragraphs>44</Paragraphs>
  <Slides>3</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vt:i4>
      </vt:variant>
    </vt:vector>
  </HeadingPairs>
  <TitlesOfParts>
    <vt:vector size="9" baseType="lpstr">
      <vt:lpstr>Arial</vt:lpstr>
      <vt:lpstr>Calibri</vt:lpstr>
      <vt:lpstr>Wingdings</vt:lpstr>
      <vt:lpstr>1_Custom Design</vt:lpstr>
      <vt:lpstr>Office Theme</vt:lpstr>
      <vt:lpstr>Custom Design</vt:lpstr>
      <vt:lpstr>PowerPoint Presentation</vt:lpstr>
      <vt:lpstr>Settlement of SWGRs</vt:lpstr>
      <vt:lpstr>Settlement Option A</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Ino</cp:lastModifiedBy>
  <cp:revision>370</cp:revision>
  <cp:lastPrinted>2016-05-06T19:52:45Z</cp:lastPrinted>
  <dcterms:created xsi:type="dcterms:W3CDTF">2016-01-21T15:20:31Z</dcterms:created>
  <dcterms:modified xsi:type="dcterms:W3CDTF">2016-07-21T19:01:48Z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