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54"/>
  </p:notesMasterIdLst>
  <p:handoutMasterIdLst>
    <p:handoutMasterId r:id="rId55"/>
  </p:handoutMasterIdLst>
  <p:sldIdLst>
    <p:sldId id="533" r:id="rId8"/>
    <p:sldId id="532" r:id="rId9"/>
    <p:sldId id="497" r:id="rId10"/>
    <p:sldId id="535" r:id="rId11"/>
    <p:sldId id="536" r:id="rId12"/>
    <p:sldId id="537" r:id="rId13"/>
    <p:sldId id="538" r:id="rId14"/>
    <p:sldId id="491" r:id="rId15"/>
    <p:sldId id="539" r:id="rId16"/>
    <p:sldId id="508" r:id="rId17"/>
    <p:sldId id="573" r:id="rId18"/>
    <p:sldId id="574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07" r:id="rId37"/>
    <p:sldId id="557" r:id="rId38"/>
    <p:sldId id="558" r:id="rId39"/>
    <p:sldId id="559" r:id="rId40"/>
    <p:sldId id="560" r:id="rId41"/>
    <p:sldId id="561" r:id="rId42"/>
    <p:sldId id="562" r:id="rId43"/>
    <p:sldId id="563" r:id="rId44"/>
    <p:sldId id="564" r:id="rId45"/>
    <p:sldId id="565" r:id="rId46"/>
    <p:sldId id="566" r:id="rId47"/>
    <p:sldId id="567" r:id="rId48"/>
    <p:sldId id="568" r:id="rId49"/>
    <p:sldId id="569" r:id="rId50"/>
    <p:sldId id="570" r:id="rId51"/>
    <p:sldId id="571" r:id="rId52"/>
    <p:sldId id="572" r:id="rId5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5386"/>
    <a:srgbClr val="92D050"/>
    <a:srgbClr val="72BFC5"/>
    <a:srgbClr val="333399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9" autoAdjust="0"/>
    <p:restoredTop sz="98693" autoAdjust="0"/>
  </p:normalViewPr>
  <p:slideViewPr>
    <p:cSldViewPr snapToGrid="0" snapToObjects="1">
      <p:cViewPr varScale="1">
        <p:scale>
          <a:sx n="84" d="100"/>
          <a:sy n="84" d="100"/>
        </p:scale>
        <p:origin x="84" y="70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-177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0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0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7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5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0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1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036320"/>
            <a:ext cx="5304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prstClr val="black"/>
                </a:solidFill>
              </a:rPr>
              <a:t>ERCOT 90</a:t>
            </a:r>
            <a:r>
              <a:rPr lang="en-US" sz="3600" b="1" kern="0" baseline="30000" dirty="0">
                <a:solidFill>
                  <a:prstClr val="black"/>
                </a:solidFill>
              </a:rPr>
              <a:t>th</a:t>
            </a:r>
            <a:r>
              <a:rPr lang="en-US" sz="3600" b="1" kern="0" dirty="0">
                <a:solidFill>
                  <a:prstClr val="black"/>
                </a:solidFill>
              </a:rPr>
              <a:t> </a:t>
            </a:r>
            <a:endParaRPr lang="en-US" sz="3600" b="1" kern="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3600" b="1" kern="0" dirty="0" smtClean="0">
                <a:solidFill>
                  <a:prstClr val="black"/>
                </a:solidFill>
              </a:rPr>
              <a:t>percentile </a:t>
            </a:r>
            <a:r>
              <a:rPr lang="en-US" sz="3600" b="1" kern="0" dirty="0">
                <a:solidFill>
                  <a:prstClr val="black"/>
                </a:solidFill>
              </a:rPr>
              <a:t>load forecast</a:t>
            </a:r>
          </a:p>
          <a:p>
            <a:pPr>
              <a:defRPr/>
            </a:pP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i="1" kern="0" dirty="0">
                <a:solidFill>
                  <a:prstClr val="black"/>
                </a:solidFill>
              </a:rPr>
              <a:t>Calvin Opheim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</a:rPr>
              <a:t>Manager, Load Forecasting &amp; Analysis</a:t>
            </a: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</a:rPr>
              <a:t>PLWG</a:t>
            </a: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</a:rPr>
              <a:t>July 20, 2016</a:t>
            </a: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Comparison of SSWG and ERCOT’s 90</a:t>
            </a:r>
            <a:r>
              <a:rPr lang="en-US" sz="3200" baseline="30000" dirty="0" smtClean="0">
                <a:solidFill>
                  <a:prstClr val="white"/>
                </a:solidFill>
              </a:rPr>
              <a:t>th</a:t>
            </a:r>
            <a:r>
              <a:rPr lang="en-US" sz="3200" dirty="0" smtClean="0">
                <a:solidFill>
                  <a:prstClr val="white"/>
                </a:solidFill>
              </a:rPr>
              <a:t> percentile forecasts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Load definitions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ERCOT’s load forecast is based on transmission adjusted load values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Does not include PUN load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Only includes load that ERCOT serves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SSWG’s load forecasts are calculated at the distribution level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1800" dirty="0" smtClean="0"/>
              <a:t>Includes PUN load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Caution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 lvl="1">
              <a:tabLst>
                <a:tab pos="1430338" algn="l"/>
                <a:tab pos="5888038" algn="dec"/>
              </a:tabLst>
            </a:pPr>
            <a:endParaRPr lang="en-US" sz="1800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The charts that follow show ERCOT’s load forecast values (and actual load values) adjusted by removing transmission losses and adding PUN load. </a:t>
            </a: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 </a:t>
            </a: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This is not the typical way that ERCOT reports its load forecast or its actual load.  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The listed values will not agree with ERCOT’s published official load forecast documentation.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1" y="862361"/>
            <a:ext cx="860829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926375"/>
            <a:ext cx="8614395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Presentation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000" b="1" dirty="0"/>
              <a:t>Process for creating ERCOT’s 90</a:t>
            </a:r>
            <a:r>
              <a:rPr lang="en-US" sz="2000" b="1" baseline="30000" dirty="0"/>
              <a:t>th</a:t>
            </a:r>
            <a:r>
              <a:rPr lang="en-US" sz="2000" b="1" dirty="0"/>
              <a:t> percentile forecast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r>
              <a:rPr lang="en-US" sz="2000" b="1" dirty="0"/>
              <a:t>Model accuracy - looking back at the 2015 summer peak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r>
              <a:rPr lang="en-US" sz="2000" b="1" dirty="0"/>
              <a:t>Comparison of SSWG and ERCOT 90</a:t>
            </a:r>
            <a:r>
              <a:rPr lang="en-US" sz="2000" b="1" baseline="30000" dirty="0"/>
              <a:t>th</a:t>
            </a:r>
            <a:r>
              <a:rPr lang="en-US" sz="2000" b="1" dirty="0"/>
              <a:t> percentile forecasts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r>
              <a:rPr lang="en-US" sz="2000" b="1" dirty="0"/>
              <a:t>2017 summer peak forecast comparison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r>
              <a:rPr lang="en-US" sz="2000" b="1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865410"/>
            <a:ext cx="861439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142802"/>
            <a:ext cx="457239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ERCOT’s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90</a:t>
            </a:r>
            <a:r>
              <a:rPr lang="en-US" sz="3200" baseline="30000" dirty="0" smtClean="0">
                <a:solidFill>
                  <a:prstClr val="white"/>
                </a:solidFill>
              </a:rPr>
              <a:t>th</a:t>
            </a:r>
            <a:r>
              <a:rPr lang="en-US" sz="3200" dirty="0" smtClean="0">
                <a:solidFill>
                  <a:prstClr val="white"/>
                </a:solidFill>
              </a:rPr>
              <a:t> Percentile Forecast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Appendix</a:t>
            </a:r>
          </a:p>
          <a:p>
            <a:pPr algn="ctr"/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2015 Weather Data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 – High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313" y="801396"/>
            <a:ext cx="5139373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 – High Temperature in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82" y="807493"/>
            <a:ext cx="5029636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Ncent</a:t>
            </a:r>
            <a:r>
              <a:rPr lang="en-US" dirty="0"/>
              <a:t> – High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51" y="914182"/>
            <a:ext cx="491989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Ncent</a:t>
            </a:r>
            <a:r>
              <a:rPr lang="en-US" dirty="0"/>
              <a:t> – High Temperature in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16" y="914182"/>
            <a:ext cx="479796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Scent – High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16" y="914182"/>
            <a:ext cx="479796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Scent – High Temperature in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16" y="914182"/>
            <a:ext cx="479796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– High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51" y="914182"/>
            <a:ext cx="491989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– High Temperature in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51" y="914182"/>
            <a:ext cx="491989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 – Median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914182"/>
            <a:ext cx="482845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Historical weather from calendar years 2002 – 2014 is used as input into each hourly weather zone forecast model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73636"/>
            <a:ext cx="8340051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 – Median Temperature in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914182"/>
            <a:ext cx="482845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Ncent</a:t>
            </a:r>
            <a:r>
              <a:rPr lang="en-US" dirty="0"/>
              <a:t> – Median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914182"/>
            <a:ext cx="482845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Ncent</a:t>
            </a:r>
            <a:r>
              <a:rPr lang="en-US" dirty="0"/>
              <a:t> – Median Temperature in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16" y="914182"/>
            <a:ext cx="479796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Scent – Median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914182"/>
            <a:ext cx="482845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Scent – Median Temperature in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914182"/>
            <a:ext cx="482845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– Median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914182"/>
            <a:ext cx="482845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– Median 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914182"/>
            <a:ext cx="482845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Forecasted values are sorted from high to low for each year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The sorted values are used to calculate the 90</a:t>
            </a:r>
            <a:r>
              <a:rPr lang="en-US" sz="2000" baseline="30000" dirty="0"/>
              <a:t>th</a:t>
            </a:r>
            <a:r>
              <a:rPr lang="en-US" sz="2000" dirty="0"/>
              <a:t> percentile (and average) by rank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200" b="1" dirty="0"/>
              <a:t>Example: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Below are the top 5 peak values for Coast for 2017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53" y="4231341"/>
            <a:ext cx="7913294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Performed at the Weather Zone Level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9" y="1944264"/>
            <a:ext cx="8340051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(90/10)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This process is completed for every weather zone, for each forecasted year (2016 – 2025)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ERCOT (90/10)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After the weather zone (90/10) hourly load forecasts are completed, the results are mapped into a representative historical calendar by rank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The 2003 calendar was selected (as has been our convention in the past)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Model Accuracy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2015 Summer Peak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Weather Zones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67" y="762000"/>
            <a:ext cx="8138865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c34af464-7aa1-4edd-9be4-83dffc1cb926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4457</TotalTime>
  <Words>581</Words>
  <Application>Microsoft Office PowerPoint</Application>
  <PresentationFormat>On-screen Show (4:3)</PresentationFormat>
  <Paragraphs>146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3_Office Theme</vt:lpstr>
      <vt:lpstr>2_Custom Design</vt:lpstr>
      <vt:lpstr>1_Office Theme</vt:lpstr>
      <vt:lpstr>4_Office Theme</vt:lpstr>
      <vt:lpstr>PowerPoint Presentation</vt:lpstr>
      <vt:lpstr>Outline of Today’s Presentation</vt:lpstr>
      <vt:lpstr>PowerPoint Presentation</vt:lpstr>
      <vt:lpstr>90th Percentile (90/10) Forecast</vt:lpstr>
      <vt:lpstr>90th Percentile (90/10) Forecast</vt:lpstr>
      <vt:lpstr>90th Percentile (90/10) Forecast</vt:lpstr>
      <vt:lpstr>90th Percentile (90/10) Forecast</vt:lpstr>
      <vt:lpstr>PowerPoint Presentation</vt:lpstr>
      <vt:lpstr>Weather Zones</vt:lpstr>
      <vt:lpstr>PowerPoint Presentation</vt:lpstr>
      <vt:lpstr>Load definitions</vt:lpstr>
      <vt:lpstr>Caution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90th Percentile (90/10) Forecast</vt:lpstr>
      <vt:lpstr>Questions</vt:lpstr>
      <vt:lpstr>PowerPoint Presentation</vt:lpstr>
      <vt:lpstr>Coast – High Temperature in August</vt:lpstr>
      <vt:lpstr>Coast – High Temperature in July</vt:lpstr>
      <vt:lpstr>Ncent – High Temperature in August</vt:lpstr>
      <vt:lpstr>Ncent – High Temperature in July</vt:lpstr>
      <vt:lpstr>Scent – High Temperature in August</vt:lpstr>
      <vt:lpstr>Scent – High Temperature in July</vt:lpstr>
      <vt:lpstr>South – High Temperature in August</vt:lpstr>
      <vt:lpstr>South – High Temperature in July</vt:lpstr>
      <vt:lpstr>Coast – Median Temperature in August</vt:lpstr>
      <vt:lpstr>Coast – Median Temperature in July</vt:lpstr>
      <vt:lpstr>Ncent – Median Temperature in August</vt:lpstr>
      <vt:lpstr>Ncent – Median Temperature in July</vt:lpstr>
      <vt:lpstr>Scent – Median Temperature in August</vt:lpstr>
      <vt:lpstr>Scent – Median Temperature in July</vt:lpstr>
      <vt:lpstr>South – Median Temperature in August</vt:lpstr>
      <vt:lpstr>South – Median Temperature in August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605</cp:revision>
  <cp:lastPrinted>2015-06-01T15:38:52Z</cp:lastPrinted>
  <dcterms:created xsi:type="dcterms:W3CDTF">2010-04-12T23:12:02Z</dcterms:created>
  <dcterms:modified xsi:type="dcterms:W3CDTF">2016-07-19T13:44:46Z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