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5"/>
  </p:notesMasterIdLst>
  <p:handoutMasterIdLst>
    <p:handoutMasterId r:id="rId16"/>
  </p:handoutMasterIdLst>
  <p:sldIdLst>
    <p:sldId id="260" r:id="rId8"/>
    <p:sldId id="274" r:id="rId9"/>
    <p:sldId id="275" r:id="rId10"/>
    <p:sldId id="261" r:id="rId11"/>
    <p:sldId id="276" r:id="rId12"/>
    <p:sldId id="277" r:id="rId13"/>
    <p:sldId id="263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74"/>
            <p14:sldId id="275"/>
            <p14:sldId id="261"/>
            <p14:sldId id="276"/>
            <p14:sldId id="277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1" d="100"/>
          <a:sy n="101" d="100"/>
        </p:scale>
        <p:origin x="72" y="1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39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59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42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Texas Set Working Group</a:t>
            </a:r>
          </a:p>
          <a:p>
            <a:r>
              <a:rPr lang="en-US" dirty="0" smtClean="0"/>
              <a:t>07/20/2016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ea typeface="+mj-ea"/>
                <a:cs typeface="+mj-cs"/>
              </a:rPr>
              <a:t>Agenda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Flight 0616 Schedule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Flight 0616 Summary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Flight </a:t>
            </a:r>
            <a:r>
              <a:rPr lang="en-US" sz="2400" dirty="0" smtClean="0"/>
              <a:t>0616 Adhoc Summary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Flight 1016 Schedule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50075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0616 </a:t>
            </a:r>
            <a:r>
              <a:rPr lang="en-US" dirty="0"/>
              <a:t>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7680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0616 </a:t>
            </a:r>
            <a:r>
              <a:rPr lang="en-US" sz="2000" dirty="0">
                <a:solidFill>
                  <a:prstClr val="black"/>
                </a:solidFill>
              </a:rPr>
              <a:t>signup </a:t>
            </a:r>
            <a:r>
              <a:rPr lang="en-US" sz="2000" dirty="0" smtClean="0">
                <a:solidFill>
                  <a:prstClr val="black"/>
                </a:solidFill>
              </a:rPr>
              <a:t>began 05/11/16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0616 </a:t>
            </a:r>
            <a:r>
              <a:rPr lang="en-US" sz="2000" dirty="0">
                <a:solidFill>
                  <a:prstClr val="black"/>
                </a:solidFill>
              </a:rPr>
              <a:t>signup deadline </a:t>
            </a:r>
            <a:r>
              <a:rPr lang="en-US" sz="2000" dirty="0" smtClean="0">
                <a:solidFill>
                  <a:prstClr val="black"/>
                </a:solidFill>
              </a:rPr>
              <a:t>was 05/18/16 </a:t>
            </a:r>
            <a:r>
              <a:rPr lang="en-US" sz="2000" dirty="0">
                <a:solidFill>
                  <a:prstClr val="black"/>
                </a:solidFill>
              </a:rPr>
              <a:t>(Adhoc</a:t>
            </a:r>
            <a:r>
              <a:rPr lang="en-US" sz="2000" dirty="0" smtClean="0">
                <a:solidFill>
                  <a:prstClr val="black"/>
                </a:solidFill>
              </a:rPr>
              <a:t>, 06/24/16 </a:t>
            </a:r>
            <a:r>
              <a:rPr lang="en-US" sz="2000" dirty="0">
                <a:solidFill>
                  <a:prstClr val="black"/>
                </a:solidFill>
              </a:rPr>
              <a:t>for Current MPs Only, </a:t>
            </a:r>
            <a:r>
              <a:rPr lang="en-US" sz="2000" i="1" dirty="0">
                <a:solidFill>
                  <a:prstClr val="black"/>
                </a:solidFill>
              </a:rPr>
              <a:t>subject to Flight Administrator and TDSPs’ Approval</a:t>
            </a:r>
            <a:r>
              <a:rPr lang="en-US" sz="2000" dirty="0">
                <a:solidFill>
                  <a:prstClr val="black"/>
                </a:solidFill>
              </a:rPr>
              <a:t>)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Connectivity testing </a:t>
            </a:r>
            <a:r>
              <a:rPr lang="en-US" sz="2000" dirty="0" smtClean="0">
                <a:solidFill>
                  <a:prstClr val="black"/>
                </a:solidFill>
              </a:rPr>
              <a:t>began 05/24/16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began 06/13/16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0616 concluded </a:t>
            </a:r>
            <a:r>
              <a:rPr lang="en-US" sz="2000" dirty="0">
                <a:solidFill>
                  <a:prstClr val="black"/>
                </a:solidFill>
              </a:rPr>
              <a:t>on </a:t>
            </a:r>
            <a:r>
              <a:rPr lang="en-US" sz="2000" dirty="0" smtClean="0">
                <a:solidFill>
                  <a:prstClr val="black"/>
                </a:solidFill>
              </a:rPr>
              <a:t>06/24/16 </a:t>
            </a:r>
            <a:r>
              <a:rPr lang="en-US" sz="2000" dirty="0">
                <a:solidFill>
                  <a:prstClr val="black"/>
                </a:solidFill>
              </a:rPr>
              <a:t>(Contingency/Adhoc Period until </a:t>
            </a:r>
            <a:r>
              <a:rPr lang="en-US" sz="2000" dirty="0" smtClean="0">
                <a:solidFill>
                  <a:prstClr val="black"/>
                </a:solidFill>
              </a:rPr>
              <a:t>08/12/16)</a:t>
            </a: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No transactions were sent or received the week of July 4 (7/4 – 7/8)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Simulated (SIM) Dates </a:t>
            </a:r>
            <a:r>
              <a:rPr lang="en-US" sz="2000" dirty="0" smtClean="0">
                <a:solidFill>
                  <a:prstClr val="black"/>
                </a:solidFill>
              </a:rPr>
              <a:t>were not </a:t>
            </a:r>
            <a:r>
              <a:rPr lang="en-US" sz="2000" dirty="0">
                <a:solidFill>
                  <a:prstClr val="black"/>
                </a:solidFill>
              </a:rPr>
              <a:t>used </a:t>
            </a:r>
            <a:r>
              <a:rPr lang="en-US" sz="2000" dirty="0" smtClean="0">
                <a:solidFill>
                  <a:prstClr val="black"/>
                </a:solidFill>
              </a:rPr>
              <a:t>in Flight 0616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07/20/16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42407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0616 Summary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Flight 0616 is </a:t>
            </a:r>
            <a:r>
              <a:rPr lang="en-US" sz="2000" dirty="0" smtClean="0">
                <a:solidFill>
                  <a:prstClr val="black"/>
                </a:solidFill>
              </a:rPr>
              <a:t>100% complete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2 New CRs </a:t>
            </a:r>
            <a:r>
              <a:rPr lang="en-US" sz="2000" dirty="0" smtClean="0">
                <a:solidFill>
                  <a:prstClr val="black"/>
                </a:solidFill>
              </a:rPr>
              <a:t>tested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0 Existing CRs </a:t>
            </a:r>
            <a:r>
              <a:rPr lang="en-US" sz="2000" dirty="0" smtClean="0">
                <a:solidFill>
                  <a:prstClr val="black"/>
                </a:solidFill>
              </a:rPr>
              <a:t>tested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814 tasks </a:t>
            </a:r>
            <a:r>
              <a:rPr lang="en-US" sz="2000" dirty="0" smtClean="0">
                <a:solidFill>
                  <a:prstClr val="black"/>
                </a:solidFill>
              </a:rPr>
              <a:t>were completed including </a:t>
            </a:r>
            <a:r>
              <a:rPr lang="en-US" sz="2000" dirty="0">
                <a:solidFill>
                  <a:prstClr val="black"/>
                </a:solidFill>
              </a:rPr>
              <a:t>connectivity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07/20/16</a:t>
            </a:r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0616 Adhoc Summary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Adhoc testing </a:t>
            </a:r>
            <a:r>
              <a:rPr lang="en-US" sz="2000" dirty="0" smtClean="0"/>
              <a:t>is 100% </a:t>
            </a:r>
            <a:r>
              <a:rPr lang="en-US" sz="2000" dirty="0" smtClean="0"/>
              <a:t>complete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2 </a:t>
            </a:r>
            <a:r>
              <a:rPr lang="en-US" sz="2000" dirty="0"/>
              <a:t>CR </a:t>
            </a:r>
            <a:r>
              <a:rPr lang="en-US" sz="2000" dirty="0" smtClean="0"/>
              <a:t>tested </a:t>
            </a:r>
            <a:r>
              <a:rPr lang="en-US" sz="2000" dirty="0"/>
              <a:t>for Adhoc Bank </a:t>
            </a:r>
            <a:r>
              <a:rPr lang="en-US" sz="2000" dirty="0" smtClean="0"/>
              <a:t>Change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3 </a:t>
            </a:r>
            <a:r>
              <a:rPr lang="en-US" sz="2000" dirty="0"/>
              <a:t>CRs </a:t>
            </a:r>
            <a:r>
              <a:rPr lang="en-US" sz="2000" dirty="0" smtClean="0"/>
              <a:t>tested for 1 Additional Territory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260 </a:t>
            </a:r>
            <a:r>
              <a:rPr lang="en-US" sz="2000" dirty="0">
                <a:solidFill>
                  <a:prstClr val="black"/>
                </a:solidFill>
              </a:rPr>
              <a:t>tasks </a:t>
            </a:r>
            <a:r>
              <a:rPr lang="en-US" sz="2000" dirty="0" smtClean="0">
                <a:solidFill>
                  <a:prstClr val="black"/>
                </a:solidFill>
              </a:rPr>
              <a:t>were </a:t>
            </a:r>
            <a:r>
              <a:rPr lang="en-US" sz="2000" dirty="0" smtClean="0">
                <a:solidFill>
                  <a:prstClr val="black"/>
                </a:solidFill>
              </a:rPr>
              <a:t>completed </a:t>
            </a:r>
            <a:r>
              <a:rPr lang="en-US" sz="2000" dirty="0">
                <a:solidFill>
                  <a:prstClr val="black"/>
                </a:solidFill>
              </a:rPr>
              <a:t>including connectivity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07/20/16</a:t>
            </a:r>
          </a:p>
        </p:txBody>
      </p:sp>
    </p:spTree>
    <p:extLst>
      <p:ext uri="{BB962C8B-B14F-4D97-AF65-F5344CB8AC3E}">
        <p14:creationId xmlns:p14="http://schemas.microsoft.com/office/powerpoint/2010/main" val="114100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1016 </a:t>
            </a:r>
            <a:r>
              <a:rPr lang="en-US" dirty="0"/>
              <a:t>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1219200"/>
            <a:ext cx="8534400" cy="487680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1016 </a:t>
            </a:r>
            <a:r>
              <a:rPr lang="en-US" sz="2000" dirty="0">
                <a:solidFill>
                  <a:prstClr val="black"/>
                </a:solidFill>
              </a:rPr>
              <a:t>signup </a:t>
            </a:r>
            <a:r>
              <a:rPr lang="en-US" sz="2000" dirty="0" smtClean="0">
                <a:solidFill>
                  <a:prstClr val="black"/>
                </a:solidFill>
              </a:rPr>
              <a:t>begins 09/07/16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1016 </a:t>
            </a:r>
            <a:r>
              <a:rPr lang="en-US" sz="2000" dirty="0">
                <a:solidFill>
                  <a:prstClr val="black"/>
                </a:solidFill>
              </a:rPr>
              <a:t>signup deadline i</a:t>
            </a:r>
            <a:r>
              <a:rPr lang="en-US" sz="2000" dirty="0" smtClean="0">
                <a:solidFill>
                  <a:prstClr val="black"/>
                </a:solidFill>
              </a:rPr>
              <a:t>s 09/14/16 </a:t>
            </a:r>
            <a:r>
              <a:rPr lang="en-US" sz="2000" dirty="0">
                <a:solidFill>
                  <a:prstClr val="black"/>
                </a:solidFill>
              </a:rPr>
              <a:t>(Adhoc</a:t>
            </a:r>
            <a:r>
              <a:rPr lang="en-US" sz="2000" dirty="0" smtClean="0">
                <a:solidFill>
                  <a:prstClr val="black"/>
                </a:solidFill>
              </a:rPr>
              <a:t>, 10/21/16 </a:t>
            </a:r>
            <a:r>
              <a:rPr lang="en-US" sz="2000" dirty="0">
                <a:solidFill>
                  <a:prstClr val="black"/>
                </a:solidFill>
              </a:rPr>
              <a:t>for Current MPs Only, </a:t>
            </a:r>
            <a:r>
              <a:rPr lang="en-US" sz="2000" i="1" dirty="0">
                <a:solidFill>
                  <a:prstClr val="black"/>
                </a:solidFill>
              </a:rPr>
              <a:t>subject to Flight Administrator and TDSPs’ Approval</a:t>
            </a:r>
            <a:r>
              <a:rPr lang="en-US" sz="2000" dirty="0">
                <a:solidFill>
                  <a:prstClr val="black"/>
                </a:solidFill>
              </a:rPr>
              <a:t>)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Connectivity testing </a:t>
            </a:r>
            <a:r>
              <a:rPr lang="en-US" sz="2000" dirty="0" smtClean="0">
                <a:solidFill>
                  <a:prstClr val="black"/>
                </a:solidFill>
              </a:rPr>
              <a:t>begins 09/20/16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begin 10/10/16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1016 is scheduled to conclude </a:t>
            </a:r>
            <a:r>
              <a:rPr lang="en-US" sz="2000" dirty="0">
                <a:solidFill>
                  <a:prstClr val="black"/>
                </a:solidFill>
              </a:rPr>
              <a:t>on </a:t>
            </a:r>
            <a:r>
              <a:rPr lang="en-US" sz="2000" dirty="0" smtClean="0">
                <a:solidFill>
                  <a:prstClr val="black"/>
                </a:solidFill>
              </a:rPr>
              <a:t>10/21/16 </a:t>
            </a:r>
            <a:r>
              <a:rPr lang="en-US" sz="2000" dirty="0">
                <a:solidFill>
                  <a:prstClr val="black"/>
                </a:solidFill>
              </a:rPr>
              <a:t>(Contingency/Adhoc Period until </a:t>
            </a:r>
            <a:r>
              <a:rPr lang="en-US" sz="2000" dirty="0" smtClean="0">
                <a:solidFill>
                  <a:prstClr val="black"/>
                </a:solidFill>
              </a:rPr>
              <a:t>11/18/16)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Simulated (SIM) Dates </a:t>
            </a:r>
            <a:r>
              <a:rPr lang="en-US" sz="2000" dirty="0" smtClean="0">
                <a:solidFill>
                  <a:prstClr val="black"/>
                </a:solidFill>
              </a:rPr>
              <a:t>will not be used in Flight 1016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07/20/16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761330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Questions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 smtClean="0"/>
              <a:t>Questions?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07/20/16</a:t>
            </a:r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purl.org/dc/elements/1.1/"/>
    <ds:schemaRef ds:uri="http://www.w3.org/XML/1998/namespace"/>
    <ds:schemaRef ds:uri="http://purl.org/dc/terms/"/>
    <ds:schemaRef ds:uri="http://purl.org/dc/dcmitype/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3413</TotalTime>
  <Words>265</Words>
  <Application>Microsoft Office PowerPoint</Application>
  <PresentationFormat>On-screen Show (4:3)</PresentationFormat>
  <Paragraphs>64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PowerPoint Presentation</vt:lpstr>
      <vt:lpstr>Flight 0616 Schedule</vt:lpstr>
      <vt:lpstr>Flight 0616 Summary</vt:lpstr>
      <vt:lpstr>Flight 0616 Adhoc Summary</vt:lpstr>
      <vt:lpstr>Flight 1016 Schedule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66</cp:revision>
  <cp:lastPrinted>2016-01-21T20:53:15Z</cp:lastPrinted>
  <dcterms:created xsi:type="dcterms:W3CDTF">2016-01-21T15:20:31Z</dcterms:created>
  <dcterms:modified xsi:type="dcterms:W3CDTF">2016-07-19T16:29:28Z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