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58" r:id="rId8"/>
    <p:sldId id="257" r:id="rId9"/>
    <p:sldId id="262" r:id="rId10"/>
    <p:sldId id="271" r:id="rId11"/>
    <p:sldId id="272" r:id="rId12"/>
    <p:sldId id="273" r:id="rId13"/>
    <p:sldId id="274" r:id="rId14"/>
    <p:sldId id="270"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3" d="100"/>
          <a:sy n="83" d="100"/>
        </p:scale>
        <p:origin x="84" y="53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465552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49054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190922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71997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497922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1680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754326"/>
          </a:xfrm>
          <a:prstGeom prst="rect">
            <a:avLst/>
          </a:prstGeom>
          <a:noFill/>
        </p:spPr>
        <p:txBody>
          <a:bodyPr wrap="square" rtlCol="0">
            <a:spAutoFit/>
          </a:bodyPr>
          <a:lstStyle/>
          <a:p>
            <a:r>
              <a:rPr lang="en-US" b="1" dirty="0" smtClean="0"/>
              <a:t>Settlement Update</a:t>
            </a:r>
            <a:endParaRPr lang="en-US" b="1" dirty="0"/>
          </a:p>
          <a:p>
            <a:endParaRPr lang="en-US" dirty="0"/>
          </a:p>
          <a:p>
            <a:r>
              <a:rPr lang="en-US" dirty="0" smtClean="0"/>
              <a:t>Blake Holt</a:t>
            </a:r>
            <a:endParaRPr lang="en-US" dirty="0"/>
          </a:p>
          <a:p>
            <a:r>
              <a:rPr lang="en-US" dirty="0" smtClean="0"/>
              <a:t>ERCOT</a:t>
            </a:r>
            <a:endParaRPr lang="en-US" dirty="0"/>
          </a:p>
          <a:p>
            <a:endParaRPr lang="en-US" dirty="0"/>
          </a:p>
          <a:p>
            <a:r>
              <a:rPr lang="en-US" dirty="0" smtClean="0"/>
              <a:t>7/25/2016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sz="2400" b="1" dirty="0" smtClean="0"/>
              <a:t>Agenda</a:t>
            </a:r>
          </a:p>
          <a:p>
            <a:r>
              <a:rPr lang="en-US" sz="2400" dirty="0" smtClean="0"/>
              <a:t>NPRR662</a:t>
            </a:r>
          </a:p>
          <a:p>
            <a:r>
              <a:rPr lang="en-US" sz="2400" dirty="0" smtClean="0"/>
              <a:t>Future Projects</a:t>
            </a:r>
          </a:p>
        </p:txBody>
      </p:sp>
    </p:spTree>
    <p:extLst>
      <p:ext uri="{BB962C8B-B14F-4D97-AF65-F5344CB8AC3E}">
        <p14:creationId xmlns:p14="http://schemas.microsoft.com/office/powerpoint/2010/main" val="53049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smtClean="0">
                <a:solidFill>
                  <a:schemeClr val="accent1"/>
                </a:solidFill>
              </a:rPr>
              <a:t>NPRR662- Proxy Energy Offer Curves</a:t>
            </a:r>
            <a:r>
              <a:rPr lang="en-US" dirty="0"/>
              <a:t/>
            </a:r>
            <a:br>
              <a:rPr lang="en-US" dirty="0"/>
            </a:br>
            <a:endParaRPr lang="en-US" b="1" dirty="0">
              <a:solidFill>
                <a:schemeClr val="accent1"/>
              </a:solidFill>
            </a:endParaRPr>
          </a:p>
        </p:txBody>
      </p:sp>
      <p:sp>
        <p:nvSpPr>
          <p:cNvPr id="3" name="Content Placeholder 2"/>
          <p:cNvSpPr>
            <a:spLocks noGrp="1"/>
          </p:cNvSpPr>
          <p:nvPr>
            <p:ph idx="1"/>
          </p:nvPr>
        </p:nvSpPr>
        <p:spPr>
          <a:xfrm>
            <a:off x="228600" y="1219200"/>
            <a:ext cx="8534400" cy="4319832"/>
          </a:xfrm>
        </p:spPr>
        <p:txBody>
          <a:bodyPr/>
          <a:lstStyle/>
          <a:p>
            <a:r>
              <a:rPr lang="en-US" sz="2000" dirty="0" smtClean="0"/>
              <a:t>Addresses proxy energy offer curves for Resources that submit incomplete curves.</a:t>
            </a:r>
          </a:p>
          <a:p>
            <a:r>
              <a:rPr lang="en-US" sz="2000" dirty="0"/>
              <a:t>The Protocols currently create an offer at the System-Wide Offer Cap (SWCAP) for certain energy without an associated Energy Offer Curve.  This has the effect of withholding energy from Security-Constrained Economic Dispatch (SCED) until prices reach the cap, which can cause irregular pricing outcomes and may signal scarcity when scarcity conditions do not exist</a:t>
            </a:r>
            <a:r>
              <a:rPr lang="en-US" sz="2000" dirty="0" smtClean="0"/>
              <a:t>.</a:t>
            </a:r>
          </a:p>
          <a:p>
            <a:r>
              <a:rPr lang="en-US" sz="2000" dirty="0" smtClean="0"/>
              <a:t>R4 Go-Live Date (8/30-9/1)</a:t>
            </a:r>
            <a:endParaRPr lang="en-US" sz="1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t>NPRR662- Proxy Energy Offer Curves</a:t>
            </a:r>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Rectangle 2"/>
          <p:cNvSpPr/>
          <p:nvPr/>
        </p:nvSpPr>
        <p:spPr>
          <a:xfrm>
            <a:off x="215660" y="902825"/>
            <a:ext cx="8775940" cy="2000548"/>
          </a:xfrm>
          <a:prstGeom prst="rect">
            <a:avLst/>
          </a:prstGeom>
        </p:spPr>
        <p:txBody>
          <a:bodyPr wrap="square">
            <a:spAutoFit/>
          </a:bodyPr>
          <a:lstStyle/>
          <a:p>
            <a:pPr marL="804545" marR="0" indent="-804545">
              <a:spcBef>
                <a:spcPts val="2400"/>
              </a:spcBef>
              <a:spcAft>
                <a:spcPts val="1200"/>
              </a:spcAft>
              <a:tabLst>
                <a:tab pos="800100" algn="l"/>
              </a:tabLst>
            </a:pPr>
            <a:r>
              <a:rPr lang="en-US" sz="1600" b="1" dirty="0">
                <a:latin typeface="Times New Roman" panose="02020603050405020304" pitchFamily="18" charset="0"/>
                <a:ea typeface="Times New Roman" panose="02020603050405020304" pitchFamily="18" charset="0"/>
              </a:rPr>
              <a:t>6.5.7.3	Security Constrained Economic </a:t>
            </a:r>
            <a:r>
              <a:rPr lang="en-US" sz="1600" b="1" dirty="0" smtClean="0">
                <a:latin typeface="Times New Roman" panose="02020603050405020304" pitchFamily="18" charset="0"/>
                <a:ea typeface="Times New Roman" panose="02020603050405020304" pitchFamily="18" charset="0"/>
              </a:rPr>
              <a:t>Dispatch</a:t>
            </a:r>
          </a:p>
          <a:p>
            <a:r>
              <a:rPr lang="en-US" sz="1200" dirty="0" smtClean="0"/>
              <a:t>4. (c</a:t>
            </a:r>
            <a:r>
              <a:rPr lang="en-US" sz="1200" dirty="0"/>
              <a:t>)	</a:t>
            </a:r>
            <a:r>
              <a:rPr lang="en-US" sz="1200" dirty="0" smtClean="0"/>
              <a:t>Non-IRRs </a:t>
            </a:r>
            <a:r>
              <a:rPr lang="en-US" sz="1200" dirty="0"/>
              <a:t>without full-range Energy Offer Curves </a:t>
            </a:r>
            <a:r>
              <a:rPr lang="en-US" sz="1200" dirty="0" smtClean="0"/>
              <a:t> For </a:t>
            </a:r>
            <a:r>
              <a:rPr lang="en-US" sz="1200" dirty="0"/>
              <a:t>each </a:t>
            </a:r>
            <a:r>
              <a:rPr lang="en-US" sz="1200" dirty="0" smtClean="0"/>
              <a:t>non-IRR </a:t>
            </a:r>
            <a:r>
              <a:rPr lang="en-US" sz="1200" dirty="0"/>
              <a:t>for which its QSE has submitted an </a:t>
            </a:r>
            <a:r>
              <a:rPr lang="en-US" sz="1200" dirty="0" smtClean="0"/>
              <a:t>Energy Offer Curve that does not cover the full range of the Resource’s available capacity, ERCOT shall create a proxy Energy Offer Curve that extends the submitted Energy Offer Curve to use the entire available capacity of the Resource </a:t>
            </a:r>
            <a:r>
              <a:rPr lang="en-US" sz="1200" strike="sngStrike" dirty="0" smtClean="0">
                <a:solidFill>
                  <a:schemeClr val="accent1"/>
                </a:solidFill>
              </a:rPr>
              <a:t>using the </a:t>
            </a:r>
            <a:r>
              <a:rPr lang="en-US" sz="1200" strike="sngStrike" dirty="0" err="1" smtClean="0">
                <a:solidFill>
                  <a:schemeClr val="accent1"/>
                </a:solidFill>
              </a:rPr>
              <a:t>SWCAP</a:t>
            </a:r>
            <a:r>
              <a:rPr lang="en-US" sz="1200" dirty="0" err="1" smtClean="0"/>
              <a:t>above</a:t>
            </a:r>
            <a:r>
              <a:rPr lang="en-US" sz="1200" dirty="0" smtClean="0"/>
              <a:t> the highest point on the Energy Offer Curve to the Resource’s HSL and the offer floor from the lowest point on the Energy Offer Curve to its LSL, using these points:</a:t>
            </a:r>
            <a:endParaRPr lang="en-US" sz="1200" dirty="0"/>
          </a:p>
          <a:p>
            <a:pPr marL="804545" marR="0" indent="-804545">
              <a:spcBef>
                <a:spcPts val="2400"/>
              </a:spcBef>
              <a:spcAft>
                <a:spcPts val="1200"/>
              </a:spcAft>
              <a:tabLst>
                <a:tab pos="800100" algn="l"/>
              </a:tabLst>
            </a:pPr>
            <a:endParaRPr lang="en-US" b="1" dirty="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360339" y="4179269"/>
            <a:ext cx="3927523" cy="1524000"/>
          </a:xfrm>
          <a:prstGeom prst="rect">
            <a:avLst/>
          </a:prstGeom>
        </p:spPr>
      </p:pic>
      <p:cxnSp>
        <p:nvCxnSpPr>
          <p:cNvPr id="13" name="Straight Connector 12"/>
          <p:cNvCxnSpPr/>
          <p:nvPr/>
        </p:nvCxnSpPr>
        <p:spPr>
          <a:xfrm>
            <a:off x="0" y="3276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48200" y="32766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18584" y="3271357"/>
            <a:ext cx="3200400" cy="338554"/>
          </a:xfrm>
          <a:prstGeom prst="rect">
            <a:avLst/>
          </a:prstGeom>
          <a:noFill/>
        </p:spPr>
        <p:txBody>
          <a:bodyPr wrap="square" rtlCol="0">
            <a:spAutoFit/>
          </a:bodyPr>
          <a:lstStyle/>
          <a:p>
            <a:pPr algn="ctr"/>
            <a:r>
              <a:rPr lang="en-US" sz="1600" u="sng" dirty="0" smtClean="0"/>
              <a:t>NPRR662 Revision</a:t>
            </a:r>
            <a:endParaRPr lang="en-US" sz="1600" u="sng" dirty="0"/>
          </a:p>
        </p:txBody>
      </p:sp>
      <p:sp>
        <p:nvSpPr>
          <p:cNvPr id="19" name="TextBox 18"/>
          <p:cNvSpPr txBox="1"/>
          <p:nvPr/>
        </p:nvSpPr>
        <p:spPr>
          <a:xfrm>
            <a:off x="5295900" y="3319046"/>
            <a:ext cx="3200400" cy="338554"/>
          </a:xfrm>
          <a:prstGeom prst="rect">
            <a:avLst/>
          </a:prstGeom>
          <a:noFill/>
        </p:spPr>
        <p:txBody>
          <a:bodyPr wrap="square" rtlCol="0">
            <a:spAutoFit/>
          </a:bodyPr>
          <a:lstStyle/>
          <a:p>
            <a:pPr algn="ctr"/>
            <a:r>
              <a:rPr lang="en-US" sz="1600" u="sng" dirty="0" smtClean="0"/>
              <a:t>Scenario</a:t>
            </a:r>
            <a:endParaRPr lang="en-US" sz="1600" u="sng" dirty="0"/>
          </a:p>
        </p:txBody>
      </p:sp>
      <p:pic>
        <p:nvPicPr>
          <p:cNvPr id="20" name="Picture 19"/>
          <p:cNvPicPr>
            <a:picLocks noChangeAspect="1"/>
          </p:cNvPicPr>
          <p:nvPr/>
        </p:nvPicPr>
        <p:blipFill>
          <a:blip r:embed="rId4"/>
          <a:stretch>
            <a:fillRect/>
          </a:stretch>
        </p:blipFill>
        <p:spPr>
          <a:xfrm>
            <a:off x="4743450" y="3664919"/>
            <a:ext cx="4305300" cy="2552700"/>
          </a:xfrm>
          <a:prstGeom prst="rect">
            <a:avLst/>
          </a:prstGeom>
        </p:spPr>
      </p:pic>
    </p:spTree>
    <p:extLst>
      <p:ext uri="{BB962C8B-B14F-4D97-AF65-F5344CB8AC3E}">
        <p14:creationId xmlns:p14="http://schemas.microsoft.com/office/powerpoint/2010/main" val="300937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t>NPRR662- Proxy Energy Offer Curves</a:t>
            </a:r>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3" name="Rectangle 2"/>
          <p:cNvSpPr/>
          <p:nvPr/>
        </p:nvSpPr>
        <p:spPr>
          <a:xfrm>
            <a:off x="215660" y="902825"/>
            <a:ext cx="8775940" cy="2000548"/>
          </a:xfrm>
          <a:prstGeom prst="rect">
            <a:avLst/>
          </a:prstGeom>
        </p:spPr>
        <p:txBody>
          <a:bodyPr wrap="square">
            <a:spAutoFit/>
          </a:bodyPr>
          <a:lstStyle/>
          <a:p>
            <a:pPr marL="804545" marR="0" indent="-804545">
              <a:spcBef>
                <a:spcPts val="2400"/>
              </a:spcBef>
              <a:spcAft>
                <a:spcPts val="1200"/>
              </a:spcAft>
              <a:tabLst>
                <a:tab pos="800100" algn="l"/>
              </a:tabLst>
            </a:pPr>
            <a:r>
              <a:rPr lang="en-US" sz="1600" b="1" dirty="0">
                <a:latin typeface="Times New Roman" panose="02020603050405020304" pitchFamily="18" charset="0"/>
                <a:ea typeface="Times New Roman" panose="02020603050405020304" pitchFamily="18" charset="0"/>
              </a:rPr>
              <a:t>6.5.7.3	Security Constrained Economic </a:t>
            </a:r>
            <a:r>
              <a:rPr lang="en-US" sz="1600" b="1" dirty="0" smtClean="0">
                <a:latin typeface="Times New Roman" panose="02020603050405020304" pitchFamily="18" charset="0"/>
                <a:ea typeface="Times New Roman" panose="02020603050405020304" pitchFamily="18" charset="0"/>
              </a:rPr>
              <a:t>Dispatch</a:t>
            </a:r>
          </a:p>
          <a:p>
            <a:r>
              <a:rPr lang="en-US" sz="1200" dirty="0" smtClean="0"/>
              <a:t>4. (c</a:t>
            </a:r>
            <a:r>
              <a:rPr lang="en-US" sz="1200" dirty="0"/>
              <a:t>)	</a:t>
            </a:r>
            <a:r>
              <a:rPr lang="en-US" sz="1200" dirty="0" smtClean="0"/>
              <a:t>Non-IRRs </a:t>
            </a:r>
            <a:r>
              <a:rPr lang="en-US" sz="1200" dirty="0"/>
              <a:t>without full-range Energy Offer Curves </a:t>
            </a:r>
            <a:r>
              <a:rPr lang="en-US" sz="1200" dirty="0" smtClean="0"/>
              <a:t> For </a:t>
            </a:r>
            <a:r>
              <a:rPr lang="en-US" sz="1200" dirty="0"/>
              <a:t>each </a:t>
            </a:r>
            <a:r>
              <a:rPr lang="en-US" sz="1200" dirty="0" smtClean="0"/>
              <a:t>non-IRR </a:t>
            </a:r>
            <a:r>
              <a:rPr lang="en-US" sz="1200" dirty="0"/>
              <a:t>for which its QSE has submitted an </a:t>
            </a:r>
            <a:r>
              <a:rPr lang="en-US" sz="1200" dirty="0" smtClean="0"/>
              <a:t>Energy Offer Curve that does not cover the full range of the Resource’s available capacity, ERCOT shall create a proxy Energy Offer Curve that extends the submitted Energy Offer Curve to use the entire available capacity of the Resource </a:t>
            </a:r>
            <a:r>
              <a:rPr lang="en-US" sz="1200" strike="sngStrike" dirty="0" smtClean="0">
                <a:solidFill>
                  <a:schemeClr val="accent1"/>
                </a:solidFill>
              </a:rPr>
              <a:t>using the </a:t>
            </a:r>
            <a:r>
              <a:rPr lang="en-US" sz="1200" strike="sngStrike" dirty="0" err="1" smtClean="0">
                <a:solidFill>
                  <a:schemeClr val="accent1"/>
                </a:solidFill>
              </a:rPr>
              <a:t>SWCAP</a:t>
            </a:r>
            <a:r>
              <a:rPr lang="en-US" sz="1200" dirty="0" err="1" smtClean="0"/>
              <a:t>above</a:t>
            </a:r>
            <a:r>
              <a:rPr lang="en-US" sz="1200" dirty="0" smtClean="0"/>
              <a:t> the highest point on the Energy Offer Curve to the Resource’s HSL and the offer floor from the lowest point on the Energy Offer Curve to its LSL, using these points:</a:t>
            </a:r>
            <a:endParaRPr lang="en-US" sz="1200" dirty="0"/>
          </a:p>
          <a:p>
            <a:pPr marL="804545" marR="0" indent="-804545">
              <a:spcBef>
                <a:spcPts val="2400"/>
              </a:spcBef>
              <a:spcAft>
                <a:spcPts val="1200"/>
              </a:spcAft>
              <a:tabLst>
                <a:tab pos="800100" algn="l"/>
              </a:tabLst>
            </a:pPr>
            <a:endParaRPr lang="en-US" b="1" dirty="0">
              <a:effectLst/>
              <a:latin typeface="Times New Roman" panose="02020603050405020304" pitchFamily="18" charset="0"/>
              <a:ea typeface="Times New Roman" panose="02020603050405020304" pitchFamily="18" charset="0"/>
            </a:endParaRPr>
          </a:p>
        </p:txBody>
      </p:sp>
      <p:cxnSp>
        <p:nvCxnSpPr>
          <p:cNvPr id="13" name="Straight Connector 12"/>
          <p:cNvCxnSpPr/>
          <p:nvPr/>
        </p:nvCxnSpPr>
        <p:spPr>
          <a:xfrm>
            <a:off x="0" y="3276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48200" y="32766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94650" y="3274444"/>
            <a:ext cx="3200400" cy="338554"/>
          </a:xfrm>
          <a:prstGeom prst="rect">
            <a:avLst/>
          </a:prstGeom>
          <a:noFill/>
        </p:spPr>
        <p:txBody>
          <a:bodyPr wrap="square" rtlCol="0">
            <a:spAutoFit/>
          </a:bodyPr>
          <a:lstStyle/>
          <a:p>
            <a:pPr algn="ctr"/>
            <a:r>
              <a:rPr lang="en-US" sz="1600" u="sng" dirty="0" smtClean="0"/>
              <a:t>Current Implementation</a:t>
            </a:r>
            <a:endParaRPr lang="en-US" sz="1600" u="sng" dirty="0"/>
          </a:p>
        </p:txBody>
      </p:sp>
      <p:sp>
        <p:nvSpPr>
          <p:cNvPr id="19" name="TextBox 18"/>
          <p:cNvSpPr txBox="1"/>
          <p:nvPr/>
        </p:nvSpPr>
        <p:spPr>
          <a:xfrm>
            <a:off x="5295900" y="3274444"/>
            <a:ext cx="3200400" cy="338554"/>
          </a:xfrm>
          <a:prstGeom prst="rect">
            <a:avLst/>
          </a:prstGeom>
          <a:noFill/>
        </p:spPr>
        <p:txBody>
          <a:bodyPr wrap="square" rtlCol="0">
            <a:spAutoFit/>
          </a:bodyPr>
          <a:lstStyle/>
          <a:p>
            <a:pPr algn="ctr"/>
            <a:r>
              <a:rPr lang="en-US" sz="1600" u="sng" dirty="0" smtClean="0"/>
              <a:t>NPRR662 Implementation</a:t>
            </a:r>
            <a:endParaRPr lang="en-US" sz="1600" u="sng" dirty="0"/>
          </a:p>
        </p:txBody>
      </p:sp>
      <p:pic>
        <p:nvPicPr>
          <p:cNvPr id="10" name="Picture 9"/>
          <p:cNvPicPr>
            <a:picLocks noChangeAspect="1"/>
          </p:cNvPicPr>
          <p:nvPr/>
        </p:nvPicPr>
        <p:blipFill>
          <a:blip r:embed="rId3"/>
          <a:stretch>
            <a:fillRect/>
          </a:stretch>
        </p:blipFill>
        <p:spPr>
          <a:xfrm>
            <a:off x="151725" y="3649828"/>
            <a:ext cx="4286250" cy="2619375"/>
          </a:xfrm>
          <a:prstGeom prst="rect">
            <a:avLst/>
          </a:prstGeom>
        </p:spPr>
      </p:pic>
      <p:pic>
        <p:nvPicPr>
          <p:cNvPr id="4" name="Picture 3"/>
          <p:cNvPicPr>
            <a:picLocks noChangeAspect="1"/>
          </p:cNvPicPr>
          <p:nvPr/>
        </p:nvPicPr>
        <p:blipFill>
          <a:blip r:embed="rId4"/>
          <a:stretch>
            <a:fillRect/>
          </a:stretch>
        </p:blipFill>
        <p:spPr>
          <a:xfrm>
            <a:off x="4671862" y="3733800"/>
            <a:ext cx="4334206" cy="2341035"/>
          </a:xfrm>
          <a:prstGeom prst="rect">
            <a:avLst/>
          </a:prstGeom>
        </p:spPr>
      </p:pic>
    </p:spTree>
    <p:extLst>
      <p:ext uri="{BB962C8B-B14F-4D97-AF65-F5344CB8AC3E}">
        <p14:creationId xmlns:p14="http://schemas.microsoft.com/office/powerpoint/2010/main" val="358108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t>NPRR662- Proxy Energy Offer Curves</a:t>
            </a:r>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3" name="Rectangle 2"/>
          <p:cNvSpPr/>
          <p:nvPr/>
        </p:nvSpPr>
        <p:spPr>
          <a:xfrm>
            <a:off x="215660" y="902825"/>
            <a:ext cx="8775940" cy="861774"/>
          </a:xfrm>
          <a:prstGeom prst="rect">
            <a:avLst/>
          </a:prstGeom>
        </p:spPr>
        <p:txBody>
          <a:bodyPr wrap="square">
            <a:spAutoFit/>
          </a:bodyPr>
          <a:lstStyle/>
          <a:p>
            <a:pPr marL="804545" marR="0" indent="-804545">
              <a:spcBef>
                <a:spcPts val="2400"/>
              </a:spcBef>
              <a:spcAft>
                <a:spcPts val="1200"/>
              </a:spcAft>
              <a:tabLst>
                <a:tab pos="800100" algn="l"/>
              </a:tabLst>
            </a:pPr>
            <a:r>
              <a:rPr lang="en-US" sz="1600" b="1" dirty="0">
                <a:latin typeface="Times New Roman" panose="02020603050405020304" pitchFamily="18" charset="0"/>
                <a:ea typeface="Times New Roman" panose="02020603050405020304" pitchFamily="18" charset="0"/>
              </a:rPr>
              <a:t>6.5.7.3	Security Constrained Economic </a:t>
            </a:r>
            <a:r>
              <a:rPr lang="en-US" sz="1600" b="1" dirty="0" smtClean="0">
                <a:latin typeface="Times New Roman" panose="02020603050405020304" pitchFamily="18" charset="0"/>
                <a:ea typeface="Times New Roman" panose="02020603050405020304" pitchFamily="18" charset="0"/>
              </a:rPr>
              <a:t>Dispatch</a:t>
            </a:r>
          </a:p>
          <a:p>
            <a:r>
              <a:rPr lang="en-US" sz="1200" dirty="0" smtClean="0"/>
              <a:t>4. (d) (</a:t>
            </a:r>
            <a:r>
              <a:rPr lang="en-US" sz="1200" dirty="0" err="1" smtClean="0"/>
              <a:t>i</a:t>
            </a:r>
            <a:r>
              <a:rPr lang="en-US" sz="1200" dirty="0" smtClean="0"/>
              <a:t>)</a:t>
            </a:r>
            <a:r>
              <a:rPr lang="en-US" sz="1200" dirty="0"/>
              <a:t>	 For each IRR that has not submitted an Energy Offer Curve, ERCOT shall create a monotonically increasing proxy Energy Offer Curve as described below:</a:t>
            </a:r>
            <a:endParaRPr lang="en-US" b="1" dirty="0">
              <a:effectLst/>
              <a:latin typeface="Times New Roman" panose="02020603050405020304" pitchFamily="18" charset="0"/>
              <a:ea typeface="Times New Roman" panose="02020603050405020304" pitchFamily="18" charset="0"/>
            </a:endParaRPr>
          </a:p>
        </p:txBody>
      </p:sp>
      <p:cxnSp>
        <p:nvCxnSpPr>
          <p:cNvPr id="13" name="Straight Connector 12"/>
          <p:cNvCxnSpPr/>
          <p:nvPr/>
        </p:nvCxnSpPr>
        <p:spPr>
          <a:xfrm>
            <a:off x="0" y="3276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48200" y="32766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90694" y="3276600"/>
            <a:ext cx="3200400" cy="338554"/>
          </a:xfrm>
          <a:prstGeom prst="rect">
            <a:avLst/>
          </a:prstGeom>
          <a:noFill/>
        </p:spPr>
        <p:txBody>
          <a:bodyPr wrap="square" rtlCol="0">
            <a:spAutoFit/>
          </a:bodyPr>
          <a:lstStyle/>
          <a:p>
            <a:pPr algn="ctr"/>
            <a:r>
              <a:rPr lang="en-US" sz="1600" u="sng" dirty="0" smtClean="0"/>
              <a:t>Current Implementation</a:t>
            </a:r>
            <a:endParaRPr lang="en-US" sz="1600" u="sng" dirty="0"/>
          </a:p>
        </p:txBody>
      </p:sp>
      <p:sp>
        <p:nvSpPr>
          <p:cNvPr id="19" name="TextBox 18"/>
          <p:cNvSpPr txBox="1"/>
          <p:nvPr/>
        </p:nvSpPr>
        <p:spPr>
          <a:xfrm>
            <a:off x="5328614" y="3276600"/>
            <a:ext cx="3200400" cy="338554"/>
          </a:xfrm>
          <a:prstGeom prst="rect">
            <a:avLst/>
          </a:prstGeom>
          <a:noFill/>
        </p:spPr>
        <p:txBody>
          <a:bodyPr wrap="square" rtlCol="0">
            <a:spAutoFit/>
          </a:bodyPr>
          <a:lstStyle/>
          <a:p>
            <a:pPr algn="ctr"/>
            <a:r>
              <a:rPr lang="en-US" sz="1600" u="sng" dirty="0"/>
              <a:t>NPRR662 </a:t>
            </a:r>
            <a:r>
              <a:rPr lang="en-US" sz="1600" u="sng" dirty="0" smtClean="0"/>
              <a:t>Implementation</a:t>
            </a:r>
            <a:endParaRPr lang="en-US" sz="1600" u="sng" dirty="0"/>
          </a:p>
        </p:txBody>
      </p:sp>
      <p:pic>
        <p:nvPicPr>
          <p:cNvPr id="5" name="Picture 4"/>
          <p:cNvPicPr>
            <a:picLocks noChangeAspect="1"/>
          </p:cNvPicPr>
          <p:nvPr/>
        </p:nvPicPr>
        <p:blipFill>
          <a:blip r:embed="rId3"/>
          <a:stretch>
            <a:fillRect/>
          </a:stretch>
        </p:blipFill>
        <p:spPr>
          <a:xfrm>
            <a:off x="2550706" y="1996143"/>
            <a:ext cx="4105848" cy="990738"/>
          </a:xfrm>
          <a:prstGeom prst="rect">
            <a:avLst/>
          </a:prstGeom>
        </p:spPr>
      </p:pic>
      <p:pic>
        <p:nvPicPr>
          <p:cNvPr id="26" name="Picture 25"/>
          <p:cNvPicPr>
            <a:picLocks noChangeAspect="1"/>
          </p:cNvPicPr>
          <p:nvPr/>
        </p:nvPicPr>
        <p:blipFill>
          <a:blip r:embed="rId4"/>
          <a:stretch>
            <a:fillRect/>
          </a:stretch>
        </p:blipFill>
        <p:spPr>
          <a:xfrm>
            <a:off x="308185" y="3665427"/>
            <a:ext cx="3961462" cy="2514600"/>
          </a:xfrm>
          <a:prstGeom prst="rect">
            <a:avLst/>
          </a:prstGeom>
        </p:spPr>
      </p:pic>
      <p:pic>
        <p:nvPicPr>
          <p:cNvPr id="4" name="Picture 3"/>
          <p:cNvPicPr>
            <a:picLocks noChangeAspect="1"/>
          </p:cNvPicPr>
          <p:nvPr/>
        </p:nvPicPr>
        <p:blipFill>
          <a:blip r:embed="rId5"/>
          <a:stretch>
            <a:fillRect/>
          </a:stretch>
        </p:blipFill>
        <p:spPr>
          <a:xfrm>
            <a:off x="5073347" y="3624800"/>
            <a:ext cx="3675185" cy="2514600"/>
          </a:xfrm>
          <a:prstGeom prst="rect">
            <a:avLst/>
          </a:prstGeom>
        </p:spPr>
      </p:pic>
    </p:spTree>
    <p:extLst>
      <p:ext uri="{BB962C8B-B14F-4D97-AF65-F5344CB8AC3E}">
        <p14:creationId xmlns:p14="http://schemas.microsoft.com/office/powerpoint/2010/main" val="1534294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t>NPRR662- Proxy Energy Offer Curves</a:t>
            </a:r>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3" name="Rectangle 2"/>
          <p:cNvSpPr/>
          <p:nvPr/>
        </p:nvSpPr>
        <p:spPr>
          <a:xfrm>
            <a:off x="215660" y="902825"/>
            <a:ext cx="8775940" cy="861774"/>
          </a:xfrm>
          <a:prstGeom prst="rect">
            <a:avLst/>
          </a:prstGeom>
        </p:spPr>
        <p:txBody>
          <a:bodyPr wrap="square">
            <a:spAutoFit/>
          </a:bodyPr>
          <a:lstStyle/>
          <a:p>
            <a:pPr marL="804545" marR="0" indent="-804545">
              <a:spcBef>
                <a:spcPts val="2400"/>
              </a:spcBef>
              <a:spcAft>
                <a:spcPts val="1200"/>
              </a:spcAft>
              <a:tabLst>
                <a:tab pos="800100" algn="l"/>
              </a:tabLst>
            </a:pPr>
            <a:r>
              <a:rPr lang="en-US" sz="1600" b="1" dirty="0">
                <a:latin typeface="Times New Roman" panose="02020603050405020304" pitchFamily="18" charset="0"/>
                <a:ea typeface="Times New Roman" panose="02020603050405020304" pitchFamily="18" charset="0"/>
              </a:rPr>
              <a:t>6.5.7.3	Security Constrained Economic </a:t>
            </a:r>
            <a:r>
              <a:rPr lang="en-US" sz="1600" b="1" dirty="0" smtClean="0">
                <a:latin typeface="Times New Roman" panose="02020603050405020304" pitchFamily="18" charset="0"/>
                <a:ea typeface="Times New Roman" panose="02020603050405020304" pitchFamily="18" charset="0"/>
              </a:rPr>
              <a:t>Dispatch</a:t>
            </a:r>
          </a:p>
          <a:p>
            <a:r>
              <a:rPr lang="en-US" sz="1200" dirty="0" smtClean="0"/>
              <a:t>4. (d) (ii)</a:t>
            </a:r>
            <a:r>
              <a:rPr lang="en-US" sz="1200" dirty="0"/>
              <a:t>	For each </a:t>
            </a:r>
            <a:r>
              <a:rPr lang="en-US" sz="1200" dirty="0" smtClean="0"/>
              <a:t>IRR </a:t>
            </a:r>
            <a:r>
              <a:rPr lang="en-US" sz="1200" dirty="0"/>
              <a:t>for which its QSE has submitted an Energy Offer Curve </a:t>
            </a:r>
            <a:r>
              <a:rPr lang="en-US" sz="1200" u="sng" dirty="0">
                <a:solidFill>
                  <a:schemeClr val="accent1"/>
                </a:solidFill>
              </a:rPr>
              <a:t>that does not cover the full range of the </a:t>
            </a:r>
            <a:r>
              <a:rPr lang="en-US" sz="1200" u="sng" dirty="0" smtClean="0">
                <a:solidFill>
                  <a:schemeClr val="accent1"/>
                </a:solidFill>
              </a:rPr>
              <a:t>IRR’s </a:t>
            </a:r>
            <a:r>
              <a:rPr lang="en-US" sz="1200" u="sng" dirty="0">
                <a:solidFill>
                  <a:schemeClr val="accent1"/>
                </a:solidFill>
              </a:rPr>
              <a:t>available capacity</a:t>
            </a:r>
            <a:r>
              <a:rPr lang="en-US" sz="1200" dirty="0"/>
              <a:t>, ERCOT shall create a monotonically increasing proxy Energy Offer Curve as described below:</a:t>
            </a:r>
            <a:endParaRPr lang="en-US" b="1" dirty="0">
              <a:effectLst/>
              <a:latin typeface="Times New Roman" panose="02020603050405020304" pitchFamily="18" charset="0"/>
              <a:ea typeface="Times New Roman" panose="02020603050405020304" pitchFamily="18" charset="0"/>
            </a:endParaRPr>
          </a:p>
        </p:txBody>
      </p:sp>
      <p:cxnSp>
        <p:nvCxnSpPr>
          <p:cNvPr id="13" name="Straight Connector 12"/>
          <p:cNvCxnSpPr/>
          <p:nvPr/>
        </p:nvCxnSpPr>
        <p:spPr>
          <a:xfrm>
            <a:off x="0" y="3276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48200" y="32766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20356" y="3276600"/>
            <a:ext cx="3200400" cy="338554"/>
          </a:xfrm>
          <a:prstGeom prst="rect">
            <a:avLst/>
          </a:prstGeom>
          <a:noFill/>
        </p:spPr>
        <p:txBody>
          <a:bodyPr wrap="square" rtlCol="0">
            <a:spAutoFit/>
          </a:bodyPr>
          <a:lstStyle/>
          <a:p>
            <a:pPr algn="ctr"/>
            <a:r>
              <a:rPr lang="en-US" sz="1600" u="sng" dirty="0" smtClean="0"/>
              <a:t>NPRR662 Revision</a:t>
            </a:r>
            <a:endParaRPr lang="en-US" sz="1600" u="sng" dirty="0"/>
          </a:p>
        </p:txBody>
      </p:sp>
      <p:sp>
        <p:nvSpPr>
          <p:cNvPr id="19" name="TextBox 18"/>
          <p:cNvSpPr txBox="1"/>
          <p:nvPr/>
        </p:nvSpPr>
        <p:spPr>
          <a:xfrm>
            <a:off x="5328613" y="3266906"/>
            <a:ext cx="3200400" cy="338554"/>
          </a:xfrm>
          <a:prstGeom prst="rect">
            <a:avLst/>
          </a:prstGeom>
          <a:noFill/>
        </p:spPr>
        <p:txBody>
          <a:bodyPr wrap="square" rtlCol="0">
            <a:spAutoFit/>
          </a:bodyPr>
          <a:lstStyle/>
          <a:p>
            <a:pPr algn="ctr"/>
            <a:r>
              <a:rPr lang="en-US" sz="1600" u="sng" dirty="0" smtClean="0"/>
              <a:t>Scenario</a:t>
            </a:r>
            <a:endParaRPr lang="en-US" sz="1600" u="sng" dirty="0"/>
          </a:p>
        </p:txBody>
      </p:sp>
      <p:pic>
        <p:nvPicPr>
          <p:cNvPr id="4" name="Picture 3"/>
          <p:cNvPicPr>
            <a:picLocks noChangeAspect="1"/>
          </p:cNvPicPr>
          <p:nvPr/>
        </p:nvPicPr>
        <p:blipFill>
          <a:blip r:embed="rId3"/>
          <a:stretch>
            <a:fillRect/>
          </a:stretch>
        </p:blipFill>
        <p:spPr>
          <a:xfrm>
            <a:off x="252302" y="3990749"/>
            <a:ext cx="4172532" cy="2067213"/>
          </a:xfrm>
          <a:prstGeom prst="rect">
            <a:avLst/>
          </a:prstGeom>
        </p:spPr>
      </p:pic>
      <p:pic>
        <p:nvPicPr>
          <p:cNvPr id="8" name="Picture 7"/>
          <p:cNvPicPr>
            <a:picLocks noChangeAspect="1"/>
          </p:cNvPicPr>
          <p:nvPr/>
        </p:nvPicPr>
        <p:blipFill>
          <a:blip r:embed="rId4"/>
          <a:stretch>
            <a:fillRect/>
          </a:stretch>
        </p:blipFill>
        <p:spPr>
          <a:xfrm>
            <a:off x="5041166" y="3829140"/>
            <a:ext cx="3775295" cy="2542032"/>
          </a:xfrm>
          <a:prstGeom prst="rect">
            <a:avLst/>
          </a:prstGeom>
        </p:spPr>
      </p:pic>
    </p:spTree>
    <p:extLst>
      <p:ext uri="{BB962C8B-B14F-4D97-AF65-F5344CB8AC3E}">
        <p14:creationId xmlns:p14="http://schemas.microsoft.com/office/powerpoint/2010/main" val="3927668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t>NPRR662- Proxy Energy Offer Curves</a:t>
            </a:r>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3" name="Rectangle 2"/>
          <p:cNvSpPr/>
          <p:nvPr/>
        </p:nvSpPr>
        <p:spPr>
          <a:xfrm>
            <a:off x="215660" y="902825"/>
            <a:ext cx="8775940" cy="861774"/>
          </a:xfrm>
          <a:prstGeom prst="rect">
            <a:avLst/>
          </a:prstGeom>
        </p:spPr>
        <p:txBody>
          <a:bodyPr wrap="square">
            <a:spAutoFit/>
          </a:bodyPr>
          <a:lstStyle/>
          <a:p>
            <a:pPr marL="804545" marR="0" indent="-804545">
              <a:spcBef>
                <a:spcPts val="2400"/>
              </a:spcBef>
              <a:spcAft>
                <a:spcPts val="1200"/>
              </a:spcAft>
              <a:tabLst>
                <a:tab pos="800100" algn="l"/>
              </a:tabLst>
            </a:pPr>
            <a:r>
              <a:rPr lang="en-US" sz="1600" b="1" dirty="0">
                <a:latin typeface="Times New Roman" panose="02020603050405020304" pitchFamily="18" charset="0"/>
                <a:ea typeface="Times New Roman" panose="02020603050405020304" pitchFamily="18" charset="0"/>
              </a:rPr>
              <a:t>6.5.7.3	Security Constrained Economic </a:t>
            </a:r>
            <a:r>
              <a:rPr lang="en-US" sz="1600" b="1" dirty="0" smtClean="0">
                <a:latin typeface="Times New Roman" panose="02020603050405020304" pitchFamily="18" charset="0"/>
                <a:ea typeface="Times New Roman" panose="02020603050405020304" pitchFamily="18" charset="0"/>
              </a:rPr>
              <a:t>Dispatch</a:t>
            </a:r>
          </a:p>
          <a:p>
            <a:r>
              <a:rPr lang="en-US" sz="1200" dirty="0" smtClean="0"/>
              <a:t>4. (d) (ii)</a:t>
            </a:r>
            <a:r>
              <a:rPr lang="en-US" sz="1200" dirty="0"/>
              <a:t>	For each </a:t>
            </a:r>
            <a:r>
              <a:rPr lang="en-US" sz="1200" dirty="0" smtClean="0"/>
              <a:t>IRR </a:t>
            </a:r>
            <a:r>
              <a:rPr lang="en-US" sz="1200" dirty="0"/>
              <a:t>for which its QSE has submitted an Energy Offer Curve </a:t>
            </a:r>
            <a:r>
              <a:rPr lang="en-US" sz="1200" u="sng" dirty="0">
                <a:solidFill>
                  <a:schemeClr val="accent1"/>
                </a:solidFill>
              </a:rPr>
              <a:t>that does not cover the full range of the </a:t>
            </a:r>
            <a:r>
              <a:rPr lang="en-US" sz="1200" u="sng" dirty="0" smtClean="0">
                <a:solidFill>
                  <a:schemeClr val="accent1"/>
                </a:solidFill>
              </a:rPr>
              <a:t>IRR’s </a:t>
            </a:r>
            <a:r>
              <a:rPr lang="en-US" sz="1200" u="sng" dirty="0">
                <a:solidFill>
                  <a:schemeClr val="accent1"/>
                </a:solidFill>
              </a:rPr>
              <a:t>available capacity</a:t>
            </a:r>
            <a:r>
              <a:rPr lang="en-US" sz="1200" dirty="0"/>
              <a:t>, ERCOT shall create a monotonically increasing proxy Energy Offer Curve as described below:</a:t>
            </a:r>
            <a:endParaRPr lang="en-US" b="1" dirty="0">
              <a:effectLst/>
              <a:latin typeface="Times New Roman" panose="02020603050405020304" pitchFamily="18" charset="0"/>
              <a:ea typeface="Times New Roman" panose="02020603050405020304" pitchFamily="18" charset="0"/>
            </a:endParaRPr>
          </a:p>
        </p:txBody>
      </p:sp>
      <p:cxnSp>
        <p:nvCxnSpPr>
          <p:cNvPr id="13" name="Straight Connector 12"/>
          <p:cNvCxnSpPr/>
          <p:nvPr/>
        </p:nvCxnSpPr>
        <p:spPr>
          <a:xfrm>
            <a:off x="0" y="3276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48200" y="3276600"/>
            <a:ext cx="0" cy="32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23900" y="3276600"/>
            <a:ext cx="3200400" cy="338554"/>
          </a:xfrm>
          <a:prstGeom prst="rect">
            <a:avLst/>
          </a:prstGeom>
          <a:noFill/>
        </p:spPr>
        <p:txBody>
          <a:bodyPr wrap="square" rtlCol="0">
            <a:spAutoFit/>
          </a:bodyPr>
          <a:lstStyle/>
          <a:p>
            <a:pPr algn="ctr"/>
            <a:r>
              <a:rPr lang="en-US" sz="1600" u="sng" dirty="0" smtClean="0"/>
              <a:t>Current Implementation</a:t>
            </a:r>
            <a:endParaRPr lang="en-US" sz="1600" u="sng" dirty="0"/>
          </a:p>
        </p:txBody>
      </p:sp>
      <p:sp>
        <p:nvSpPr>
          <p:cNvPr id="19" name="TextBox 18"/>
          <p:cNvSpPr txBox="1"/>
          <p:nvPr/>
        </p:nvSpPr>
        <p:spPr>
          <a:xfrm>
            <a:off x="5299444" y="3276600"/>
            <a:ext cx="3200400" cy="338554"/>
          </a:xfrm>
          <a:prstGeom prst="rect">
            <a:avLst/>
          </a:prstGeom>
          <a:noFill/>
        </p:spPr>
        <p:txBody>
          <a:bodyPr wrap="square" rtlCol="0">
            <a:spAutoFit/>
          </a:bodyPr>
          <a:lstStyle/>
          <a:p>
            <a:pPr algn="ctr"/>
            <a:r>
              <a:rPr lang="en-US" sz="1600" u="sng" dirty="0" smtClean="0"/>
              <a:t>NPRR662 Implementation</a:t>
            </a:r>
            <a:endParaRPr lang="en-US" sz="1600" u="sng" dirty="0"/>
          </a:p>
        </p:txBody>
      </p:sp>
      <p:pic>
        <p:nvPicPr>
          <p:cNvPr id="4" name="Picture 3"/>
          <p:cNvPicPr>
            <a:picLocks noChangeAspect="1"/>
          </p:cNvPicPr>
          <p:nvPr/>
        </p:nvPicPr>
        <p:blipFill>
          <a:blip r:embed="rId3"/>
          <a:stretch>
            <a:fillRect/>
          </a:stretch>
        </p:blipFill>
        <p:spPr>
          <a:xfrm>
            <a:off x="315633" y="3661569"/>
            <a:ext cx="4016933" cy="2514600"/>
          </a:xfrm>
          <a:prstGeom prst="rect">
            <a:avLst/>
          </a:prstGeom>
        </p:spPr>
      </p:pic>
      <p:pic>
        <p:nvPicPr>
          <p:cNvPr id="7" name="Picture 6"/>
          <p:cNvPicPr>
            <a:picLocks noChangeAspect="1"/>
          </p:cNvPicPr>
          <p:nvPr/>
        </p:nvPicPr>
        <p:blipFill>
          <a:blip r:embed="rId4"/>
          <a:stretch>
            <a:fillRect/>
          </a:stretch>
        </p:blipFill>
        <p:spPr>
          <a:xfrm>
            <a:off x="4860367" y="3661569"/>
            <a:ext cx="4016933" cy="2514600"/>
          </a:xfrm>
          <a:prstGeom prst="rect">
            <a:avLst/>
          </a:prstGeom>
        </p:spPr>
      </p:pic>
    </p:spTree>
    <p:extLst>
      <p:ext uri="{BB962C8B-B14F-4D97-AF65-F5344CB8AC3E}">
        <p14:creationId xmlns:p14="http://schemas.microsoft.com/office/powerpoint/2010/main" val="1945462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549806594"/>
              </p:ext>
            </p:extLst>
          </p:nvPr>
        </p:nvGraphicFramePr>
        <p:xfrm>
          <a:off x="609600" y="1007190"/>
          <a:ext cx="8153400" cy="949960"/>
        </p:xfrm>
        <a:graphic>
          <a:graphicData uri="http://schemas.openxmlformats.org/drawingml/2006/table">
            <a:tbl>
              <a:tblPr firstRow="1" bandRow="1">
                <a:tableStyleId>{5C22544A-7EE6-4342-B048-85BDC9FD1C3A}</a:tableStyleId>
              </a:tblPr>
              <a:tblGrid>
                <a:gridCol w="1554480"/>
                <a:gridCol w="2407920"/>
                <a:gridCol w="1143000"/>
                <a:gridCol w="1371600"/>
                <a:gridCol w="1676400"/>
              </a:tblGrid>
              <a:tr h="370840">
                <a:tc>
                  <a:txBody>
                    <a:bodyPr/>
                    <a:lstStyle/>
                    <a:p>
                      <a:r>
                        <a:rPr lang="en-US" dirty="0" smtClean="0"/>
                        <a:t>NPRR</a:t>
                      </a:r>
                      <a:endParaRPr lang="en-US" dirty="0"/>
                    </a:p>
                  </a:txBody>
                  <a:tcPr/>
                </a:tc>
                <a:tc>
                  <a:txBody>
                    <a:bodyPr/>
                    <a:lstStyle/>
                    <a:p>
                      <a:r>
                        <a:rPr lang="en-US" dirty="0" smtClean="0"/>
                        <a:t>Description</a:t>
                      </a:r>
                      <a:endParaRPr lang="en-US" dirty="0"/>
                    </a:p>
                  </a:txBody>
                  <a:tcPr/>
                </a:tc>
                <a:tc>
                  <a:txBody>
                    <a:bodyPr/>
                    <a:lstStyle/>
                    <a:p>
                      <a:r>
                        <a:rPr lang="en-US" dirty="0" smtClean="0"/>
                        <a:t>Release</a:t>
                      </a:r>
                      <a:endParaRPr lang="en-US" dirty="0"/>
                    </a:p>
                  </a:txBody>
                  <a:tcPr/>
                </a:tc>
                <a:tc>
                  <a:txBody>
                    <a:bodyPr/>
                    <a:lstStyle/>
                    <a:p>
                      <a:r>
                        <a:rPr lang="en-US" dirty="0" smtClean="0"/>
                        <a:t>Timeframe</a:t>
                      </a:r>
                      <a:endParaRPr lang="en-US" dirty="0"/>
                    </a:p>
                  </a:txBody>
                  <a:tcPr/>
                </a:tc>
                <a:tc>
                  <a:txBody>
                    <a:bodyPr/>
                    <a:lstStyle/>
                    <a:p>
                      <a:r>
                        <a:rPr lang="en-US" dirty="0" smtClean="0"/>
                        <a:t>Discussion</a:t>
                      </a:r>
                      <a:endParaRPr lang="en-US" dirty="0"/>
                    </a:p>
                  </a:txBody>
                  <a:tcPr/>
                </a:tc>
              </a:tr>
              <a:tr h="370840">
                <a:tc>
                  <a:txBody>
                    <a:bodyPr/>
                    <a:lstStyle/>
                    <a:p>
                      <a:pPr algn="ctr"/>
                      <a:r>
                        <a:rPr lang="en-US" sz="1600" dirty="0" smtClean="0"/>
                        <a:t>NPRR272</a:t>
                      </a:r>
                      <a:endParaRPr lang="en-US" sz="1600" dirty="0"/>
                    </a:p>
                  </a:txBody>
                  <a:tcPr/>
                </a:tc>
                <a:tc>
                  <a:txBody>
                    <a:bodyPr/>
                    <a:lstStyle/>
                    <a:p>
                      <a:pPr algn="ctr"/>
                      <a:r>
                        <a:rPr lang="en-US" sz="1600" dirty="0" smtClean="0"/>
                        <a:t>Definition</a:t>
                      </a:r>
                      <a:r>
                        <a:rPr lang="en-US" sz="1600" baseline="0" dirty="0" smtClean="0"/>
                        <a:t> and Participation of QSGRs</a:t>
                      </a:r>
                      <a:endParaRPr lang="en-US" sz="1600" dirty="0"/>
                    </a:p>
                  </a:txBody>
                  <a:tcPr/>
                </a:tc>
                <a:tc>
                  <a:txBody>
                    <a:bodyPr/>
                    <a:lstStyle/>
                    <a:p>
                      <a:pPr algn="ctr"/>
                      <a:r>
                        <a:rPr lang="en-US" sz="1600" dirty="0" smtClean="0"/>
                        <a:t>R6</a:t>
                      </a:r>
                      <a:endParaRPr lang="en-US" sz="1600" dirty="0"/>
                    </a:p>
                  </a:txBody>
                  <a:tcPr/>
                </a:tc>
                <a:tc>
                  <a:txBody>
                    <a:bodyPr/>
                    <a:lstStyle/>
                    <a:p>
                      <a:pPr algn="ctr"/>
                      <a:r>
                        <a:rPr lang="en-US" sz="1600" dirty="0" smtClean="0"/>
                        <a:t>DEC-2016</a:t>
                      </a:r>
                      <a:endParaRPr lang="en-US" sz="1600" dirty="0"/>
                    </a:p>
                  </a:txBody>
                  <a:tcPr/>
                </a:tc>
                <a:tc>
                  <a:txBody>
                    <a:bodyPr/>
                    <a:lstStyle/>
                    <a:p>
                      <a:pPr algn="ctr"/>
                      <a:r>
                        <a:rPr lang="en-US" sz="1600" dirty="0" smtClean="0"/>
                        <a:t>NOV-2016</a:t>
                      </a:r>
                      <a:endParaRPr lang="en-US" sz="1600" dirty="0"/>
                    </a:p>
                  </a:txBody>
                  <a:tcPr/>
                </a:tc>
              </a:tr>
            </a:tbl>
          </a:graphicData>
        </a:graphic>
      </p:graphicFrame>
      <p:sp>
        <p:nvSpPr>
          <p:cNvPr id="12" name="Title 1"/>
          <p:cNvSpPr txBox="1">
            <a:spLocks/>
          </p:cNvSpPr>
          <p:nvPr/>
        </p:nvSpPr>
        <p:spPr>
          <a:xfrm>
            <a:off x="381000" y="243682"/>
            <a:ext cx="8458200" cy="1143000"/>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2000" smtClean="0"/>
              <a:t>What’s on the horizon?</a:t>
            </a:r>
            <a:endParaRPr lang="en-US" sz="2000" dirty="0"/>
          </a:p>
        </p:txBody>
      </p:sp>
    </p:spTree>
    <p:extLst>
      <p:ext uri="{BB962C8B-B14F-4D97-AF65-F5344CB8AC3E}">
        <p14:creationId xmlns:p14="http://schemas.microsoft.com/office/powerpoint/2010/main" val="3073175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dcmitype/"/>
    <ds:schemaRef ds:uri="http://schemas.microsoft.com/office/infopath/2007/PartnerControls"/>
    <ds:schemaRef ds:uri="c34af464-7aa1-4edd-9be4-83dffc1cb926"/>
    <ds:schemaRef ds:uri="http://purl.org/dc/elements/1.1/"/>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2109</TotalTime>
  <Words>176</Words>
  <Application>Microsoft Office PowerPoint</Application>
  <PresentationFormat>On-screen Show (4:3)</PresentationFormat>
  <Paragraphs>65</Paragraphs>
  <Slides>9</Slides>
  <Notes>8</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Times New Roman</vt:lpstr>
      <vt:lpstr>1_Custom Design</vt:lpstr>
      <vt:lpstr>Office Theme</vt:lpstr>
      <vt:lpstr>Custom Design</vt:lpstr>
      <vt:lpstr>PowerPoint Presentation</vt:lpstr>
      <vt:lpstr>PowerPoint Presentation</vt:lpstr>
      <vt:lpstr>NPRR662- Proxy Energy Offer Curves </vt:lpstr>
      <vt:lpstr>NPRR662- Proxy Energy Offer Curves </vt:lpstr>
      <vt:lpstr>NPRR662- Proxy Energy Offer Curves </vt:lpstr>
      <vt:lpstr>NPRR662- Proxy Energy Offer Curves </vt:lpstr>
      <vt:lpstr>NPRR662- Proxy Energy Offer Curves </vt:lpstr>
      <vt:lpstr>NPRR662- Proxy Energy Offer Curves </vt:lpstr>
      <vt:lpstr>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Holt, Blake</cp:lastModifiedBy>
  <cp:revision>80</cp:revision>
  <cp:lastPrinted>2016-01-21T20:53:15Z</cp:lastPrinted>
  <dcterms:created xsi:type="dcterms:W3CDTF">2016-01-21T15:20:31Z</dcterms:created>
  <dcterms:modified xsi:type="dcterms:W3CDTF">2016-07-19T15:07:49Z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