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2" r:id="rId7"/>
    <p:sldId id="267" r:id="rId8"/>
    <p:sldId id="268" r:id="rId9"/>
    <p:sldId id="269" r:id="rId10"/>
    <p:sldId id="261" r:id="rId11"/>
    <p:sldId id="27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2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CMM Tech Refresh Project</a:t>
            </a:r>
          </a:p>
          <a:p>
            <a:endParaRPr lang="en-US" dirty="0" smtClean="0"/>
          </a:p>
          <a:p>
            <a:r>
              <a:rPr lang="en-US" dirty="0" smtClean="0"/>
              <a:t>Credit Work Group Meeting</a:t>
            </a:r>
          </a:p>
          <a:p>
            <a:endParaRPr lang="en-US" dirty="0"/>
          </a:p>
          <a:p>
            <a:r>
              <a:rPr lang="en-US" dirty="0" smtClean="0"/>
              <a:t>July 20,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CMM Tech Refresh project is in the planning phase. </a:t>
            </a:r>
          </a:p>
          <a:p>
            <a:r>
              <a:rPr lang="en-US" sz="2400" dirty="0" smtClean="0"/>
              <a:t>The project will move the credit system to a new infrastructure architecture, redesign credit screens and incorporate implementation of several NPRRs.</a:t>
            </a:r>
          </a:p>
          <a:p>
            <a:r>
              <a:rPr lang="en-US" sz="2400" dirty="0" smtClean="0"/>
              <a:t>In addition, the Project Team has identified additional potential changes to scope adding additional CMM functionality and implementing additional NPRRs</a:t>
            </a:r>
          </a:p>
          <a:p>
            <a:pPr marL="400050" lvl="1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21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CMM Scope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904082"/>
              </p:ext>
            </p:extLst>
          </p:nvPr>
        </p:nvGraphicFramePr>
        <p:xfrm>
          <a:off x="571500" y="1066800"/>
          <a:ext cx="6889750" cy="3751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969"/>
                <a:gridCol w="1897931"/>
                <a:gridCol w="1377950"/>
                <a:gridCol w="1377950"/>
                <a:gridCol w="1377950"/>
              </a:tblGrid>
              <a:tr h="48870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Type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Approved Scope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Proposed</a:t>
                      </a:r>
                      <a:r>
                        <a:rPr lang="en-US" sz="1200" baseline="0" dirty="0" smtClean="0"/>
                        <a:t> Scope Additions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</a:t>
                      </a:r>
                      <a:r>
                        <a:rPr lang="en-US" sz="1200" baseline="0" dirty="0" smtClean="0"/>
                        <a:t> in Scope</a:t>
                      </a:r>
                      <a:endParaRPr 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45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Project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CMM</a:t>
                      </a:r>
                      <a:r>
                        <a:rPr lang="en-US" sz="1200" baseline="0" dirty="0" smtClean="0"/>
                        <a:t> Tech Refresh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FT GUI in CMM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Addl.</a:t>
                      </a:r>
                      <a:r>
                        <a:rPr lang="en-US" sz="1200" baseline="0" dirty="0" smtClean="0"/>
                        <a:t> Credit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97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NPRR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NPRR 439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741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755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975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484</a:t>
                      </a:r>
                      <a:r>
                        <a:rPr lang="en-US" sz="1200" baseline="0" dirty="0" smtClean="0"/>
                        <a:t> Phase 1b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743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760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975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519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Fwd</a:t>
                      </a:r>
                      <a:r>
                        <a:rPr lang="en-US" sz="1200" dirty="0" smtClean="0"/>
                        <a:t> Curve NPRR</a:t>
                      </a:r>
                      <a:endParaRPr lang="en-US" sz="1200" dirty="0"/>
                    </a:p>
                  </a:txBody>
                  <a:tcPr marL="45720" marR="457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975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620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975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648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975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660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975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683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975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NPRR 702</a:t>
                      </a:r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92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 GUI Integration into CMM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38200"/>
            <a:ext cx="8534400" cy="50522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NPRR 702, </a:t>
            </a:r>
            <a:r>
              <a:rPr lang="en-US" sz="2400" i="1" dirty="0" smtClean="0"/>
              <a:t>Flexible Accounts, Payment of Invoice, and Disposition of Interest on Cash Collateral</a:t>
            </a:r>
            <a:r>
              <a:rPr lang="en-US" sz="2400" dirty="0" smtClean="0"/>
              <a:t>, requires significant changes to the current invoice payment and refund processes for Treasury and Credit.  </a:t>
            </a:r>
          </a:p>
          <a:p>
            <a:r>
              <a:rPr lang="en-US" sz="2400" dirty="0" smtClean="0"/>
              <a:t>Impact of moving the FT GUI into CMM</a:t>
            </a:r>
          </a:p>
          <a:p>
            <a:pPr lvl="1"/>
            <a:r>
              <a:rPr lang="en-US" sz="2000" dirty="0"/>
              <a:t>Reduces risk of most manual tasks by adding shared business functionality</a:t>
            </a:r>
          </a:p>
          <a:p>
            <a:pPr lvl="1"/>
            <a:r>
              <a:rPr lang="en-US" sz="2000" dirty="0" smtClean="0"/>
              <a:t>Improve data consistency by eliminating duplicative system interfaces</a:t>
            </a:r>
          </a:p>
          <a:p>
            <a:pPr lvl="1"/>
            <a:r>
              <a:rPr lang="en-US" sz="2000" dirty="0" smtClean="0"/>
              <a:t>Allow system-based approvals and communications</a:t>
            </a:r>
          </a:p>
          <a:p>
            <a:pPr lvl="1"/>
            <a:r>
              <a:rPr lang="en-US" sz="2000" dirty="0" smtClean="0"/>
              <a:t>Reduce risk around cash-handling processes</a:t>
            </a:r>
          </a:p>
          <a:p>
            <a:endParaRPr lang="en-US" sz="2000" dirty="0" smtClean="0"/>
          </a:p>
          <a:p>
            <a:pPr marL="400050" lvl="1" indent="0">
              <a:buFont typeface="Arial" panose="020B0604020202020204" pitchFamily="34" charset="0"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8636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Identified Credit Controls Scope Items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143000"/>
            <a:ext cx="8534400" cy="50522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During planning the business team, working with Internal Audit, identified several business process, work flow and control improvements that could be automated in CMM.</a:t>
            </a:r>
            <a:endParaRPr lang="en-US" sz="2000" dirty="0" smtClean="0"/>
          </a:p>
          <a:p>
            <a:pPr lvl="1"/>
            <a:r>
              <a:rPr lang="en-US" sz="2000" dirty="0"/>
              <a:t>Collateral/Prepay Return Requests</a:t>
            </a:r>
          </a:p>
          <a:p>
            <a:pPr lvl="1"/>
            <a:r>
              <a:rPr lang="en-US" sz="2000" dirty="0"/>
              <a:t>Collateral Interest Calculations and History</a:t>
            </a:r>
          </a:p>
          <a:p>
            <a:pPr lvl="1"/>
            <a:r>
              <a:rPr lang="en-US" sz="2000" dirty="0"/>
              <a:t>Financial Statements and Attachment J Tracking</a:t>
            </a:r>
          </a:p>
          <a:p>
            <a:pPr lvl="1"/>
            <a:r>
              <a:rPr lang="en-US" sz="2000" dirty="0"/>
              <a:t>Independent Amount and Unsecured Credit Limit</a:t>
            </a:r>
          </a:p>
          <a:p>
            <a:pPr lvl="1"/>
            <a:r>
              <a:rPr lang="en-US" sz="2000" dirty="0"/>
              <a:t>Letter of Credit Concentration Report</a:t>
            </a:r>
          </a:p>
          <a:p>
            <a:pPr lvl="1"/>
            <a:r>
              <a:rPr lang="en-US" sz="2000" dirty="0"/>
              <a:t>Internal Reports</a:t>
            </a:r>
          </a:p>
          <a:p>
            <a:pPr lvl="1"/>
            <a:r>
              <a:rPr lang="en-US" sz="2000" dirty="0"/>
              <a:t>Workbench tasks</a:t>
            </a:r>
          </a:p>
          <a:p>
            <a:endParaRPr lang="en-US" sz="2000" dirty="0" smtClean="0"/>
          </a:p>
          <a:p>
            <a:pPr marL="400050" lvl="1" indent="0">
              <a:buFont typeface="Arial" panose="020B0604020202020204" pitchFamily="34" charset="0"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2221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New NPRRs to </a:t>
            </a:r>
            <a:r>
              <a:rPr lang="en-US" dirty="0" smtClean="0"/>
              <a:t>Include in Scope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200" dirty="0" smtClean="0"/>
              <a:t>NPRR 620, </a:t>
            </a:r>
            <a:r>
              <a:rPr lang="en-US" sz="2200" i="1" dirty="0" smtClean="0"/>
              <a:t>Collateral Requirements for Counter-Parties with No Load or Generation, </a:t>
            </a:r>
            <a:r>
              <a:rPr lang="en-US" sz="2200" dirty="0" smtClean="0"/>
              <a:t>is in scope for the CMM Tech Refresh project. 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Subsequent to initial scoping of the project, NPRR741 and NPRR743 were approved by the Board.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These NPRRs are closely related to NPRR 620 so implementation costs would be minimized by incorporation in the current project.</a:t>
            </a:r>
          </a:p>
          <a:p>
            <a:pPr>
              <a:spcBef>
                <a:spcPts val="0"/>
              </a:spcBef>
            </a:pP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n-US" sz="2200" dirty="0" smtClean="0"/>
              <a:t>Other CMM-related NPRRs currently in the stakeholder process (NPRR 755, </a:t>
            </a:r>
            <a:r>
              <a:rPr lang="en-US" sz="2200" i="1" dirty="0" smtClean="0"/>
              <a:t>Data Agent-Only QSE Registration</a:t>
            </a:r>
            <a:r>
              <a:rPr lang="en-US" sz="2200" dirty="0" smtClean="0"/>
              <a:t>, and NPRR 760, </a:t>
            </a:r>
            <a:r>
              <a:rPr lang="en-US" sz="2200" i="1" dirty="0" smtClean="0"/>
              <a:t>Calculation of Exposure Variables for Days </a:t>
            </a:r>
            <a:r>
              <a:rPr lang="en-US" sz="2200" i="1" dirty="0"/>
              <a:t>W</a:t>
            </a:r>
            <a:r>
              <a:rPr lang="en-US" sz="2200" i="1" dirty="0" smtClean="0"/>
              <a:t>ith No Activity</a:t>
            </a:r>
            <a:r>
              <a:rPr lang="en-US" sz="2200" dirty="0" smtClean="0"/>
              <a:t>), and the NPRR for </a:t>
            </a:r>
            <a:r>
              <a:rPr lang="en-US" sz="2200" i="1" dirty="0" smtClean="0"/>
              <a:t>Revisions to Credit Exposure Calculations using Electricity Futures Prices</a:t>
            </a:r>
            <a:r>
              <a:rPr lang="en-US" sz="2200" dirty="0" smtClean="0"/>
              <a:t> are not included in the updated project scope.</a:t>
            </a:r>
            <a:endParaRPr lang="en-US" sz="2200" dirty="0"/>
          </a:p>
          <a:p>
            <a:pPr marL="400050" lvl="2" indent="0">
              <a:buNone/>
            </a:pPr>
            <a:endParaRPr lang="en-US" sz="2200" dirty="0"/>
          </a:p>
          <a:p>
            <a:pPr marL="0" lvl="1" indent="0">
              <a:lnSpc>
                <a:spcPct val="150000"/>
              </a:lnSpc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NPRR 749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47986" y="3195503"/>
            <a:ext cx="3820577" cy="71924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  <p:pic>
        <p:nvPicPr>
          <p:cNvPr id="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5791200" cy="543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1031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2375</TotalTime>
  <Words>391</Words>
  <Application>Microsoft Office PowerPoint</Application>
  <PresentationFormat>On-screen Show (4:3)</PresentationFormat>
  <Paragraphs>64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Background</vt:lpstr>
      <vt:lpstr>CMM Scope Overview</vt:lpstr>
      <vt:lpstr>FT GUI Integration into CMM</vt:lpstr>
      <vt:lpstr>Identified Credit Controls Scope Items</vt:lpstr>
      <vt:lpstr>New NPRRs to Include in Scope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109</cp:revision>
  <cp:lastPrinted>2016-06-23T13:22:25Z</cp:lastPrinted>
  <dcterms:created xsi:type="dcterms:W3CDTF">2016-01-21T15:20:31Z</dcterms:created>
  <dcterms:modified xsi:type="dcterms:W3CDTF">2016-07-18T19:00:24Z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