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2" r:id="rId3"/>
    <p:sldId id="257" r:id="rId4"/>
    <p:sldId id="263" r:id="rId5"/>
    <p:sldId id="264" r:id="rId6"/>
    <p:sldId id="261" r:id="rId7"/>
    <p:sldId id="265" r:id="rId8"/>
    <p:sldId id="259" r:id="rId9"/>
    <p:sldId id="258" r:id="rId10"/>
    <p:sldId id="26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31"/>
  </p:normalViewPr>
  <p:slideViewPr>
    <p:cSldViewPr snapToGrid="0" snapToObjects="1">
      <p:cViewPr varScale="1">
        <p:scale>
          <a:sx n="131" d="100"/>
          <a:sy n="131" d="100"/>
        </p:scale>
        <p:origin x="3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5CBBE-1461-0542-9799-5436CA5F02AE}" type="datetimeFigureOut">
              <a:rPr lang="en-US" smtClean="0"/>
              <a:t>7/14/16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4B9E2-DB67-AE4E-AB74-4851900A37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006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5CBBE-1461-0542-9799-5436CA5F02AE}" type="datetimeFigureOut">
              <a:rPr lang="en-US" smtClean="0"/>
              <a:t>7/14/16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4B9E2-DB67-AE4E-AB74-4851900A37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294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5CBBE-1461-0542-9799-5436CA5F02AE}" type="datetimeFigureOut">
              <a:rPr lang="en-US" smtClean="0"/>
              <a:t>7/14/16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4B9E2-DB67-AE4E-AB74-4851900A37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927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5CBBE-1461-0542-9799-5436CA5F02AE}" type="datetimeFigureOut">
              <a:rPr lang="en-US" smtClean="0"/>
              <a:t>7/14/16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4B9E2-DB67-AE4E-AB74-4851900A37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809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5CBBE-1461-0542-9799-5436CA5F02AE}" type="datetimeFigureOut">
              <a:rPr lang="en-US" smtClean="0"/>
              <a:t>7/14/16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4B9E2-DB67-AE4E-AB74-4851900A37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138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5CBBE-1461-0542-9799-5436CA5F02AE}" type="datetimeFigureOut">
              <a:rPr lang="en-US" smtClean="0"/>
              <a:t>7/14/16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4B9E2-DB67-AE4E-AB74-4851900A37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149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5CBBE-1461-0542-9799-5436CA5F02AE}" type="datetimeFigureOut">
              <a:rPr lang="en-US" smtClean="0"/>
              <a:t>7/14/16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4B9E2-DB67-AE4E-AB74-4851900A37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52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5CBBE-1461-0542-9799-5436CA5F02AE}" type="datetimeFigureOut">
              <a:rPr lang="en-US" smtClean="0"/>
              <a:t>7/14/16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4B9E2-DB67-AE4E-AB74-4851900A37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215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5CBBE-1461-0542-9799-5436CA5F02AE}" type="datetimeFigureOut">
              <a:rPr lang="en-US" smtClean="0"/>
              <a:t>7/14/16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4B9E2-DB67-AE4E-AB74-4851900A37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856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5CBBE-1461-0542-9799-5436CA5F02AE}" type="datetimeFigureOut">
              <a:rPr lang="en-US" smtClean="0"/>
              <a:t>7/14/16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4B9E2-DB67-AE4E-AB74-4851900A37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44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5CBBE-1461-0542-9799-5436CA5F02AE}" type="datetimeFigureOut">
              <a:rPr lang="en-US" smtClean="0"/>
              <a:t>7/14/16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4B9E2-DB67-AE4E-AB74-4851900A37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551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45CBBE-1461-0542-9799-5436CA5F02AE}" type="datetimeFigureOut">
              <a:rPr lang="en-US" smtClean="0"/>
              <a:t>7/14/16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4B9E2-DB67-AE4E-AB74-4851900A37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520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38" y="1122363"/>
            <a:ext cx="10120184" cy="1287205"/>
          </a:xfrm>
        </p:spPr>
        <p:txBody>
          <a:bodyPr/>
          <a:lstStyle/>
          <a:p>
            <a:r>
              <a:rPr lang="en-US" b="1" dirty="0" smtClean="0"/>
              <a:t>FAST RESPONSE TO UNIT TRIPS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6183" y="3602038"/>
            <a:ext cx="10861589" cy="1655762"/>
          </a:xfrm>
        </p:spPr>
        <p:txBody>
          <a:bodyPr/>
          <a:lstStyle/>
          <a:p>
            <a:r>
              <a:rPr lang="en-US" dirty="0" smtClean="0"/>
              <a:t>GENERATORS HAVE NO INCENTIVE TO RESPOND WITHIN THE FIRST 20 SECONDS</a:t>
            </a:r>
          </a:p>
          <a:p>
            <a:endParaRPr lang="en-US" dirty="0"/>
          </a:p>
          <a:p>
            <a:r>
              <a:rPr lang="en-US" dirty="0" smtClean="0"/>
              <a:t>SEVERAL TECHNOLOGIES CAN RESPOND TO FREQUENCY DECLINE VERY QUICKLY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6309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2466"/>
          </a:xfrm>
        </p:spPr>
        <p:txBody>
          <a:bodyPr/>
          <a:lstStyle/>
          <a:p>
            <a:pPr algn="ctr"/>
            <a:r>
              <a:rPr lang="en-US" dirty="0" smtClean="0"/>
              <a:t>TYPICAL SYSTEM RESPONSE TO UNIT TRIP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57592"/>
            <a:ext cx="10515600" cy="52626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FREQUENCY STABILIZES AND LEVELS OUT AFTER ABOUT 15 SECONDS</a:t>
            </a:r>
          </a:p>
          <a:p>
            <a:r>
              <a:rPr lang="en-US" dirty="0" smtClean="0"/>
              <a:t>THE EXTRA PRIME MOVER POWER AND THE FREQUENCY SIGNAL GOING INTO THE CONTROL SYSTEMS ARE BALANCED (THE </a:t>
            </a:r>
            <a:r>
              <a:rPr lang="en-US" b="1" dirty="0" smtClean="0">
                <a:solidFill>
                  <a:srgbClr val="FF0000"/>
                </a:solidFill>
              </a:rPr>
              <a:t>B</a:t>
            </a:r>
            <a:r>
              <a:rPr lang="en-US" dirty="0" smtClean="0"/>
              <a:t> POINT)</a:t>
            </a:r>
          </a:p>
          <a:p>
            <a:r>
              <a:rPr lang="en-US" dirty="0" smtClean="0"/>
              <a:t>THE PRIMARY CONTROL SYSTEMS (GOVERNORS) HAVE DONE THEIR JOB RESPONDING TO </a:t>
            </a:r>
            <a:r>
              <a:rPr lang="en-US" dirty="0" smtClean="0"/>
              <a:t>FREQUENCY DECAY, </a:t>
            </a:r>
            <a:r>
              <a:rPr lang="en-US" dirty="0" smtClean="0"/>
              <a:t>STOPPING THE DECAY, AND FINALLY SETTLING OUT AT THE LOWER FREQUENCY NEEDED TO SIGNAL THE PRIME MOVERS TO PUT </a:t>
            </a:r>
            <a:r>
              <a:rPr lang="en-US" dirty="0" smtClean="0"/>
              <a:t>THE</a:t>
            </a:r>
            <a:r>
              <a:rPr lang="en-US" dirty="0" smtClean="0"/>
              <a:t> POWER OUT NEEDED TO MAKE UP FOR THE LOSS OF 500 MW (GENERATORS ARE ABOVE THEIR BASE POINTS)</a:t>
            </a:r>
            <a:endParaRPr lang="en-US" dirty="0" smtClean="0"/>
          </a:p>
          <a:p>
            <a:r>
              <a:rPr lang="en-US" dirty="0" smtClean="0"/>
              <a:t>SECONDARY CONTROL (SCED) NOW TAKES OVER </a:t>
            </a:r>
            <a:r>
              <a:rPr lang="en-US" dirty="0" smtClean="0"/>
              <a:t>BY DISPATCHING AN EXTRA </a:t>
            </a:r>
            <a:r>
              <a:rPr lang="en-US" dirty="0"/>
              <a:t>500 </a:t>
            </a:r>
            <a:r>
              <a:rPr lang="en-US" dirty="0" smtClean="0"/>
              <a:t>MW AND GENERATORS GO TO THEIR NEW BASE POINTS AND FREQUENCY RETURNS TO </a:t>
            </a:r>
            <a:r>
              <a:rPr lang="en-US" dirty="0"/>
              <a:t>NORMAL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737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630193" y="448275"/>
            <a:ext cx="11030980" cy="5994400"/>
            <a:chOff x="0" y="0"/>
            <a:chExt cx="12382500" cy="599440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382500" cy="59944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346200" y="1003300"/>
              <a:ext cx="381000" cy="49530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200" b="1">
                  <a:solidFill>
                    <a:srgbClr val="FF0000"/>
                  </a:solidFill>
                </a:rPr>
                <a:t>A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298700" y="4064000"/>
              <a:ext cx="381000" cy="49530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200" b="1" dirty="0">
                  <a:solidFill>
                    <a:srgbClr val="FF0000"/>
                  </a:solidFill>
                </a:rPr>
                <a:t>C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4460788" y="3027405"/>
            <a:ext cx="407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B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703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3341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GENERATORS HAVE NO INCENTIVE TO RESPOND TO A UNIT TRIP BEFORE 20 SECONDS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BAL-001 FREQUENCY RESPONSE STANDARD STARTS TO MEASURE PERFORMANCE 20 SECONDS AFTER A UNIT TRIPS</a:t>
            </a:r>
          </a:p>
          <a:p>
            <a:r>
              <a:rPr lang="en-US" dirty="0" smtClean="0"/>
              <a:t>HISTORICALLY STEAM GENERATOR GOVERNORS START RESPONDING QUICKLY AND MAY NEED TO START EARLY TO MEET PERFORMANCE MEASURES </a:t>
            </a:r>
          </a:p>
          <a:p>
            <a:r>
              <a:rPr lang="en-US" dirty="0" smtClean="0"/>
              <a:t>NOW, MOST GENERATORS HAVE ELECTRONIC CONTROLS THAT ALLOW ADJUSTMENTS TO MEET THE PERFORMANCE STANDARD WITHOUT NECESSARILY IMPROVING THE EARLY RESPONSE</a:t>
            </a:r>
          </a:p>
          <a:p>
            <a:r>
              <a:rPr lang="en-US" dirty="0" smtClean="0"/>
              <a:t>THOSE SAME CONTROLS MAY ALLOW THE GENERATOR RESPONSE TO BE TUNED UP TO PROVIDE FASTER AND MORE RESPONSE EARLY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04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GENERATORS HAVE NO INCENTIVE TO RESPOND TO A UNIT TRIP BEFORE 20 SECONDS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STANDARDS SHAPED BY HISTORICAL MEASUREMENT TECHNIQUES</a:t>
            </a:r>
          </a:p>
          <a:p>
            <a:pPr lvl="1"/>
            <a:r>
              <a:rPr lang="en-US" dirty="0" smtClean="0"/>
              <a:t>LOW SCAN RATE – ONCE EVERY TWO SECONDS</a:t>
            </a:r>
          </a:p>
          <a:p>
            <a:pPr lvl="1"/>
            <a:r>
              <a:rPr lang="en-US" dirty="0" smtClean="0"/>
              <a:t>EVALUATION USING </a:t>
            </a:r>
            <a:r>
              <a:rPr lang="en-US" dirty="0" err="1" smtClean="0"/>
              <a:t>ERCOT</a:t>
            </a:r>
            <a:r>
              <a:rPr lang="en-US" dirty="0" smtClean="0"/>
              <a:t> RECEIVED TELEMETRY</a:t>
            </a:r>
          </a:p>
          <a:p>
            <a:pPr lvl="2"/>
            <a:r>
              <a:rPr lang="en-US" dirty="0" smtClean="0"/>
              <a:t>USING TYPICAL DATA COLLECTION </a:t>
            </a:r>
            <a:r>
              <a:rPr lang="en-US" dirty="0" smtClean="0"/>
              <a:t>SENSORS</a:t>
            </a:r>
            <a:r>
              <a:rPr lang="en-US" dirty="0"/>
              <a:t>,</a:t>
            </a:r>
            <a:r>
              <a:rPr lang="en-US" dirty="0" smtClean="0"/>
              <a:t> </a:t>
            </a:r>
            <a:r>
              <a:rPr lang="en-US" dirty="0" smtClean="0"/>
              <a:t>HARDWARE, AND SOFTWARE</a:t>
            </a:r>
          </a:p>
          <a:p>
            <a:pPr lvl="2"/>
            <a:r>
              <a:rPr lang="en-US" dirty="0" smtClean="0"/>
              <a:t>USING STANDARD DATA COMMUNICATION PATHS</a:t>
            </a:r>
          </a:p>
          <a:p>
            <a:pPr lvl="2"/>
            <a:r>
              <a:rPr lang="en-US" dirty="0" smtClean="0"/>
              <a:t>DATA DELAY AND LACK OF SYNCHRONIZATION CAUSES 5 TO 10 SECOND ”SHIFT</a:t>
            </a:r>
            <a:r>
              <a:rPr lang="en-US" dirty="0" smtClean="0"/>
              <a:t>” AND/OR UNCERTAINTY</a:t>
            </a:r>
            <a:endParaRPr lang="en-US" dirty="0" smtClean="0"/>
          </a:p>
          <a:p>
            <a:pPr lvl="1"/>
            <a:r>
              <a:rPr lang="en-US" dirty="0" smtClean="0"/>
              <a:t>WAITING TO MEASURE UNTIL SYSTEM “STABILIZES”</a:t>
            </a:r>
          </a:p>
          <a:p>
            <a:r>
              <a:rPr lang="en-US" dirty="0" smtClean="0"/>
              <a:t>NEW MEASUREMENT SYSTEMS AVAILABLE</a:t>
            </a:r>
          </a:p>
          <a:p>
            <a:pPr lvl="1"/>
            <a:r>
              <a:rPr lang="en-US" dirty="0" smtClean="0"/>
              <a:t>SCAN RATES LESS THAN 1 SECOND </a:t>
            </a:r>
            <a:r>
              <a:rPr lang="en-US" dirty="0" smtClean="0"/>
              <a:t>(30 TIMES PER SECOND)</a:t>
            </a:r>
            <a:endParaRPr lang="en-US" dirty="0" smtClean="0"/>
          </a:p>
          <a:p>
            <a:pPr lvl="1"/>
            <a:r>
              <a:rPr lang="en-US" dirty="0" smtClean="0"/>
              <a:t>DEVICES NOW STANDARD AND INEXPENSIVE</a:t>
            </a:r>
          </a:p>
          <a:p>
            <a:pPr lvl="1"/>
            <a:r>
              <a:rPr lang="en-US" dirty="0" smtClean="0"/>
              <a:t>TIME SYNCHRONIZATION “</a:t>
            </a:r>
            <a:r>
              <a:rPr lang="en-US" dirty="0" smtClean="0"/>
              <a:t>STANDARDLY” AVAILABLE</a:t>
            </a:r>
            <a:endParaRPr lang="en-US" dirty="0" smtClean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389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GENERATORS HAVE NO INCENTIVE TO RESPOND TO A UNIT TRIP BEFORE 20 SECONDS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79387"/>
            <a:ext cx="10515600" cy="338366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4800" b="1" dirty="0" smtClean="0"/>
              <a:t>CAN MODERN MEASUREMENT TOOLS ALLOW AN INCENTIVE TO BE CREATED TO GET GENERATORS TO PROVIDE BETTER RESPONSE EARLY </a:t>
            </a:r>
            <a:endParaRPr lang="en-US" sz="4800" b="1" dirty="0" smtClean="0"/>
          </a:p>
          <a:p>
            <a:pPr marL="0" indent="0" algn="ctr">
              <a:buNone/>
            </a:pPr>
            <a:r>
              <a:rPr lang="en-US" sz="4800" b="1" dirty="0" smtClean="0"/>
              <a:t>???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354735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448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EXISTING TECHNOLOGIES CAN RESPOND IN LESS THAN ONE SECOND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30051"/>
            <a:ext cx="10515600" cy="501903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DIRECTLY ADDRESSES </a:t>
            </a:r>
            <a:r>
              <a:rPr lang="en-US" b="1" dirty="0" smtClean="0">
                <a:solidFill>
                  <a:srgbClr val="FF0000"/>
                </a:solidFill>
              </a:rPr>
              <a:t>C </a:t>
            </a:r>
            <a:r>
              <a:rPr lang="en-US" dirty="0" smtClean="0"/>
              <a:t>POINT</a:t>
            </a:r>
          </a:p>
          <a:p>
            <a:r>
              <a:rPr lang="en-US" dirty="0" smtClean="0"/>
              <a:t>ALLOWS SLOWER RESPONDING TECHNOLOGIES TO “CATCH UP” </a:t>
            </a:r>
          </a:p>
          <a:p>
            <a:r>
              <a:rPr lang="en-US" dirty="0" smtClean="0"/>
              <a:t>REDUCE </a:t>
            </a:r>
            <a:r>
              <a:rPr lang="en-US" dirty="0" smtClean="0"/>
              <a:t>THE TIME </a:t>
            </a:r>
            <a:r>
              <a:rPr lang="en-US" dirty="0" smtClean="0"/>
              <a:t>RESPONSE </a:t>
            </a:r>
            <a:r>
              <a:rPr lang="en-US" dirty="0" smtClean="0"/>
              <a:t>THAT MUST </a:t>
            </a:r>
            <a:r>
              <a:rPr lang="en-US" dirty="0" smtClean="0"/>
              <a:t>BE MAINTAINED</a:t>
            </a:r>
          </a:p>
          <a:p>
            <a:pPr lvl="1"/>
            <a:r>
              <a:rPr lang="en-US" dirty="0" smtClean="0"/>
              <a:t>MAX OF 10 MINUTES</a:t>
            </a:r>
          </a:p>
          <a:p>
            <a:pPr lvl="1"/>
            <a:r>
              <a:rPr lang="en-US" dirty="0" smtClean="0"/>
              <a:t>MAX OF 20 SECONDS</a:t>
            </a:r>
          </a:p>
          <a:p>
            <a:r>
              <a:rPr lang="en-US" dirty="0" smtClean="0"/>
              <a:t>POSSIBLE SUPPLIERS THAT COULD RESPOND IN MILLISECONDS</a:t>
            </a:r>
          </a:p>
          <a:p>
            <a:pPr lvl="1"/>
            <a:r>
              <a:rPr lang="en-US" dirty="0" smtClean="0"/>
              <a:t>STORAGE – (BATTERIES, FLYWHEEL)</a:t>
            </a:r>
          </a:p>
          <a:p>
            <a:pPr lvl="1"/>
            <a:r>
              <a:rPr lang="en-US" dirty="0" smtClean="0"/>
              <a:t>LOADS</a:t>
            </a:r>
          </a:p>
          <a:p>
            <a:pPr lvl="1"/>
            <a:r>
              <a:rPr lang="en-US" dirty="0" smtClean="0"/>
              <a:t>VOLTAGE SOURCE DC </a:t>
            </a:r>
            <a:r>
              <a:rPr lang="en-US" dirty="0" smtClean="0"/>
              <a:t>TIES</a:t>
            </a:r>
          </a:p>
          <a:p>
            <a:pPr lvl="1"/>
            <a:r>
              <a:rPr lang="en-US" dirty="0" smtClean="0"/>
              <a:t>WIND-POWER </a:t>
            </a:r>
            <a:endParaRPr lang="en-US" dirty="0" smtClean="0"/>
          </a:p>
          <a:p>
            <a:r>
              <a:rPr lang="en-US" dirty="0" smtClean="0"/>
              <a:t>VARIOUS “TRIGGER” OPTIONS</a:t>
            </a:r>
          </a:p>
          <a:p>
            <a:pPr lvl="1"/>
            <a:r>
              <a:rPr lang="en-US" dirty="0" smtClean="0"/>
              <a:t>FREQUENCY – SOONER THAN </a:t>
            </a:r>
            <a:r>
              <a:rPr lang="en-US" dirty="0" err="1" smtClean="0"/>
              <a:t>LAAR</a:t>
            </a:r>
            <a:endParaRPr lang="en-US" dirty="0" smtClean="0"/>
          </a:p>
          <a:p>
            <a:pPr lvl="1"/>
            <a:r>
              <a:rPr lang="en-US" dirty="0" smtClean="0"/>
              <a:t>RATE OF CHANGE OF FREQUENCY</a:t>
            </a:r>
          </a:p>
          <a:p>
            <a:pPr lvl="1"/>
            <a:r>
              <a:rPr lang="en-US" dirty="0" smtClean="0"/>
              <a:t>FULL RESPONSE AT TRIGGER POINT</a:t>
            </a:r>
          </a:p>
          <a:p>
            <a:pPr lvl="1"/>
            <a:r>
              <a:rPr lang="en-US" dirty="0" smtClean="0"/>
              <a:t>PROPORTIONAL RESPONSE</a:t>
            </a:r>
          </a:p>
          <a:p>
            <a:r>
              <a:rPr lang="en-US" dirty="0" smtClean="0"/>
              <a:t>WILL REDUCE LAAR EXPOSURE TO TRIPPING INCREASING SUPPLIERS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131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EXISTING TECHNOLOGIES CAN RESPOND IN LESS THAN ONE SECOND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87106"/>
            <a:ext cx="10515600" cy="2707464"/>
          </a:xfrm>
        </p:spPr>
        <p:txBody>
          <a:bodyPr>
            <a:normAutofit lnSpcReduction="10000"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 smtClean="0"/>
              <a:t>CAN WE CREATE A MARKET TO DEVELOP THIS TOOL FOR ERCOT ???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824998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TYPICAL SYSTEM RESPONSE TO UNIT TRIP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000" dirty="0" smtClean="0"/>
              <a:t>IF A 500 MW UNIT TRIPS (THE </a:t>
            </a:r>
            <a:r>
              <a:rPr lang="en-US" sz="3000" b="1" dirty="0" smtClean="0">
                <a:solidFill>
                  <a:srgbClr val="FF0000"/>
                </a:solidFill>
              </a:rPr>
              <a:t>A </a:t>
            </a:r>
            <a:r>
              <a:rPr lang="en-US" sz="3000" dirty="0" smtClean="0"/>
              <a:t>POINT)</a:t>
            </a:r>
          </a:p>
          <a:p>
            <a:pPr lvl="1"/>
            <a:r>
              <a:rPr lang="en-US" dirty="0" smtClean="0"/>
              <a:t>ELECTRICALLY, THE MISSING 500 MW IS </a:t>
            </a:r>
            <a:r>
              <a:rPr lang="en-US" b="1" dirty="0" smtClean="0"/>
              <a:t>INSTANTLY</a:t>
            </a:r>
            <a:r>
              <a:rPr lang="en-US" dirty="0" smtClean="0"/>
              <a:t> TRANSFERRED TO ELECTRICALLY CLOSE GENERATORS</a:t>
            </a:r>
          </a:p>
          <a:p>
            <a:pPr lvl="1"/>
            <a:r>
              <a:rPr lang="en-US" dirty="0" smtClean="0"/>
              <a:t>THE ELECTRICALLY CLOSE GENERATORS ARE NOW PUTTING OUT MORE POWER THAN THEIR PRIME MOVER (STEAM, COMBUSTION GASSES, ETC.)  IS PUTTING IN</a:t>
            </a:r>
          </a:p>
          <a:p>
            <a:pPr lvl="1"/>
            <a:r>
              <a:rPr lang="en-US" dirty="0" smtClean="0"/>
              <a:t>THE “MISSING” ENERGY COMES FROM THE SPINNING MASS OF THE GENERATORS (INERTIA) AND THUS THE GENERATOR (THE WHOLE SYSTEM) SLOWS DOWN</a:t>
            </a:r>
          </a:p>
          <a:p>
            <a:pPr lvl="1"/>
            <a:r>
              <a:rPr lang="en-US" dirty="0" smtClean="0"/>
              <a:t>THE LOWER FREQUENCY IS DETECTED BY THE GENERATOR CONTROL SYSTEM (GOVERNOR</a:t>
            </a:r>
            <a:r>
              <a:rPr lang="en-US" dirty="0" smtClean="0"/>
              <a:t>) AND SIGNALS SENT TO INCREASE STEAM FLOW AND/OR FUEL SUPPLY</a:t>
            </a:r>
            <a:endParaRPr lang="en-US" dirty="0" smtClean="0"/>
          </a:p>
          <a:p>
            <a:pPr lvl="1"/>
            <a:r>
              <a:rPr lang="en-US" dirty="0" smtClean="0"/>
              <a:t>AND MORE ENERGY IS PUT IN BY THE PRIME MOVER --- MORE AND MORE AS THE GENERATOR CONTINUES TO SLOW DOWN --- UNTIL THE DECLINE IN FREQUENCY IS STOPPED IN ABOUT 6 TO 8 SECONDS (THE </a:t>
            </a:r>
            <a:r>
              <a:rPr lang="en-US" sz="3000" b="1" dirty="0" smtClean="0">
                <a:solidFill>
                  <a:srgbClr val="FF0000"/>
                </a:solidFill>
              </a:rPr>
              <a:t>C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POINT) BY THE EXTRA POWER FROM THE PRIME MOVER</a:t>
            </a:r>
          </a:p>
          <a:p>
            <a:pPr lvl="1"/>
            <a:r>
              <a:rPr lang="en-US" dirty="0" smtClean="0"/>
              <a:t>IN FACT, THERE IS NOW MORE EXTRA PRIME MOVER POWER THAN THE 500 MW LOST AND THE SYSTEM SPEEDS UP A BIT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074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630193" y="448275"/>
            <a:ext cx="11030980" cy="5994400"/>
            <a:chOff x="0" y="0"/>
            <a:chExt cx="12382500" cy="599440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382500" cy="59944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346200" y="1003300"/>
              <a:ext cx="381000" cy="49530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200" b="1">
                  <a:solidFill>
                    <a:srgbClr val="FF0000"/>
                  </a:solidFill>
                </a:rPr>
                <a:t>A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298700" y="4064000"/>
              <a:ext cx="381000" cy="49530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200" b="1" dirty="0">
                  <a:solidFill>
                    <a:srgbClr val="FF0000"/>
                  </a:solidFill>
                </a:rPr>
                <a:t>C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4460788" y="3027405"/>
            <a:ext cx="407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B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1294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1747</TotalTime>
  <Words>651</Words>
  <Application>Microsoft Macintosh PowerPoint</Application>
  <PresentationFormat>Widescreen</PresentationFormat>
  <Paragraphs>62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Calibri</vt:lpstr>
      <vt:lpstr>Calibri Light</vt:lpstr>
      <vt:lpstr>Arial</vt:lpstr>
      <vt:lpstr>Office Theme</vt:lpstr>
      <vt:lpstr>FAST RESPONSE TO UNIT TRIPS</vt:lpstr>
      <vt:lpstr>PowerPoint Presentation</vt:lpstr>
      <vt:lpstr>GENERATORS HAVE NO INCENTIVE TO RESPOND TO A UNIT TRIP BEFORE 20 SECONDS</vt:lpstr>
      <vt:lpstr>GENERATORS HAVE NO INCENTIVE TO RESPOND TO A UNIT TRIP BEFORE 20 SECONDS</vt:lpstr>
      <vt:lpstr>GENERATORS HAVE NO INCENTIVE TO RESPOND TO A UNIT TRIP BEFORE 20 SECONDS</vt:lpstr>
      <vt:lpstr>EXISTING TECHNOLOGIES CAN RESPOND IN LESS THAN ONE SECOND </vt:lpstr>
      <vt:lpstr>EXISTING TECHNOLOGIES CAN RESPOND IN LESS THAN ONE SECOND</vt:lpstr>
      <vt:lpstr>TYPICAL SYSTEM RESPONSE TO UNIT TRIP</vt:lpstr>
      <vt:lpstr>PowerPoint Presentation</vt:lpstr>
      <vt:lpstr>TYPICAL SYSTEM RESPONSE TO UNIT TRIP</vt:lpstr>
    </vt:vector>
  </TitlesOfParts>
  <Company/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FAST RESPONSE TO UNIT TRIPS</dc:title>
  <dc:creator>Walter Reid</dc:creator>
  <cp:lastModifiedBy>Microsoft Office User</cp:lastModifiedBy>
  <cp:revision>19</cp:revision>
  <dcterms:created xsi:type="dcterms:W3CDTF">2016-07-13T15:27:20Z</dcterms:created>
  <dcterms:modified xsi:type="dcterms:W3CDTF">2016-07-14T20:36:32Z</dcterms:modified>
</cp:coreProperties>
</file>