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10"/>
  </p:notesMasterIdLst>
  <p:sldIdLst>
    <p:sldId id="642" r:id="rId4"/>
    <p:sldId id="820" r:id="rId5"/>
    <p:sldId id="821" r:id="rId6"/>
    <p:sldId id="764" r:id="rId7"/>
    <p:sldId id="812" r:id="rId8"/>
    <p:sldId id="703" r:id="rId9"/>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674"/>
    <a:srgbClr val="FFFF66"/>
    <a:srgbClr val="3333CC"/>
    <a:srgbClr val="FFFFCC"/>
    <a:srgbClr val="36B871"/>
    <a:srgbClr val="349E69"/>
    <a:srgbClr val="37A76F"/>
    <a:srgbClr val="333399"/>
    <a:srgbClr val="FF0000"/>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87" d="100"/>
          <a:sy n="87" d="100"/>
        </p:scale>
        <p:origin x="-117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3092"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10248" y="4459526"/>
            <a:ext cx="5681980" cy="4224814"/>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3092"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9138C63C-3BD2-426F-854A-72649AB77BF2}" type="slidenum">
              <a:rPr lang="en-US"/>
              <a:pPr>
                <a:defRPr/>
              </a:pPr>
              <a:t>‹#›</a:t>
            </a:fld>
            <a:endParaRPr lang="en-US"/>
          </a:p>
        </p:txBody>
      </p:sp>
    </p:spTree>
    <p:extLst>
      <p:ext uri="{BB962C8B-B14F-4D97-AF65-F5344CB8AC3E}">
        <p14:creationId xmlns:p14="http://schemas.microsoft.com/office/powerpoint/2010/main" val="178541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FFC1EF-BBCE-4823-A225-CE6DBBBE0A1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E4424EBD-E13E-478A-8843-EF1F5D4B0F2D}" type="datetime1">
              <a:rPr lang="en-US" altLang="en-US"/>
              <a:pPr>
                <a:defRPr/>
              </a:pPr>
              <a:t>7/12/2016</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1AE529-F1A1-4405-8C24-7FD399AA805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57DD6B13-B539-4084-A2CF-3F6CFDCE4327}" type="datetime1">
              <a:rPr lang="en-US" altLang="en-US"/>
              <a:pPr>
                <a:defRPr/>
              </a:pPr>
              <a:t>7/12/2016</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36885F-5CFA-45A9-950E-F458DAFE87E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5AFE122-51F0-4BFD-946E-8BC56C5C7316}" type="datetime1">
              <a:rPr lang="en-US" altLang="en-US"/>
              <a:pPr>
                <a:defRPr/>
              </a:pPr>
              <a:t>7/12/2016</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163EFC-C947-4978-B298-04A2BF603432}"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F65E4EE1-E75B-4723-96C9-C3C9C18AB6D6}" type="datetime1">
              <a:rPr lang="en-US" altLang="en-US"/>
              <a:pPr>
                <a:defRPr/>
              </a:pPr>
              <a:t>7/12/2016</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566505-B161-4BDD-A11B-CF12D21FFF8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AA04878D-0F9C-41B9-8CCE-A1D64CAEB8F5}" type="datetime1">
              <a:rPr lang="en-US" altLang="en-US"/>
              <a:pPr>
                <a:defRPr/>
              </a:pPr>
              <a:t>7/12/2016</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BEB011-61E0-45D6-B902-AB7297DD7240}"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171AD106-BE79-4239-9970-719F296C3F76}" type="datetime1">
              <a:rPr lang="en-US" altLang="en-US"/>
              <a:pPr>
                <a:defRPr/>
              </a:pPr>
              <a:t>7/12/2016</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7279B77-850F-40D9-9DE3-FD907E21EB68}"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4AF905DA-59AB-4D47-8680-4736641EAFD2}" type="datetime1">
              <a:rPr lang="en-US" altLang="en-US"/>
              <a:pPr>
                <a:defRPr/>
              </a:pPr>
              <a:t>7/12/2016</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CE9D54-7CF0-494C-B0FF-C678D01D5864}"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9D646C2-BAFB-430C-B5F9-D0407ECF0282}" type="datetime1">
              <a:rPr lang="en-US" altLang="en-US"/>
              <a:pPr>
                <a:defRPr/>
              </a:pPr>
              <a:t>7/12/2016</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0A9D15-6AD5-4E7F-8829-3A2A455B323B}"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6E6A3F20-15F6-4A75-AF67-81AA9AAE863D}" type="datetime1">
              <a:rPr lang="en-US" altLang="en-US"/>
              <a:pPr>
                <a:defRPr/>
              </a:pPr>
              <a:t>7/12/2016</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CA80012-20C7-4582-A96F-DB4DF81A3666}"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CAA404E5-97E3-4BFE-BD74-DDF460A6C8DC}" type="datetime1">
              <a:rPr lang="en-US" altLang="en-US"/>
              <a:pPr>
                <a:defRPr/>
              </a:pPr>
              <a:t>7/12/2016</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5A842D-0426-4C3D-B27F-577349F27674}"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51001BC0-5D60-4571-A477-822E4A9685C6}" type="datetime1">
              <a:rPr lang="en-US" altLang="en-US"/>
              <a:pPr>
                <a:defRPr/>
              </a:pPr>
              <a:t>7/12/2016</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D698C850-EE6C-4C99-BF89-30256EE745F8}"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3510AAFF-23FC-48F1-BB03-522193471CA7}" type="datetime1">
              <a:rPr lang="en-US" altLang="en-US"/>
              <a:pPr>
                <a:defRPr/>
              </a:pPr>
              <a:t>7/12/2016</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6" name="Picture 8" descr="SMT Logo"/>
          <p:cNvPicPr>
            <a:picLocks noChangeAspect="1" noChangeArrowheads="1"/>
          </p:cNvPicPr>
          <p:nvPr/>
        </p:nvPicPr>
        <p:blipFill>
          <a:blip r:embed="rId13"/>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3316"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3317"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3321"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560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5605"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5607"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5609"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5610"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a:solidFill>
                <a:schemeClr val="tx1"/>
              </a:solidFill>
            </a:endParaRPr>
          </a:p>
        </p:txBody>
      </p:sp>
      <p:sp>
        <p:nvSpPr>
          <p:cNvPr id="12" name="Subtitle 11"/>
          <p:cNvSpPr>
            <a:spLocks noGrp="1"/>
          </p:cNvSpPr>
          <p:nvPr>
            <p:ph type="subTitle" idx="1"/>
          </p:nvPr>
        </p:nvSpPr>
        <p:spPr>
          <a:xfrm>
            <a:off x="1783080" y="3581400"/>
            <a:ext cx="8321040" cy="1752600"/>
          </a:xfrm>
        </p:spPr>
        <p:txBody>
          <a:bodyPr/>
          <a:lstStyle/>
          <a:p>
            <a:r>
              <a:rPr lang="en-US" sz="2800" b="1" dirty="0" smtClean="0">
                <a:cs typeface="Aharoni" pitchFamily="2" charset="-79"/>
              </a:rPr>
              <a:t>July 19</a:t>
            </a:r>
            <a:r>
              <a:rPr lang="en-US" sz="2800" b="1" dirty="0" smtClean="0">
                <a:solidFill>
                  <a:schemeClr val="tx1"/>
                </a:solidFill>
                <a:cs typeface="Aharoni" pitchFamily="2" charset="-79"/>
              </a:rPr>
              <a:t>, 2016</a:t>
            </a:r>
            <a:r>
              <a:rPr lang="en-US" sz="2000" b="1" dirty="0">
                <a:cs typeface="Aharoni" pitchFamily="2" charset="-79"/>
              </a:rPr>
              <a:t/>
            </a:r>
            <a:br>
              <a:rPr lang="en-US" sz="2000" b="1" dirty="0">
                <a:cs typeface="Aharoni" pitchFamily="2" charset="-79"/>
              </a:rPr>
            </a:br>
            <a:endParaRPr lang="en-US" sz="2000" dirty="0"/>
          </a:p>
        </p:txBody>
      </p:sp>
    </p:spTree>
    <p:extLst>
      <p:ext uri="{BB962C8B-B14F-4D97-AF65-F5344CB8AC3E}">
        <p14:creationId xmlns:p14="http://schemas.microsoft.com/office/powerpoint/2010/main" val="854974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SMT Standard Monthly </a:t>
            </a:r>
            <a:br>
              <a:rPr lang="en-US" sz="3600" b="1" dirty="0" smtClean="0"/>
            </a:br>
            <a:r>
              <a:rPr lang="en-US" sz="3600" b="1" dirty="0" smtClean="0"/>
              <a:t>Maintenance Schedule</a:t>
            </a:r>
            <a:endParaRPr lang="en-US" sz="3600" dirty="0"/>
          </a:p>
        </p:txBody>
      </p:sp>
    </p:spTree>
    <p:extLst>
      <p:ext uri="{BB962C8B-B14F-4D97-AF65-F5344CB8AC3E}">
        <p14:creationId xmlns:p14="http://schemas.microsoft.com/office/powerpoint/2010/main" val="3455526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4360" y="-228600"/>
            <a:ext cx="10698480" cy="1143000"/>
          </a:xfrm>
        </p:spPr>
        <p:txBody>
          <a:bodyPr>
            <a:normAutofit/>
          </a:bodyPr>
          <a:lstStyle/>
          <a:p>
            <a:pPr algn="ctr"/>
            <a:r>
              <a:rPr lang="en-US" sz="2600" dirty="0" smtClean="0">
                <a:solidFill>
                  <a:srgbClr val="C00000"/>
                </a:solidFill>
              </a:rPr>
              <a:t>SMT Monthly Maintenance Schedule</a:t>
            </a: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3</a:t>
            </a:fld>
            <a:endParaRPr lang="en-US"/>
          </a:p>
        </p:txBody>
      </p:sp>
      <p:sp>
        <p:nvSpPr>
          <p:cNvPr id="6" name="Content Placeholder 12"/>
          <p:cNvSpPr>
            <a:spLocks noGrp="1"/>
          </p:cNvSpPr>
          <p:nvPr>
            <p:ph idx="1"/>
          </p:nvPr>
        </p:nvSpPr>
        <p:spPr>
          <a:xfrm>
            <a:off x="594360" y="1371600"/>
            <a:ext cx="10698480" cy="4876800"/>
          </a:xfrm>
        </p:spPr>
        <p:txBody>
          <a:bodyPr>
            <a:normAutofit/>
          </a:bodyPr>
          <a:lstStyle/>
          <a:p>
            <a:pPr marL="63500" indent="0">
              <a:buNone/>
            </a:pPr>
            <a:endParaRPr lang="en-US" sz="2400" dirty="0" smtClean="0">
              <a:cs typeface="Aharoni" pitchFamily="2" charset="-79"/>
            </a:endParaRPr>
          </a:p>
          <a:p>
            <a:pPr marL="63500" indent="0">
              <a:buNone/>
            </a:pPr>
            <a:r>
              <a:rPr lang="en-US" sz="2400" dirty="0" smtClean="0">
                <a:cs typeface="Aharoni" pitchFamily="2" charset="-79"/>
              </a:rPr>
              <a:t>Monthly maintenance to be conducted the third weekend of every month </a:t>
            </a:r>
          </a:p>
          <a:p>
            <a:pPr marL="63500" indent="0">
              <a:buNone/>
            </a:pPr>
            <a:endParaRPr lang="en-US" sz="2400" dirty="0" smtClean="0">
              <a:cs typeface="Aharoni" pitchFamily="2" charset="-79"/>
            </a:endParaRPr>
          </a:p>
          <a:p>
            <a:pPr marL="63500" indent="0">
              <a:buNone/>
            </a:pPr>
            <a:r>
              <a:rPr lang="en-US" sz="2400" dirty="0" smtClean="0">
                <a:cs typeface="Aharoni" pitchFamily="2" charset="-79"/>
              </a:rPr>
              <a:t>As needed additional maintenance to be conducted the first weekend of every month.</a:t>
            </a:r>
          </a:p>
          <a:p>
            <a:pPr marL="520700" indent="-457200"/>
            <a:endParaRPr lang="en-US" sz="2400" dirty="0">
              <a:cs typeface="Aharoni" pitchFamily="2" charset="-79"/>
            </a:endParaRPr>
          </a:p>
          <a:p>
            <a:pPr marL="63500" indent="0">
              <a:buNone/>
            </a:pPr>
            <a:r>
              <a:rPr lang="en-US" sz="2400" dirty="0" smtClean="0">
                <a:cs typeface="Aharoni" pitchFamily="2" charset="-79"/>
              </a:rPr>
              <a:t>Maintenance weekends will commence activities starting on Saturdays beginning at 12:01 A.M.</a:t>
            </a:r>
          </a:p>
          <a:p>
            <a:pPr marL="63500" indent="0">
              <a:buNone/>
            </a:pPr>
            <a:endParaRPr lang="en-US" sz="2400" dirty="0" smtClean="0">
              <a:cs typeface="Aharoni" pitchFamily="2" charset="-79"/>
            </a:endParaRPr>
          </a:p>
          <a:p>
            <a:pPr marL="520700" indent="-457200"/>
            <a:endParaRPr lang="en-US" sz="2400" dirty="0" smtClean="0">
              <a:cs typeface="Aharoni" pitchFamily="2" charset="-79"/>
            </a:endParaRPr>
          </a:p>
        </p:txBody>
      </p:sp>
    </p:spTree>
    <p:extLst>
      <p:ext uri="{BB962C8B-B14F-4D97-AF65-F5344CB8AC3E}">
        <p14:creationId xmlns:p14="http://schemas.microsoft.com/office/powerpoint/2010/main" val="65591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Update on SMT Upcoming Events</a:t>
            </a:r>
            <a:endParaRPr lang="en-US" sz="3600" dirty="0"/>
          </a:p>
        </p:txBody>
      </p:sp>
    </p:spTree>
    <p:extLst>
      <p:ext uri="{BB962C8B-B14F-4D97-AF65-F5344CB8AC3E}">
        <p14:creationId xmlns:p14="http://schemas.microsoft.com/office/powerpoint/2010/main" val="3337164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a:bodyPr>
          <a:lstStyle/>
          <a:p>
            <a:pPr algn="ctr"/>
            <a:r>
              <a:rPr lang="en-US" sz="2600" dirty="0" smtClean="0">
                <a:solidFill>
                  <a:srgbClr val="C00000"/>
                </a:solidFill>
              </a:rPr>
              <a:t>SMT Planned Events 2016</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5</a:t>
            </a:fld>
            <a:endParaRPr lang="en-US"/>
          </a:p>
        </p:txBody>
      </p:sp>
      <p:sp>
        <p:nvSpPr>
          <p:cNvPr id="6" name="Content Placeholder 12"/>
          <p:cNvSpPr>
            <a:spLocks noGrp="1"/>
          </p:cNvSpPr>
          <p:nvPr>
            <p:ph idx="1"/>
          </p:nvPr>
        </p:nvSpPr>
        <p:spPr>
          <a:xfrm>
            <a:off x="533400" y="1371600"/>
            <a:ext cx="10698480" cy="4876800"/>
          </a:xfrm>
        </p:spPr>
        <p:txBody>
          <a:bodyPr>
            <a:normAutofit fontScale="92500" lnSpcReduction="20000"/>
          </a:bodyPr>
          <a:lstStyle/>
          <a:p>
            <a:r>
              <a:rPr lang="en-US" sz="1800" dirty="0" smtClean="0"/>
              <a:t>June – No maintenance was required and no minor releases were conducted</a:t>
            </a:r>
          </a:p>
          <a:p>
            <a:endParaRPr lang="en-US" sz="1800" dirty="0" smtClean="0"/>
          </a:p>
          <a:p>
            <a:r>
              <a:rPr lang="en-US" sz="1800" dirty="0" smtClean="0"/>
              <a:t>July 16, 2016 – Planned maintenance outage on third weekend </a:t>
            </a:r>
          </a:p>
          <a:p>
            <a:endParaRPr lang="en-US" sz="1800" dirty="0"/>
          </a:p>
          <a:p>
            <a:r>
              <a:rPr lang="en-US" sz="1800" dirty="0" smtClean="0"/>
              <a:t>August 6, 2016 – Planned maintenance outage on first weekend</a:t>
            </a:r>
          </a:p>
          <a:p>
            <a:endParaRPr lang="en-US" sz="1800" dirty="0"/>
          </a:p>
          <a:p>
            <a:r>
              <a:rPr lang="en-US" sz="1800" dirty="0" smtClean="0"/>
              <a:t>September 17, 2016 – Planned maintenance outage and minor release on third weekend</a:t>
            </a:r>
          </a:p>
          <a:p>
            <a:endParaRPr lang="en-US" sz="1800" dirty="0"/>
          </a:p>
          <a:p>
            <a:r>
              <a:rPr lang="en-US" sz="1800" dirty="0" smtClean="0"/>
              <a:t>October TBD, 2016 – Disaster recovery annual exercise</a:t>
            </a:r>
          </a:p>
          <a:p>
            <a:pPr marL="0" indent="0">
              <a:buNone/>
            </a:pPr>
            <a:endParaRPr lang="en-US" sz="1800" dirty="0" smtClean="0"/>
          </a:p>
          <a:p>
            <a:r>
              <a:rPr lang="en-US" sz="1800" dirty="0" smtClean="0">
                <a:solidFill>
                  <a:srgbClr val="FF0000"/>
                </a:solidFill>
              </a:rPr>
              <a:t>November 19, 2016 – Planned maintenance outage on third weekend</a:t>
            </a:r>
          </a:p>
          <a:p>
            <a:endParaRPr lang="en-US" sz="1800" dirty="0"/>
          </a:p>
          <a:p>
            <a:r>
              <a:rPr lang="en-US" sz="1800" dirty="0" smtClean="0"/>
              <a:t>December 17, 2016 – Planned maintenance outage and minor release on third weekend</a:t>
            </a:r>
          </a:p>
          <a:p>
            <a:endParaRPr lang="en-US" sz="1800" dirty="0"/>
          </a:p>
          <a:p>
            <a:pPr marL="0" indent="0">
              <a:buNone/>
            </a:pPr>
            <a:r>
              <a:rPr lang="en-US" sz="1800" dirty="0"/>
              <a:t>Market Notices will be sent out for all events at 30 days, 10 days, 3 days, 1 day and upon successful </a:t>
            </a:r>
            <a:r>
              <a:rPr lang="en-US" sz="1800" dirty="0" smtClean="0"/>
              <a:t>completion</a:t>
            </a:r>
          </a:p>
          <a:p>
            <a:pPr marL="0" indent="0">
              <a:buNone/>
            </a:pPr>
            <a:endParaRPr lang="en-US" sz="1800" dirty="0"/>
          </a:p>
          <a:p>
            <a:pPr marL="0" indent="0">
              <a:buNone/>
            </a:pPr>
            <a:r>
              <a:rPr lang="en-US" sz="1800" dirty="0" smtClean="0"/>
              <a:t>*** Additional maintenance days may be added due to current unknown issuance of critical software patches or situations requiring security updates</a:t>
            </a:r>
            <a:endParaRPr lang="en-US" sz="1800" dirty="0"/>
          </a:p>
          <a:p>
            <a:pPr marL="0" indent="0">
              <a:buNone/>
            </a:pPr>
            <a:endParaRPr lang="en-US" sz="1800" dirty="0"/>
          </a:p>
          <a:p>
            <a:pPr lvl="1"/>
            <a:endParaRPr lang="en-US" sz="1800" dirty="0"/>
          </a:p>
        </p:txBody>
      </p:sp>
    </p:spTree>
    <p:extLst>
      <p:ext uri="{BB962C8B-B14F-4D97-AF65-F5344CB8AC3E}">
        <p14:creationId xmlns:p14="http://schemas.microsoft.com/office/powerpoint/2010/main" val="355892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Q&amp;A Monthly SMT Reports to AMWG</a:t>
            </a:r>
            <a:br>
              <a:rPr lang="en-US" sz="3600" b="1" dirty="0" smtClean="0"/>
            </a:br>
            <a:r>
              <a:rPr lang="en-US" sz="3600" b="1" dirty="0" smtClean="0"/>
              <a:t>Data Through June 2016</a:t>
            </a:r>
            <a:endParaRPr lang="en-US" sz="3600" dirty="0"/>
          </a:p>
        </p:txBody>
      </p:sp>
    </p:spTree>
    <p:extLst>
      <p:ext uri="{BB962C8B-B14F-4D97-AF65-F5344CB8AC3E}">
        <p14:creationId xmlns:p14="http://schemas.microsoft.com/office/powerpoint/2010/main" val="3734869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33493</TotalTime>
  <Words>198</Words>
  <Application>Microsoft Office PowerPoint</Application>
  <PresentationFormat>Custom</PresentationFormat>
  <Paragraphs>32</Paragraphs>
  <Slides>6</Slides>
  <Notes>0</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S&amp;C-2010</vt:lpstr>
      <vt:lpstr>Custom Design</vt:lpstr>
      <vt:lpstr>7_S&amp;C-2010</vt:lpstr>
      <vt:lpstr>SMT Update To AMWG </vt:lpstr>
      <vt:lpstr>SMT Standard Monthly  Maintenance Schedule</vt:lpstr>
      <vt:lpstr>SMT Monthly Maintenance Schedule</vt:lpstr>
      <vt:lpstr>Update on SMT Upcoming Events</vt:lpstr>
      <vt:lpstr>SMT Planned Events 2016 </vt:lpstr>
      <vt:lpstr>Q&amp;A Monthly SMT Reports to AMWG Data Through June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931</cp:revision>
  <cp:lastPrinted>2015-07-20T13:29:16Z</cp:lastPrinted>
  <dcterms:modified xsi:type="dcterms:W3CDTF">2016-07-12T18:42:31Z</dcterms:modified>
</cp:coreProperties>
</file>