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9">
  <p:sldMasterIdLst>
    <p:sldMasterId id="2147483653" r:id="rId1"/>
    <p:sldMasterId id="2147483648" r:id="rId2"/>
    <p:sldMasterId id="2147483651" r:id="rId3"/>
  </p:sldMasterIdLst>
  <p:notesMasterIdLst>
    <p:notesMasterId r:id="rId9"/>
  </p:notesMasterIdLst>
  <p:handoutMasterIdLst>
    <p:handoutMasterId r:id="rId10"/>
  </p:handoutMasterIdLst>
  <p:sldIdLst>
    <p:sldId id="337" r:id="rId4"/>
    <p:sldId id="339" r:id="rId5"/>
    <p:sldId id="340" r:id="rId6"/>
    <p:sldId id="341" r:id="rId7"/>
    <p:sldId id="342" r:id="rId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78" autoAdjust="0"/>
    <p:restoredTop sz="94118" autoAdjust="0"/>
  </p:normalViewPr>
  <p:slideViewPr>
    <p:cSldViewPr showGuides="1">
      <p:cViewPr varScale="1">
        <p:scale>
          <a:sx n="125" d="100"/>
          <a:sy n="125" d="100"/>
        </p:scale>
        <p:origin x="816" y="96"/>
      </p:cViewPr>
      <p:guideLst>
        <p:guide orient="horz" pos="2160"/>
        <p:guide pos="2880"/>
        <p:guide pos="283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90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80" y="609600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DAM Price Corrections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r>
              <a:rPr lang="en-US" sz="2000" i="1" dirty="0"/>
              <a:t>Carrie Bivens</a:t>
            </a:r>
          </a:p>
          <a:p>
            <a:pPr marL="0" indent="0">
              <a:buNone/>
            </a:pPr>
            <a:r>
              <a:rPr lang="en-US" sz="2000" i="1" dirty="0"/>
              <a:t>Manager, </a:t>
            </a:r>
            <a:r>
              <a:rPr lang="en-US" sz="2000" i="1" dirty="0" smtClean="0"/>
              <a:t>Forward Markets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 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July 18, 2016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2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Issue: Section 4.5.3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r>
              <a:rPr lang="en-US" sz="2400" dirty="0" smtClean="0"/>
              <a:t>Protocols do not mention correcting </a:t>
            </a:r>
            <a:r>
              <a:rPr lang="en-US" sz="2400" i="1" dirty="0" smtClean="0"/>
              <a:t>awards, </a:t>
            </a:r>
            <a:r>
              <a:rPr lang="en-US" sz="2400" dirty="0" smtClean="0"/>
              <a:t>only prices</a:t>
            </a:r>
            <a:endParaRPr lang="en-US" sz="2400" i="1" dirty="0" smtClean="0"/>
          </a:p>
          <a:p>
            <a:pPr lvl="1"/>
            <a:r>
              <a:rPr lang="en-US" sz="2000" dirty="0" smtClean="0"/>
              <a:t>There’s no make-whole for price/dispatch inconsistency for price corrections on settlement points where transactions were awarded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962293"/>
            <a:ext cx="7015593" cy="3202092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6431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r>
              <a:rPr lang="en-US" sz="2400" dirty="0" smtClean="0"/>
              <a:t>Option 1:</a:t>
            </a:r>
          </a:p>
          <a:p>
            <a:pPr lvl="1"/>
            <a:r>
              <a:rPr lang="en-US" sz="2000" dirty="0" smtClean="0"/>
              <a:t>First, if possible, correct issue and republish the market solution if it is before some cutoff point (</a:t>
            </a:r>
            <a:r>
              <a:rPr lang="en-US" sz="2000" dirty="0"/>
              <a:t>e</a:t>
            </a:r>
            <a:r>
              <a:rPr lang="en-US" sz="2000" dirty="0" smtClean="0"/>
              <a:t>.g., start of adjustment period)</a:t>
            </a:r>
          </a:p>
          <a:p>
            <a:pPr lvl="2"/>
            <a:r>
              <a:rPr lang="en-US" sz="1600" dirty="0" smtClean="0"/>
              <a:t>Both ERCOT and Market Participant systems would need to be updated to accept an override of earlier solution</a:t>
            </a:r>
          </a:p>
          <a:p>
            <a:pPr lvl="1"/>
            <a:r>
              <a:rPr lang="en-US" sz="2000" dirty="0" smtClean="0"/>
              <a:t>Otherwise, only correct prices on settlement points with no awards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Minimal system change, gives ERCOT opportunity to fix errors directly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17801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r>
              <a:rPr lang="en-US" sz="2400" dirty="0" smtClean="0"/>
              <a:t>Option 2:</a:t>
            </a:r>
          </a:p>
          <a:p>
            <a:pPr lvl="1"/>
            <a:r>
              <a:rPr lang="en-US" sz="2000" dirty="0" smtClean="0"/>
              <a:t>First, if possible, correct issue and republish the market solution if it is before some cutoff point (</a:t>
            </a:r>
            <a:r>
              <a:rPr lang="en-US" sz="2000" dirty="0"/>
              <a:t>e</a:t>
            </a:r>
            <a:r>
              <a:rPr lang="en-US" sz="2000" dirty="0" smtClean="0"/>
              <a:t>.g., start of adjustment period)</a:t>
            </a:r>
          </a:p>
          <a:p>
            <a:pPr lvl="1"/>
            <a:r>
              <a:rPr lang="en-US" sz="2000" dirty="0" smtClean="0"/>
              <a:t>Otherwise, correct settlement point prices and create a make-whole to keep QSEs whole to their offer/bid prices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Large system and settlement </a:t>
            </a:r>
            <a:r>
              <a:rPr lang="en-US" sz="2000" dirty="0" smtClean="0"/>
              <a:t>changes would be necessary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203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r>
              <a:rPr lang="en-US" sz="2400" dirty="0" smtClean="0"/>
              <a:t>Option 3:</a:t>
            </a:r>
          </a:p>
          <a:p>
            <a:pPr lvl="1"/>
            <a:r>
              <a:rPr lang="en-US" sz="2000" dirty="0" smtClean="0"/>
              <a:t>Only correct prices on settlement points with no awards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No change</a:t>
            </a:r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2613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191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Issue: Section 4.5.3</vt:lpstr>
      <vt:lpstr>Options</vt:lpstr>
      <vt:lpstr>Options</vt:lpstr>
      <vt:lpstr>Options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2016-05-18T21:16:09Z</dcterms:created>
  <dcterms:modified xsi:type="dcterms:W3CDTF">2016-07-15T21:48:57Z</dcterms:modified>
</cp:coreProperties>
</file>