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3"/>
  </p:notesMasterIdLst>
  <p:sldIdLst>
    <p:sldId id="277" r:id="rId5"/>
    <p:sldId id="268" r:id="rId6"/>
    <p:sldId id="281" r:id="rId7"/>
    <p:sldId id="282" r:id="rId8"/>
    <p:sldId id="274" r:id="rId9"/>
    <p:sldId id="275" r:id="rId10"/>
    <p:sldId id="279" r:id="rId11"/>
    <p:sldId id="280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C81"/>
    <a:srgbClr val="AFCDE3"/>
    <a:srgbClr val="5D85A9"/>
    <a:srgbClr val="19396E"/>
    <a:srgbClr val="1F4C81"/>
    <a:srgbClr val="1B4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929" autoAdjust="0"/>
  </p:normalViewPr>
  <p:slideViewPr>
    <p:cSldViewPr>
      <p:cViewPr>
        <p:scale>
          <a:sx n="58" d="100"/>
          <a:sy n="58" d="100"/>
        </p:scale>
        <p:origin x="-1884" y="-9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C542F-8D3C-4847-93CC-E3B6CA37D9CC}" type="datetimeFigureOut">
              <a:rPr lang="en-US" smtClean="0"/>
              <a:pPr/>
              <a:t>7/11/2016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EC48A-CACA-446F-81AF-F188FB520B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4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EC48A-CACA-446F-81AF-F188FB520B0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30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4B90-0160-4F8C-AFC2-20EC9FCCC15C}" type="slidenum">
              <a:rPr lang="en-US" smtClean="0"/>
              <a:pPr/>
              <a:t>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9290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RC_PPT_cover_final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9100" y="2468562"/>
            <a:ext cx="8305800" cy="2027238"/>
          </a:xfrm>
          <a:prstGeom prst="rect">
            <a:avLst/>
          </a:prstGeom>
        </p:spPr>
        <p:txBody>
          <a:bodyPr anchor="t" anchorCtr="0"/>
          <a:lstStyle>
            <a:lvl1pPr algn="ctr">
              <a:defRPr sz="2400" b="1" baseline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Subtitle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7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074" y="1325562"/>
            <a:ext cx="8416926" cy="4876800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100000"/>
              </a:lnSpc>
              <a:spcBef>
                <a:spcPts val="672"/>
              </a:spcBef>
              <a:spcAft>
                <a:spcPts val="0"/>
              </a:spcAft>
              <a:buClr>
                <a:srgbClr val="19396E"/>
              </a:buClr>
              <a:buSzPct val="150000"/>
              <a:buFont typeface="Arial" pitchFamily="34" charset="0"/>
              <a:buNone/>
              <a:tabLst/>
              <a:defRPr sz="2400" baseline="0">
                <a:solidFill>
                  <a:schemeClr val="accent6"/>
                </a:solidFill>
                <a:latin typeface="Calibri"/>
                <a:cs typeface="Calibri"/>
              </a:defRPr>
            </a:lvl1pPr>
            <a:lvl2pPr marL="457200" indent="-228600">
              <a:lnSpc>
                <a:spcPct val="100000"/>
              </a:lnSpc>
              <a:spcBef>
                <a:spcPts val="576"/>
              </a:spcBef>
              <a:spcAft>
                <a:spcPts val="0"/>
              </a:spcAft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/>
                <a:cs typeface="Calibri"/>
              </a:defRPr>
            </a:lvl2pPr>
            <a:lvl3pPr marL="685800" indent="-2286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/>
                <a:cs typeface="Calibri"/>
              </a:defRPr>
            </a:lvl3pPr>
            <a:lvl4pPr marL="914400" indent="-228600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rgbClr val="19396E"/>
              </a:buClr>
              <a:buFont typeface="Lucida Grande"/>
              <a:buChar char="­"/>
              <a:defRPr sz="1600" baseline="0">
                <a:solidFill>
                  <a:schemeClr val="accent6"/>
                </a:solidFill>
                <a:latin typeface="Calibri"/>
                <a:cs typeface="Calibri"/>
              </a:defRPr>
            </a:lvl4pPr>
            <a:lvl5pPr marL="2057400" indent="-228600">
              <a:lnSpc>
                <a:spcPct val="100000"/>
              </a:lnSpc>
              <a:spcBef>
                <a:spcPts val="384"/>
              </a:spcBef>
              <a:spcAft>
                <a:spcPts val="0"/>
              </a:spcAft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tx1"/>
                </a:solidFill>
                <a:latin typeface="Calibri"/>
                <a:cs typeface="Calibri"/>
              </a:defRPr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672"/>
              </a:spcBef>
              <a:spcAft>
                <a:spcPts val="0"/>
              </a:spcAft>
              <a:buClr>
                <a:srgbClr val="19396E"/>
              </a:buClr>
              <a:buSzTx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346074" y="1325562"/>
            <a:ext cx="8416926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buSzPct val="100000"/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sz="half" idx="10"/>
          </p:nvPr>
        </p:nvSpPr>
        <p:spPr>
          <a:xfrm>
            <a:off x="346074" y="1325562"/>
            <a:ext cx="4041648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1"/>
          </p:nvPr>
        </p:nvSpPr>
        <p:spPr>
          <a:xfrm>
            <a:off x="4568952" y="1325562"/>
            <a:ext cx="4041648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46074" y="1325562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204C8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572000" y="1325562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204C8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>
          <a:xfrm>
            <a:off x="346074" y="1981200"/>
            <a:ext cx="4041648" cy="40386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5D85A9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5D85A9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2"/>
          </p:nvPr>
        </p:nvSpPr>
        <p:spPr>
          <a:xfrm>
            <a:off x="4572127" y="1981200"/>
            <a:ext cx="4041648" cy="40386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5D85A9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5D85A9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7799"/>
            <a:ext cx="5486400" cy="3279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0"/>
          </p:nvPr>
        </p:nvSpPr>
        <p:spPr>
          <a:xfrm>
            <a:off x="1792288" y="4800600"/>
            <a:ext cx="5486400" cy="566928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2000" b="1" i="0">
                <a:solidFill>
                  <a:schemeClr val="accent6"/>
                </a:solidFill>
                <a:latin typeface="Tahoma"/>
                <a:cs typeface="Tahom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1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RC_PPT_insideheader.pn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5776"/>
          </a:xfrm>
          <a:prstGeom prst="rect">
            <a:avLst/>
          </a:prstGeom>
        </p:spPr>
      </p:pic>
      <p:sp>
        <p:nvSpPr>
          <p:cNvPr id="10" name="Rectangle 9"/>
          <p:cNvSpPr txBox="1">
            <a:spLocks noChangeArrowheads="1"/>
          </p:cNvSpPr>
          <p:nvPr/>
        </p:nvSpPr>
        <p:spPr bwMode="auto">
          <a:xfrm>
            <a:off x="5638800" y="6400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bg1"/>
                </a:solidFill>
                <a:latin typeface="Tahoma" pitchFamily="84" charset="0"/>
              </a:defRPr>
            </a:lvl1pPr>
          </a:lstStyle>
          <a:p>
            <a:r>
              <a:rPr lang="en-US" sz="1200" b="1" dirty="0" smtClean="0">
                <a:solidFill>
                  <a:srgbClr val="204C81"/>
                </a:solidFill>
              </a:rPr>
              <a:t>RELIABILITY | ACCOUNTABILITY</a:t>
            </a:r>
            <a:endParaRPr lang="en-US" sz="1200" b="1" dirty="0">
              <a:solidFill>
                <a:srgbClr val="204C81"/>
              </a:solidFill>
            </a:endParaRPr>
          </a:p>
        </p:txBody>
      </p:sp>
      <p:sp>
        <p:nvSpPr>
          <p:cNvPr id="6" name="Rectangle 9"/>
          <p:cNvSpPr txBox="1">
            <a:spLocks noChangeArrowheads="1"/>
          </p:cNvSpPr>
          <p:nvPr/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bg1"/>
                </a:solidFill>
                <a:latin typeface="Tahoma" pitchFamily="84" charset="0"/>
              </a:defRPr>
            </a:lvl1pPr>
          </a:lstStyle>
          <a:p>
            <a:pPr algn="l"/>
            <a:fld id="{5F2A004B-6380-488C-8F66-3CBFEB92BB45}" type="slidenum">
              <a:rPr lang="en-US" sz="1200" b="1" smtClean="0">
                <a:solidFill>
                  <a:srgbClr val="204C81"/>
                </a:solidFill>
              </a:rPr>
              <a:pPr algn="l"/>
              <a:t>‹#›</a:t>
            </a:fld>
            <a:endParaRPr lang="en-US" sz="1200" b="1" dirty="0">
              <a:solidFill>
                <a:srgbClr val="204C8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8" r:id="rId4"/>
    <p:sldLayoutId id="2147483652" r:id="rId5"/>
    <p:sldLayoutId id="2147483653" r:id="rId6"/>
    <p:sldLayoutId id="2147483659" r:id="rId7"/>
    <p:sldLayoutId id="2147483655" r:id="rId8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.anderson@nerc.net" TargetMode="External"/><Relationship Id="rId2" Type="http://schemas.openxmlformats.org/officeDocument/2006/relationships/hyperlink" Target="mailto:Sean.Cavote@nerc.net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stephen.crutchfield@nerc.ne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981200"/>
            <a:ext cx="8291512" cy="121920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4400" b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 eaLnBrk="1" hangingPunct="1">
              <a:lnSpc>
                <a:spcPct val="110000"/>
              </a:lnSpc>
              <a:defRPr/>
            </a:pPr>
            <a:r>
              <a:rPr lang="en-US" sz="3400" b="1" i="0" kern="0" noProof="0" dirty="0" smtClean="0">
                <a:latin typeface="Tahoma" pitchFamily="84" charset="0"/>
              </a:rPr>
              <a:t>Project 2015-08 </a:t>
            </a:r>
            <a:r>
              <a:rPr lang="en-US" sz="3600" dirty="0"/>
              <a:t>–</a:t>
            </a:r>
            <a:endParaRPr lang="en-US" sz="3400" b="1" i="0" kern="0" noProof="0" dirty="0" smtClean="0">
              <a:latin typeface="Tahoma" pitchFamily="8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400" b="1" i="0" kern="0" noProof="0" dirty="0" smtClean="0">
                <a:latin typeface="Tahoma" pitchFamily="84" charset="0"/>
              </a:rPr>
              <a:t>Emergency Operations</a:t>
            </a: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8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3499" y="2565175"/>
            <a:ext cx="8229600" cy="2057400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2400" b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 eaLnBrk="1" hangingPunct="1">
              <a:lnSpc>
                <a:spcPct val="110000"/>
              </a:lnSpc>
              <a:defRPr/>
            </a:pPr>
            <a:r>
              <a:rPr lang="en-US" dirty="0" smtClean="0"/>
              <a:t>–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84" charset="0"/>
                <a:ea typeface="Tahoma" pitchFamily="34" charset="0"/>
                <a:cs typeface="Tahoma" pitchFamily="34" charset="0"/>
              </a:rPr>
              <a:t/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84" charset="0"/>
                <a:ea typeface="Tahoma" pitchFamily="34" charset="0"/>
                <a:cs typeface="Tahoma" pitchFamily="34" charset="0"/>
              </a:rPr>
            </a:b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84" charset="0"/>
                <a:ea typeface="Tahoma" pitchFamily="34" charset="0"/>
                <a:cs typeface="Tahoma" pitchFamily="34" charset="0"/>
              </a:rPr>
              <a:t/>
            </a:r>
            <a:b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84" charset="0"/>
                <a:ea typeface="Tahoma" pitchFamily="34" charset="0"/>
                <a:cs typeface="Tahoma" pitchFamily="34" charset="0"/>
              </a:rPr>
            </a:br>
            <a:endParaRPr kumimoji="0" lang="en-US" sz="19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84" charset="0"/>
              <a:ea typeface="Tahoma" pitchFamily="34" charset="0"/>
              <a:cs typeface="Tahoma" pitchFamily="34" charset="0"/>
            </a:endParaRPr>
          </a:p>
          <a:p>
            <a:pPr lvl="0" eaLnBrk="1" hangingPunct="1">
              <a:lnSpc>
                <a:spcPct val="110000"/>
              </a:lnSpc>
              <a:defRPr/>
            </a:pPr>
            <a:r>
              <a:rPr lang="en-US" sz="2000" i="0" kern="0" dirty="0" smtClean="0">
                <a:latin typeface="Tahoma" pitchFamily="84" charset="0"/>
              </a:rPr>
              <a:t>Laura Anderson, NERC </a:t>
            </a:r>
            <a:r>
              <a:rPr lang="en-US" sz="2000" i="0" kern="0" smtClean="0">
                <a:latin typeface="Tahoma" pitchFamily="84" charset="0"/>
              </a:rPr>
              <a:t>Standards Developer</a:t>
            </a:r>
            <a:endParaRPr lang="en-US" sz="2000" i="0" kern="0" dirty="0" smtClean="0">
              <a:latin typeface="Tahoma" pitchFamily="84" charset="0"/>
            </a:endParaRPr>
          </a:p>
          <a:p>
            <a:pPr lvl="0" eaLnBrk="1" hangingPunct="1">
              <a:lnSpc>
                <a:spcPct val="110000"/>
              </a:lnSpc>
              <a:defRPr/>
            </a:pPr>
            <a:endParaRPr lang="en-US" sz="2000" i="0" kern="0" dirty="0" smtClean="0">
              <a:latin typeface="Tahoma" pitchFamily="84" charset="0"/>
            </a:endParaRPr>
          </a:p>
          <a:p>
            <a:pPr lvl="0" eaLnBrk="1" hangingPunct="1">
              <a:lnSpc>
                <a:spcPct val="110000"/>
              </a:lnSpc>
              <a:defRPr/>
            </a:pPr>
            <a:endParaRPr lang="en-US" sz="2000" i="0" kern="0" dirty="0">
              <a:latin typeface="Tahoma" pitchFamily="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28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0"/>
            <a:ext cx="5943600" cy="914400"/>
          </a:xfrm>
        </p:spPr>
        <p:txBody>
          <a:bodyPr/>
          <a:lstStyle/>
          <a:p>
            <a:r>
              <a:rPr lang="en-US" dirty="0"/>
              <a:t>Project </a:t>
            </a:r>
            <a:r>
              <a:rPr lang="en-US" dirty="0" smtClean="0"/>
              <a:t>2015-08 </a:t>
            </a:r>
            <a:r>
              <a:rPr lang="en-US" dirty="0"/>
              <a:t>Emergency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5" name="Content Placeholder 29"/>
          <p:cNvSpPr txBox="1">
            <a:spLocks/>
          </p:cNvSpPr>
          <p:nvPr/>
        </p:nvSpPr>
        <p:spPr>
          <a:xfrm>
            <a:off x="346074" y="1325562"/>
            <a:ext cx="8416926" cy="484663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  <a:buSzPct val="135000"/>
              <a:buFont typeface="Arial" panose="020B0604020202020204" pitchFamily="34" charset="0"/>
              <a:buChar char="•"/>
            </a:pPr>
            <a:r>
              <a:rPr lang="en-US" sz="2400" i="0" kern="0" dirty="0" smtClean="0">
                <a:latin typeface="Calibri" panose="020F0502020204030204" pitchFamily="34" charset="0"/>
              </a:rPr>
              <a:t>Project 2015-08 </a:t>
            </a:r>
            <a:r>
              <a:rPr lang="en-US" sz="2400" dirty="0"/>
              <a:t>– </a:t>
            </a:r>
            <a:r>
              <a:rPr lang="en-US" sz="2400" i="0" kern="0" dirty="0" smtClean="0">
                <a:latin typeface="Calibri" panose="020F0502020204030204" pitchFamily="34" charset="0"/>
              </a:rPr>
              <a:t>Emergency Operations</a:t>
            </a:r>
          </a:p>
          <a:p>
            <a:pPr lvl="1">
              <a:buClr>
                <a:srgbClr val="5D85A9"/>
              </a:buClr>
              <a:buFont typeface="Wingdings" panose="05000000000000000000" pitchFamily="2" charset="2"/>
              <a:buChar char="§"/>
            </a:pPr>
            <a:r>
              <a:rPr lang="en-US" sz="2000" i="0" kern="0" dirty="0" smtClean="0">
                <a:latin typeface="Calibri" panose="020F0502020204030204" pitchFamily="34" charset="0"/>
              </a:rPr>
              <a:t>The Emergency Operations Standards Drafting Team (EOP SDT) is developing revisions based on recommendations that resulted from the Project 2015-02 Emergency Operations Periodic Review of the following standards:</a:t>
            </a:r>
          </a:p>
          <a:p>
            <a:pPr lvl="2">
              <a:buClr>
                <a:srgbClr val="204C81"/>
              </a:buClr>
              <a:buFont typeface="Courier New" panose="02070309020205020404" pitchFamily="49" charset="0"/>
              <a:buChar char="o"/>
            </a:pPr>
            <a:r>
              <a:rPr lang="en-US" sz="1800" i="0" kern="0" dirty="0" smtClean="0">
                <a:latin typeface="Calibri" panose="020F0502020204030204" pitchFamily="34" charset="0"/>
              </a:rPr>
              <a:t>EOP-004-2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800" i="0" kern="0" dirty="0" smtClean="0">
                <a:latin typeface="Calibri" panose="020F0502020204030204" pitchFamily="34" charset="0"/>
              </a:rPr>
              <a:t>EOP-005-2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800" i="0" kern="0" dirty="0" smtClean="0">
                <a:latin typeface="Calibri" panose="020F0502020204030204" pitchFamily="34" charset="0"/>
              </a:rPr>
              <a:t>EOP-006-2</a:t>
            </a:r>
          </a:p>
          <a:p>
            <a:pPr lvl="2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800" i="0" kern="0" dirty="0" smtClean="0">
                <a:latin typeface="Calibri" panose="020F0502020204030204" pitchFamily="34" charset="0"/>
              </a:rPr>
              <a:t>EOP-008-1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i="0" kern="0" dirty="0" smtClean="0">
              <a:latin typeface="Calibri" panose="020F0502020204030204" pitchFamily="34" charset="0"/>
            </a:endParaRPr>
          </a:p>
          <a:p>
            <a:pPr marL="457200" lvl="1" indent="-228600">
              <a:buFontTx/>
              <a:buNone/>
            </a:pPr>
            <a:endParaRPr lang="en-US" i="0" kern="0" dirty="0" smtClean="0">
              <a:solidFill>
                <a:schemeClr val="accent6"/>
              </a:solidFill>
            </a:endParaRPr>
          </a:p>
          <a:p>
            <a:pPr>
              <a:buFontTx/>
              <a:buNone/>
            </a:pPr>
            <a:endParaRPr lang="en-US" i="0" kern="0" dirty="0" smtClean="0">
              <a:solidFill>
                <a:schemeClr val="accent6"/>
              </a:solidFill>
            </a:endParaRPr>
          </a:p>
          <a:p>
            <a:pPr lvl="2"/>
            <a:endParaRPr lang="en-US" i="0" kern="0" dirty="0"/>
          </a:p>
        </p:txBody>
      </p:sp>
    </p:spTree>
    <p:extLst>
      <p:ext uri="{BB962C8B-B14F-4D97-AF65-F5344CB8AC3E}">
        <p14:creationId xmlns:p14="http://schemas.microsoft.com/office/powerpoint/2010/main" val="259919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Proposed Retirements</a:t>
            </a:r>
          </a:p>
          <a:p>
            <a:pPr lvl="1"/>
            <a:r>
              <a:rPr lang="en-US" dirty="0" smtClean="0"/>
              <a:t>EOP-005</a:t>
            </a:r>
          </a:p>
          <a:p>
            <a:pPr lvl="2"/>
            <a:r>
              <a:rPr lang="en-US" dirty="0" smtClean="0"/>
              <a:t>Requirement R3, Part 3.1 (retirement of EOP-005-2, Requirement R3, Part 3.1 approved by Federal Energy Regulatory Commission (FERC) with effective date of January 21, 2014);</a:t>
            </a:r>
          </a:p>
          <a:p>
            <a:pPr lvl="2"/>
            <a:r>
              <a:rPr lang="en-US" dirty="0" smtClean="0"/>
              <a:t>Requirement R7</a:t>
            </a:r>
          </a:p>
          <a:p>
            <a:pPr lvl="2"/>
            <a:r>
              <a:rPr lang="en-US" dirty="0" smtClean="0"/>
              <a:t>Requirement R8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EOP-006</a:t>
            </a:r>
            <a:endParaRPr lang="en-US" dirty="0"/>
          </a:p>
          <a:p>
            <a:pPr lvl="2"/>
            <a:r>
              <a:rPr lang="en-US" dirty="0"/>
              <a:t>Requirement </a:t>
            </a:r>
            <a:r>
              <a:rPr lang="en-US" dirty="0" smtClean="0"/>
              <a:t>R1, Parts 1.2, 1.3, and 1.4</a:t>
            </a:r>
          </a:p>
          <a:p>
            <a:pPr lvl="2"/>
            <a:r>
              <a:rPr lang="en-US" dirty="0" smtClean="0"/>
              <a:t>Requirement R7</a:t>
            </a:r>
          </a:p>
          <a:p>
            <a:pPr lvl="2"/>
            <a:r>
              <a:rPr lang="en-US" dirty="0" smtClean="0"/>
              <a:t>Requirement R8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2015-08 Emergency Operations</a:t>
            </a:r>
          </a:p>
        </p:txBody>
      </p:sp>
    </p:spTree>
    <p:extLst>
      <p:ext uri="{BB962C8B-B14F-4D97-AF65-F5344CB8AC3E}">
        <p14:creationId xmlns:p14="http://schemas.microsoft.com/office/powerpoint/2010/main" val="27874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Revisions</a:t>
            </a:r>
          </a:p>
          <a:p>
            <a:pPr lvl="1"/>
            <a:r>
              <a:rPr lang="en-US" dirty="0" smtClean="0"/>
              <a:t>EOP-005</a:t>
            </a:r>
          </a:p>
          <a:p>
            <a:pPr lvl="2"/>
            <a:r>
              <a:rPr lang="en-US" dirty="0" smtClean="0"/>
              <a:t>Clarifying language revisions for several requirements; and</a:t>
            </a:r>
          </a:p>
          <a:p>
            <a:pPr lvl="2"/>
            <a:r>
              <a:rPr lang="en-US" dirty="0" smtClean="0"/>
              <a:t>Revisions to address findings from </a:t>
            </a:r>
            <a:r>
              <a:rPr lang="en-US" i="1" dirty="0" smtClean="0"/>
              <a:t>The Report on the FERC-NERC-Regional Entity Joint Review of Restoration and Recovery Plans.</a:t>
            </a:r>
          </a:p>
          <a:p>
            <a:pPr lvl="2"/>
            <a:endParaRPr lang="en-US" i="1" dirty="0"/>
          </a:p>
          <a:p>
            <a:pPr lvl="1"/>
            <a:r>
              <a:rPr lang="en-US" dirty="0" smtClean="0"/>
              <a:t>EOP-006</a:t>
            </a:r>
            <a:endParaRPr lang="en-US" dirty="0"/>
          </a:p>
          <a:p>
            <a:pPr lvl="2"/>
            <a:r>
              <a:rPr lang="en-US" dirty="0" smtClean="0"/>
              <a:t>Clarifying language </a:t>
            </a:r>
            <a:r>
              <a:rPr lang="en-US" dirty="0"/>
              <a:t>revisions for several </a:t>
            </a:r>
            <a:r>
              <a:rPr lang="en-US" dirty="0" smtClean="0"/>
              <a:t>requirements.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EOP-008</a:t>
            </a:r>
            <a:endParaRPr lang="en-US" dirty="0"/>
          </a:p>
          <a:p>
            <a:pPr lvl="2"/>
            <a:r>
              <a:rPr lang="en-US" dirty="0" smtClean="0"/>
              <a:t>Clarifying language revisions </a:t>
            </a:r>
            <a:r>
              <a:rPr lang="en-US" dirty="0"/>
              <a:t>for several requirements; </a:t>
            </a:r>
            <a:r>
              <a:rPr lang="en-US" dirty="0" smtClean="0"/>
              <a:t>and</a:t>
            </a:r>
          </a:p>
          <a:p>
            <a:pPr lvl="2"/>
            <a:r>
              <a:rPr lang="en-US" dirty="0" smtClean="0"/>
              <a:t>Requirement R1, Part 1.2.3 revised from “Voice communications” to “Interpersonal Communications” (defined term became effective 10/1/2015).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2015-08 Emergency Operations</a:t>
            </a:r>
          </a:p>
        </p:txBody>
      </p:sp>
    </p:spTree>
    <p:extLst>
      <p:ext uri="{BB962C8B-B14F-4D97-AF65-F5344CB8AC3E}">
        <p14:creationId xmlns:p14="http://schemas.microsoft.com/office/powerpoint/2010/main" val="324277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228600" indent="-228600">
              <a:buClr>
                <a:schemeClr val="accent1"/>
              </a:buClr>
            </a:pPr>
            <a:r>
              <a:rPr lang="en-US" dirty="0" smtClean="0"/>
              <a:t>Reportable Events</a:t>
            </a:r>
            <a:endParaRPr lang="en-US" dirty="0"/>
          </a:p>
          <a:p>
            <a:pPr marL="457200" lvl="1" indent="-228600"/>
            <a:r>
              <a:rPr lang="en-US" dirty="0" smtClean="0"/>
              <a:t>The EOP PRT recommended revisions to Attachment 1. The posted recommendations and SAR posting resulted in comments and considerations from industry for attachment revisions, such as:</a:t>
            </a:r>
          </a:p>
          <a:p>
            <a:pPr marL="1027113" lvl="2" indent="-225425"/>
            <a:r>
              <a:rPr lang="en-US" dirty="0" smtClean="0"/>
              <a:t>Provide clarity to the obligations of the Responsible Entities;</a:t>
            </a:r>
          </a:p>
          <a:p>
            <a:pPr marL="1027113" lvl="2" indent="-225425"/>
            <a:r>
              <a:rPr lang="en-US" dirty="0" smtClean="0"/>
              <a:t>Eliminating duplicative reporting by the Generator Operator (GOP) and Balancing Authority (BA);</a:t>
            </a:r>
          </a:p>
          <a:p>
            <a:pPr marL="1027113" lvl="2" indent="-225425"/>
            <a:r>
              <a:rPr lang="en-US" dirty="0" smtClean="0"/>
              <a:t>Generation loss criteria specific to Quebec Interconnection; and</a:t>
            </a:r>
          </a:p>
          <a:p>
            <a:pPr marL="1027113" lvl="2" indent="-225425"/>
            <a:r>
              <a:rPr lang="en-US" dirty="0" smtClean="0"/>
              <a:t>To look for alignment opportunities with the OE-417 report.</a:t>
            </a:r>
          </a:p>
          <a:p>
            <a:pPr marL="801688" lvl="2" indent="0">
              <a:buNone/>
            </a:pPr>
            <a:endParaRPr lang="en-US" dirty="0" smtClean="0"/>
          </a:p>
          <a:p>
            <a:pPr marL="801688" lvl="2" indent="-747713">
              <a:buNone/>
            </a:pPr>
            <a:endParaRPr lang="en-US" dirty="0" smtClean="0"/>
          </a:p>
          <a:p>
            <a:pPr marL="457200" lvl="2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EOP-004-2 Attachment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EOP-004 – Attachment 2: Event Reporting Form</a:t>
            </a:r>
          </a:p>
          <a:p>
            <a:pPr lvl="1"/>
            <a:r>
              <a:rPr lang="en-US" dirty="0"/>
              <a:t>EOP SDT Leadership conducted an initial meeting with the U.S. Department of Energy (DOE</a:t>
            </a:r>
            <a:r>
              <a:rPr lang="en-US" dirty="0" smtClean="0"/>
              <a:t>). This meeting resulted in:</a:t>
            </a:r>
          </a:p>
          <a:p>
            <a:pPr lvl="2"/>
            <a:r>
              <a:rPr lang="en-US" dirty="0" smtClean="0"/>
              <a:t>EOP SDT and DOE committing to </a:t>
            </a:r>
            <a:r>
              <a:rPr lang="en-US" dirty="0"/>
              <a:t>look for opportunities for alignment of reporting </a:t>
            </a:r>
            <a:r>
              <a:rPr lang="en-US" dirty="0" smtClean="0"/>
              <a:t>requirements; and </a:t>
            </a:r>
          </a:p>
          <a:p>
            <a:pPr lvl="2"/>
            <a:r>
              <a:rPr lang="en-US" dirty="0" smtClean="0"/>
              <a:t>Participation of DOE representatives in </a:t>
            </a:r>
            <a:r>
              <a:rPr lang="en-US" dirty="0"/>
              <a:t>the May </a:t>
            </a:r>
            <a:r>
              <a:rPr lang="en-US" dirty="0" smtClean="0"/>
              <a:t>3-5, 2016 </a:t>
            </a:r>
            <a:r>
              <a:rPr lang="en-US" dirty="0"/>
              <a:t>EOP SDT meeting for further discussions </a:t>
            </a:r>
            <a:r>
              <a:rPr lang="en-US" dirty="0" smtClean="0"/>
              <a:t>on alignment of OE-417 and EOP-004 event reporting.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EOP-004-2 Attachment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144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Sean Cavote, Manager of Standards Development</a:t>
            </a:r>
          </a:p>
          <a:p>
            <a:pPr marL="0" indent="0">
              <a:buNone/>
            </a:pPr>
            <a:r>
              <a:rPr lang="en-US" dirty="0" smtClean="0"/>
              <a:t>404-446-9697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sean.cavote@nerc.net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Laura Anderson, Standards Developer</a:t>
            </a:r>
          </a:p>
          <a:p>
            <a:pPr marL="0" indent="0">
              <a:buNone/>
            </a:pPr>
            <a:r>
              <a:rPr lang="en-US" dirty="0" smtClean="0"/>
              <a:t>404-446-9671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204C81"/>
                </a:solidFill>
                <a:hlinkClick r:id="rId3"/>
              </a:rPr>
              <a:t>laura.anderson@nerc.net</a:t>
            </a:r>
            <a:endParaRPr lang="en-US" u="sng" dirty="0" smtClean="0">
              <a:solidFill>
                <a:srgbClr val="204C81"/>
              </a:solidFill>
            </a:endParaRP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 smtClean="0"/>
              <a:t>Stephen Crutchfield, Senior Standards Developer</a:t>
            </a:r>
          </a:p>
          <a:p>
            <a:pPr marL="0" indent="0">
              <a:buNone/>
            </a:pPr>
            <a:r>
              <a:rPr lang="en-US" dirty="0" smtClean="0"/>
              <a:t>609-651-9455</a:t>
            </a:r>
          </a:p>
          <a:p>
            <a:pPr marL="0" indent="0">
              <a:buNone/>
            </a:pPr>
            <a:r>
              <a:rPr lang="en-US" dirty="0">
                <a:solidFill>
                  <a:srgbClr val="204C81"/>
                </a:solidFill>
                <a:hlinkClick r:id="rId4"/>
              </a:rPr>
              <a:t>stephen.crutchfield@nerc.net</a:t>
            </a:r>
            <a:endParaRPr lang="en-US" dirty="0" smtClean="0">
              <a:solidFill>
                <a:srgbClr val="204C81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2015-08 Emergency Operations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85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readiness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927100" y="1609725"/>
            <a:ext cx="679450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0" y="3276600"/>
            <a:ext cx="9144000" cy="1168400"/>
          </a:xfrm>
          <a:prstGeom prst="rect">
            <a:avLst/>
          </a:prstGeom>
          <a:gradFill rotWithShape="1">
            <a:gsLst>
              <a:gs pos="0">
                <a:srgbClr val="5D85A9"/>
              </a:gs>
              <a:gs pos="100000">
                <a:srgbClr val="5D85A9">
                  <a:alpha val="2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aseline="-25000" dirty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38150" y="3492500"/>
            <a:ext cx="8705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i="0" dirty="0" smtClean="0">
                <a:ln>
                  <a:solidFill>
                    <a:schemeClr val="bg2">
                      <a:alpha val="52000"/>
                    </a:schemeClr>
                  </a:solidFill>
                </a:ln>
                <a:solidFill>
                  <a:srgbClr val="000000"/>
                </a:solidFill>
                <a:latin typeface="Tahoma" pitchFamily="34" charset="0"/>
                <a:ea typeface="+mn-ea"/>
              </a:rPr>
              <a:t>Questions </a:t>
            </a:r>
            <a:r>
              <a:rPr lang="en-US" sz="3600" b="1" i="0" dirty="0">
                <a:ln>
                  <a:solidFill>
                    <a:schemeClr val="bg2">
                      <a:alpha val="52000"/>
                    </a:schemeClr>
                  </a:solidFill>
                </a:ln>
                <a:solidFill>
                  <a:srgbClr val="000000"/>
                </a:solidFill>
                <a:latin typeface="Tahoma" pitchFamily="34" charset="0"/>
                <a:ea typeface="+mn-ea"/>
              </a:rPr>
              <a:t>and Answers</a:t>
            </a:r>
            <a:endParaRPr lang="en-US" sz="1400" b="1" i="0" dirty="0">
              <a:ln>
                <a:solidFill>
                  <a:schemeClr val="bg2">
                    <a:alpha val="52000"/>
                  </a:schemeClr>
                </a:solidFill>
              </a:ln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31652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RC PowerPoint">
  <a:themeElements>
    <a:clrScheme name="Custom 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204C81"/>
      </a:accent1>
      <a:accent2>
        <a:srgbClr val="5D85A9"/>
      </a:accent2>
      <a:accent3>
        <a:srgbClr val="AFCDE3"/>
      </a:accent3>
      <a:accent4>
        <a:srgbClr val="D5D5D5"/>
      </a:accent4>
      <a:accent5>
        <a:srgbClr val="000000"/>
      </a:accent5>
      <a:accent6>
        <a:srgbClr val="000000"/>
      </a:accent6>
      <a:hlink>
        <a:srgbClr val="0000FF"/>
      </a:hlink>
      <a:folHlink>
        <a:srgbClr val="7030A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NERC Power Point template" id="{BEF18674-E254-449F-8DF6-4D64CB993F0C}" vid="{29C57AED-67DD-4D77-A395-AEA2DDC494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ocument_x0020_Name xmlns="aa393534-3c11-4f51-a2ca-331550489d06">NERC PowerPoint</Document_x0020_Name>
    <Document_x0020_Category xmlns="aa393534-3c11-4f51-a2ca-331550489d06">Template</Document_x0020_Category>
    <Owner xmlns="aa393534-3c11-4f51-a2ca-331550489d06">
      <UserInfo>
        <DisplayName>Alex Carlson</DisplayName>
        <AccountId>619</AccountId>
        <AccountType/>
      </UserInfo>
    </Own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AA599498E6804D95326A1701830AA7" ma:contentTypeVersion="5" ma:contentTypeDescription="Create a new document." ma:contentTypeScope="" ma:versionID="ea8469a2d4d51131204f74f540c49882">
  <xsd:schema xmlns:xsd="http://www.w3.org/2001/XMLSchema" xmlns:xs="http://www.w3.org/2001/XMLSchema" xmlns:p="http://schemas.microsoft.com/office/2006/metadata/properties" xmlns:ns2="aa393534-3c11-4f51-a2ca-331550489d06" targetNamespace="http://schemas.microsoft.com/office/2006/metadata/properties" ma:root="true" ma:fieldsID="42b1543d09e740265bb3412939d86288" ns2:_="">
    <xsd:import namespace="aa393534-3c11-4f51-a2ca-331550489d06"/>
    <xsd:element name="properties">
      <xsd:complexType>
        <xsd:sequence>
          <xsd:element name="documentManagement">
            <xsd:complexType>
              <xsd:all>
                <xsd:element ref="ns2:Document_x0020_Category"/>
                <xsd:element ref="ns2:Document_x0020_Name" minOccurs="0"/>
                <xsd:element ref="ns2:Own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93534-3c11-4f51-a2ca-331550489d06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ma:displayName="Document Category" ma:default="Document" ma:format="Dropdown" ma:internalName="Document_x0020_Category">
      <xsd:simpleType>
        <xsd:restriction base="dms:Choice">
          <xsd:enumeration value="Document"/>
          <xsd:enumeration value="Logo"/>
          <xsd:enumeration value="Style Guide"/>
          <xsd:enumeration value="Template"/>
          <xsd:enumeration value="Meeting Reminder Statements"/>
        </xsd:restriction>
      </xsd:simpleType>
    </xsd:element>
    <xsd:element name="Document_x0020_Name" ma:index="9" nillable="true" ma:displayName="Document Name" ma:internalName="Document_x0020_Name">
      <xsd:simpleType>
        <xsd:restriction base="dms:Text">
          <xsd:maxLength value="100"/>
        </xsd:restriction>
      </xsd:simpleType>
    </xsd:element>
    <xsd:element name="Owner" ma:index="10" nillable="true" ma:displayName="Owner" ma:list="UserInfo" ma:SharePointGroup="0" ma:internalName="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1EF14B-9FC4-4933-9DF9-300B895476B4}">
  <ds:schemaRefs>
    <ds:schemaRef ds:uri="http://purl.org/dc/terms/"/>
    <ds:schemaRef ds:uri="aa393534-3c11-4f51-a2ca-331550489d06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C910CBA-4E8B-4E2A-B7E4-CFD7F5EAE8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393534-3c11-4f51-a2ca-331550489d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BFAF5A-C407-4945-8CB3-424A348057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NERC PowerPoint</Template>
  <TotalTime>0</TotalTime>
  <Words>368</Words>
  <Application>Microsoft Office PowerPoint</Application>
  <PresentationFormat>On-screen Show (4:3)</PresentationFormat>
  <Paragraphs>65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NERC PowerPoint</vt:lpstr>
      <vt:lpstr>PowerPoint Presentation</vt:lpstr>
      <vt:lpstr>Project 2015-08 Emergency Operations</vt:lpstr>
      <vt:lpstr>Project 2015-08 Emergency Operations</vt:lpstr>
      <vt:lpstr>Project 2015-08 Emergency Operations</vt:lpstr>
      <vt:lpstr>EOP-004-2 Attachment 1</vt:lpstr>
      <vt:lpstr>EOP-004-2 Attachment 2</vt:lpstr>
      <vt:lpstr>Project 2015-08 Emergency Operations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2015-01-27T17:58:07Z</dcterms:created>
  <dcterms:modified xsi:type="dcterms:W3CDTF">2016-07-11T18:44:15Z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0x01010042AA599498E6804D95326A1701830AA7</vt:lpwstr>
  </property>
  <property fmtid="{D5CDD505-2E9C-101B-9397-08002B2CF9AE}" pid="3" name="Order">
    <vt:r8>5800</vt:r8>
  </property>
</Properties>
</file>