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slideLayouts/slideLayout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 id="2147483651" r:id="rId6"/>
  </p:sldMasterIdLst>
  <p:notesMasterIdLst>
    <p:notesMasterId r:id="rId8"/>
  </p:notesMasterIdLst>
  <p:handoutMasterIdLst>
    <p:handoutMasterId r:id="rId9"/>
  </p:handoutMasterIdLst>
  <p:sldIdLst>
    <p:sldId id="274" r:id="rId7"/>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varScale="1">
        <p:scale>
          <a:sx n="103" d="100"/>
          <a:sy n="103" d="100"/>
        </p:scale>
        <p:origin x="234" y="108"/>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viewProps" Target="viewProps.xml"/><Relationship Id="rId5" Type="http://schemas.openxmlformats.org/officeDocument/2006/relationships/slideMaster" Target="slideMasters/slideMaster2.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7/14/2016</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7/14/2016</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Footer Placeholder 4"/>
          <p:cNvSpPr>
            <a:spLocks noGrp="1"/>
          </p:cNvSpPr>
          <p:nvPr>
            <p:ph type="ftr" sz="quarter" idx="11"/>
          </p:nvPr>
        </p:nvSpPr>
        <p:spPr/>
        <p:txBody>
          <a:bodyPr/>
          <a:lstStyle/>
          <a:p>
            <a:r>
              <a:rPr lang="en-US" smtClean="0"/>
              <a:t>Footer text goes here.</a:t>
            </a:r>
            <a:endParaRPr lang="en-US"/>
          </a:p>
        </p:txBody>
      </p:sp>
      <p:sp>
        <p:nvSpPr>
          <p:cNvPr id="7"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04800" y="1600201"/>
            <a:ext cx="8534400" cy="4319832"/>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4"/>
          <p:cNvSpPr>
            <a:spLocks noGrp="1"/>
          </p:cNvSpPr>
          <p:nvPr>
            <p:ph type="ftr" sz="quarter" idx="11"/>
          </p:nvPr>
        </p:nvSpPr>
        <p:spPr>
          <a:xfrm>
            <a:off x="2743200" y="6553200"/>
            <a:ext cx="4038600" cy="228600"/>
          </a:xfrm>
        </p:spPr>
        <p:txBody>
          <a:bodyPr/>
          <a:lstStyle/>
          <a:p>
            <a:r>
              <a:rPr lang="en-US" smtClean="0"/>
              <a:t>Footer text goes here.</a:t>
            </a:r>
            <a:endParaRPr lang="en-US"/>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Content Placeholder 2"/>
          <p:cNvSpPr>
            <a:spLocks noGrp="1"/>
          </p:cNvSpPr>
          <p:nvPr>
            <p:ph idx="1"/>
          </p:nvPr>
        </p:nvSpPr>
        <p:spPr>
          <a:xfrm>
            <a:off x="1828800" y="685800"/>
            <a:ext cx="6324600" cy="5486400"/>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01169451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3.xml"/><Relationship Id="rId1"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Footer text goes here.</a:t>
            </a:r>
            <a:endParaRPr lang="en-US" dirty="0"/>
          </a:p>
        </p:txBody>
      </p:sp>
      <p:sp>
        <p:nvSpPr>
          <p:cNvPr id="6" name="Slide Number Placeholder 5"/>
          <p:cNvSpPr>
            <a:spLocks noGrp="1"/>
          </p:cNvSpPr>
          <p:nvPr>
            <p:ph type="sldNum" sz="quarter" idx="4"/>
          </p:nvPr>
        </p:nvSpPr>
        <p:spPr>
          <a:xfrm>
            <a:off x="8534400" y="6561138"/>
            <a:ext cx="533400" cy="2968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smtClean="0">
                <a:solidFill>
                  <a:schemeClr val="tx2"/>
                </a:solidFill>
              </a:rPr>
              <a:t>PUBLIC</a:t>
            </a:r>
            <a:endParaRPr lang="en-US" sz="1000" b="1" dirty="0">
              <a:solidFill>
                <a:schemeClr val="tx2"/>
              </a:solidFill>
            </a:endParaRPr>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cxnSp>
        <p:nvCxnSpPr>
          <p:cNvPr id="7" name="Straight Connector 6"/>
          <p:cNvCxnSpPr/>
          <p:nvPr userDrawn="1"/>
        </p:nvCxnSpPr>
        <p:spPr>
          <a:xfrm flipH="1">
            <a:off x="914400" y="1"/>
            <a:ext cx="1" cy="4952999"/>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23466" y="5257800"/>
            <a:ext cx="1181868" cy="457200"/>
          </a:xfrm>
          <a:prstGeom prst="rect">
            <a:avLst/>
          </a:prstGeom>
        </p:spPr>
      </p:pic>
      <p:cxnSp>
        <p:nvCxnSpPr>
          <p:cNvPr id="12" name="Straight Connector 11"/>
          <p:cNvCxnSpPr/>
          <p:nvPr userDrawn="1"/>
        </p:nvCxnSpPr>
        <p:spPr>
          <a:xfrm flipH="1">
            <a:off x="914400" y="6019800"/>
            <a:ext cx="1" cy="82296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05309337"/>
      </p:ext>
    </p:extLst>
  </p:cSld>
  <p:clrMap bg1="lt1" tx1="dk1" bg2="lt2" tx2="dk2" accent1="accent1" accent2="accent2" accent3="accent3" accent4="accent4" accent5="accent5" accent6="accent6" hlink="hlink" folHlink="folHlink"/>
  <p:sldLayoutIdLst>
    <p:sldLayoutId id="2147483652" r:id="rId1"/>
  </p:sldLayoutIdLst>
  <p:timing>
    <p:tnLst>
      <p:par>
        <p:cTn id="1" dur="indefinite" restart="never" nodeType="tmRoot"/>
      </p:par>
    </p:tnLst>
  </p:timing>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365918"/>
          </a:xfrm>
        </p:spPr>
        <p:txBody>
          <a:bodyPr/>
          <a:lstStyle/>
          <a:p>
            <a:r>
              <a:rPr lang="en-US" sz="1800" dirty="0" smtClean="0"/>
              <a:t>NPRRs</a:t>
            </a:r>
            <a:endParaRPr lang="en-US" sz="1800" dirty="0"/>
          </a:p>
        </p:txBody>
      </p:sp>
      <p:sp>
        <p:nvSpPr>
          <p:cNvPr id="3" name="Content Placeholder 2"/>
          <p:cNvSpPr>
            <a:spLocks noGrp="1"/>
          </p:cNvSpPr>
          <p:nvPr>
            <p:ph idx="1"/>
          </p:nvPr>
        </p:nvSpPr>
        <p:spPr>
          <a:xfrm>
            <a:off x="304800" y="762000"/>
            <a:ext cx="8534400" cy="5158033"/>
          </a:xfrm>
        </p:spPr>
        <p:txBody>
          <a:bodyPr/>
          <a:lstStyle/>
          <a:p>
            <a:endParaRPr lang="en-US" sz="1200" b="1" dirty="0" smtClean="0"/>
          </a:p>
          <a:p>
            <a:endParaRPr lang="en-US" sz="1200" b="1" dirty="0"/>
          </a:p>
          <a:p>
            <a:r>
              <a:rPr lang="en-US" sz="1200" b="1" dirty="0" smtClean="0"/>
              <a:t>782 NPRR Settlement </a:t>
            </a:r>
            <a:r>
              <a:rPr lang="en-US" sz="1200" b="1" dirty="0"/>
              <a:t>of Infeasible Ancillary Services Due to Transmission Constraints.  </a:t>
            </a:r>
            <a:r>
              <a:rPr lang="en-US" sz="1200" dirty="0"/>
              <a:t>This Nodal Protocol Revision Request (NPRR) removes inconsistencies in Protocol language with a proposed change to the equations governing the Settlement of Ancillary Services for Resources that are not able to deliver on their Ancillary Service responsibilities due to transmission constraints.  ERCOT collaborated with members of the Wholesale Market Subcommittee (WMS) and Qualified Scheduling Entity (QSE) Managers Working Group (QMWG) to address the inconsistencies in the Protocols and develop a proposal for the Settlement of infeasible Ancillary Services due to </a:t>
            </a:r>
            <a:r>
              <a:rPr lang="en-US" sz="1200" dirty="0" smtClean="0"/>
              <a:t>transmission constraints</a:t>
            </a:r>
          </a:p>
          <a:p>
            <a:r>
              <a:rPr lang="en-US" sz="1200" b="1" dirty="0" smtClean="0"/>
              <a:t>785 NPRR Synchronizing </a:t>
            </a:r>
            <a:r>
              <a:rPr lang="en-US" sz="1200" b="1" dirty="0"/>
              <a:t>WGR and PVGR COPs with the Short Term Wind and </a:t>
            </a:r>
            <a:r>
              <a:rPr lang="en-US" sz="1200" b="1" dirty="0" err="1"/>
              <a:t>PhotoVoltaic</a:t>
            </a:r>
            <a:r>
              <a:rPr lang="en-US" sz="1200" b="1" dirty="0"/>
              <a:t> Forecasts.</a:t>
            </a:r>
            <a:r>
              <a:rPr lang="en-US" sz="1200" dirty="0"/>
              <a:t>  This Nodal Protocol Revision Request (NPRR) enables ERCOT to automatically prepopulate COPs for the WGRs and PVGRs with most recent forecast for the next 168 hours. ERCOT would continue to require QSEs representing WGRs or PVGRs to either submit the prepopulated forecast as COP by default or submit a lower number as applicable.  </a:t>
            </a:r>
            <a:endParaRPr lang="en-US" sz="1200" dirty="0" smtClean="0"/>
          </a:p>
          <a:p>
            <a:r>
              <a:rPr lang="en-US" sz="1200" b="1" dirty="0" smtClean="0"/>
              <a:t>786 NPRR Consumption </a:t>
            </a:r>
            <a:r>
              <a:rPr lang="en-US" sz="1200" b="1" dirty="0"/>
              <a:t>Data Adjustments for Negative Load.</a:t>
            </a:r>
            <a:r>
              <a:rPr lang="en-US" sz="1200" dirty="0"/>
              <a:t>  This Nodal Protocol Revision Request (NPRR) corrects the allocation of Transmission Losses, Distribution Losses and Unaccounted for Energy (UFE) so that instances of negative Load do not result in loss or UFE allocations. </a:t>
            </a:r>
            <a:endParaRPr lang="en-US" sz="1200" dirty="0" smtClean="0"/>
          </a:p>
          <a:p>
            <a:r>
              <a:rPr lang="en-US" sz="1200" b="1" dirty="0" smtClean="0"/>
              <a:t>787 NPRR Removal </a:t>
            </a:r>
            <a:r>
              <a:rPr lang="en-US" sz="1200" b="1" dirty="0"/>
              <a:t>of Recipient Name Requirement for VDI Confirmations. </a:t>
            </a:r>
            <a:r>
              <a:rPr lang="en-US" sz="1200" dirty="0"/>
              <a:t> This Nodal Protocol Revision Request (NPRR) removes the requirement for the Qualified Scheduling Entity (QSE) recipient of a Verbal Dispatch Instruction (VDI) confirmation to include the name of the individual that received the VDI confirmation within the electronic acknowledgement.  The current systems utilized for the VDI confirmations do not support this requirement. </a:t>
            </a:r>
            <a:endParaRPr lang="en-US" sz="1200" b="1" dirty="0" smtClean="0"/>
          </a:p>
        </p:txBody>
      </p:sp>
      <p:sp>
        <p:nvSpPr>
          <p:cNvPr id="4" name="Slide Number Placeholder 3"/>
          <p:cNvSpPr>
            <a:spLocks noGrp="1"/>
          </p:cNvSpPr>
          <p:nvPr>
            <p:ph type="sldNum" sz="quarter" idx="4"/>
          </p:nvPr>
        </p:nvSpPr>
        <p:spPr/>
        <p:txBody>
          <a:bodyPr/>
          <a:lstStyle/>
          <a:p>
            <a:fld id="{1D93BD3E-1E9A-4970-A6F7-E7AC52762E0C}" type="slidenum">
              <a:rPr lang="en-US" smtClean="0"/>
              <a:pPr/>
              <a:t>1</a:t>
            </a:fld>
            <a:endParaRPr lang="en-US"/>
          </a:p>
        </p:txBody>
      </p:sp>
    </p:spTree>
    <p:extLst>
      <p:ext uri="{BB962C8B-B14F-4D97-AF65-F5344CB8AC3E}">
        <p14:creationId xmlns:p14="http://schemas.microsoft.com/office/powerpoint/2010/main" val="2465387121"/>
      </p:ext>
    </p:extLst>
  </p:cSld>
  <p:clrMapOvr>
    <a:masterClrMapping/>
  </p:clrMapOvr>
</p:sld>
</file>

<file path=ppt/theme/theme1.xml><?xml version="1.0" encoding="utf-8"?>
<a:theme xmlns:a="http://schemas.openxmlformats.org/drawingml/2006/main" name="1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0" ma:contentTypeDescription="Create a new document." ma:contentTypeScope="" ma:versionID="2e49056469cb591c67c33c10da96a071">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DFABCE5-6410-4FC5-930F-1111C63E401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C0E9AA12-8AF9-4AA6-90FE-24669859CDF3}">
  <ds:schemaRefs>
    <ds:schemaRef ds:uri="http://schemas.microsoft.com/office/2006/documentManagement/types"/>
    <ds:schemaRef ds:uri="http://purl.org/dc/elements/1.1/"/>
    <ds:schemaRef ds:uri="http://purl.org/dc/dcmitype/"/>
    <ds:schemaRef ds:uri="c34af464-7aa1-4edd-9be4-83dffc1cb926"/>
    <ds:schemaRef ds:uri="http://schemas.microsoft.com/office/2006/metadata/properties"/>
    <ds:schemaRef ds:uri="http://purl.org/dc/terms/"/>
    <ds:schemaRef ds:uri="http://schemas.microsoft.com/office/infopath/2007/PartnerControl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E4A68982-DD5D-44FD-B77F-4C531465FE5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221</TotalTime>
  <Words>14</Words>
  <Application>Microsoft Office PowerPoint</Application>
  <PresentationFormat>On-screen Show (4:3)</PresentationFormat>
  <Paragraphs>8</Paragraphs>
  <Slides>1</Slides>
  <Notes>0</Notes>
  <HiddenSlides>0</HiddenSlides>
  <MMClips>0</MMClips>
  <ScaleCrop>false</ScaleCrop>
  <HeadingPairs>
    <vt:vector size="6" baseType="variant">
      <vt:variant>
        <vt:lpstr>Fonts Used</vt:lpstr>
      </vt:variant>
      <vt:variant>
        <vt:i4>2</vt:i4>
      </vt:variant>
      <vt:variant>
        <vt:lpstr>Theme</vt:lpstr>
      </vt:variant>
      <vt:variant>
        <vt:i4>3</vt:i4>
      </vt:variant>
      <vt:variant>
        <vt:lpstr>Slide Titles</vt:lpstr>
      </vt:variant>
      <vt:variant>
        <vt:i4>1</vt:i4>
      </vt:variant>
    </vt:vector>
  </HeadingPairs>
  <TitlesOfParts>
    <vt:vector size="6" baseType="lpstr">
      <vt:lpstr>Arial</vt:lpstr>
      <vt:lpstr>Calibri</vt:lpstr>
      <vt:lpstr>1_Custom Design</vt:lpstr>
      <vt:lpstr>Office Theme</vt:lpstr>
      <vt:lpstr>Custom Design</vt:lpstr>
      <vt:lpstr>NPRRs</vt:lpstr>
    </vt:vector>
  </TitlesOfParts>
  <Company>The Electric Reliability Council of Texas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Spells, Vanessa</cp:lastModifiedBy>
  <cp:revision>31</cp:revision>
  <cp:lastPrinted>2016-01-21T20:53:15Z</cp:lastPrinted>
  <dcterms:created xsi:type="dcterms:W3CDTF">2016-01-21T15:20:31Z</dcterms:created>
  <dcterms:modified xsi:type="dcterms:W3CDTF">2016-07-14T17:36:38Z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ies>
</file>